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 u="sng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 u="sng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96404" y="2670661"/>
            <a:ext cx="4481830" cy="37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 u="sng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377" y="195868"/>
            <a:ext cx="1593214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1" u="sng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698" y="1269237"/>
            <a:ext cx="10566603" cy="310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78636" y="2073401"/>
            <a:ext cx="6701790" cy="762000"/>
            <a:chOff x="1278636" y="2073401"/>
            <a:chExt cx="6701790" cy="762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4" y="2081783"/>
              <a:ext cx="6691122" cy="7536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636" y="2073401"/>
              <a:ext cx="6656959" cy="71793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78636" y="3112770"/>
            <a:ext cx="9088755" cy="927100"/>
            <a:chOff x="1278636" y="3112770"/>
            <a:chExt cx="9088755" cy="927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4" y="3121152"/>
              <a:ext cx="9077706" cy="918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636" y="3112770"/>
              <a:ext cx="9045956" cy="88379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27226" y="4424298"/>
            <a:ext cx="2420620" cy="1109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165" dirty="0">
                <a:latin typeface="Calibri Light"/>
                <a:cs typeface="Calibri Light"/>
              </a:rPr>
              <a:t>PERMEABILITY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20900" y="977900"/>
          <a:ext cx="7848599" cy="5191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1066800"/>
                <a:gridCol w="1432560"/>
                <a:gridCol w="1749425"/>
                <a:gridCol w="1390014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1995"/>
                        </a:lnSpc>
                      </a:pPr>
                      <a:r>
                        <a:rPr sz="180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Quantity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0B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995"/>
                        </a:lnSpc>
                      </a:pPr>
                      <a:r>
                        <a:rPr sz="18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Symbol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0B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995"/>
                        </a:lnSpc>
                      </a:pPr>
                      <a:r>
                        <a:rPr sz="18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Dimension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0B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995"/>
                        </a:lnSpc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Oilfield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Units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0B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995"/>
                        </a:lnSpc>
                      </a:pPr>
                      <a:r>
                        <a:rPr sz="18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Units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0B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0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Mass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m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Ibm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Kg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Moles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9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n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5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Ibmol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Kmol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Force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9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F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370"/>
                        </a:lnSpc>
                      </a:pP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sz="1800" spc="-1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aseline="20833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800" baseline="20833">
                        <a:latin typeface="Lucida Sans Unicode"/>
                        <a:cs typeface="Lucida Sans Unicode"/>
                      </a:endParaRPr>
                    </a:p>
                    <a:p>
                      <a:pPr marR="297815" algn="ctr">
                        <a:lnSpc>
                          <a:spcPts val="121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5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Ibf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Length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39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L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5"/>
                        </a:lnSpc>
                      </a:pP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ft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Area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A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70"/>
                        </a:lnSpc>
                      </a:pPr>
                      <a:r>
                        <a:rPr sz="2700" baseline="-13888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05"/>
                        </a:lnSpc>
                      </a:pP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acres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70"/>
                        </a:lnSpc>
                      </a:pPr>
                      <a:r>
                        <a:rPr sz="2700" spc="-7" baseline="-13888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Volume-liquids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v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70"/>
                        </a:lnSpc>
                      </a:pPr>
                      <a:r>
                        <a:rPr sz="2700" baseline="-13888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bbl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70"/>
                        </a:lnSpc>
                      </a:pPr>
                      <a:r>
                        <a:rPr sz="2700" spc="-7" baseline="-13888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Volume-gases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v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70"/>
                        </a:lnSpc>
                      </a:pPr>
                      <a:r>
                        <a:rPr sz="2700" baseline="-13888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ft</a:t>
                      </a:r>
                      <a:r>
                        <a:rPr sz="1800" baseline="20833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800" baseline="20833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70"/>
                        </a:lnSpc>
                      </a:pPr>
                      <a:r>
                        <a:rPr sz="2700" spc="-7" baseline="-13888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Pressure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p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37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800" spc="-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aseline="20833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800" baseline="20833">
                        <a:latin typeface="Lucida Sans Unicode"/>
                        <a:cs typeface="Lucida Sans Unicode"/>
                      </a:endParaRPr>
                    </a:p>
                    <a:p>
                      <a:pPr marR="260985" algn="ctr">
                        <a:lnSpc>
                          <a:spcPts val="121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psi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kPa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Temperature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T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R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1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K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Flow</a:t>
                      </a:r>
                      <a:r>
                        <a:rPr sz="18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rate-liquids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q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800" spc="-7" baseline="20833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/t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bbl/d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1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800" spc="-7" baseline="20833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/d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Flow</a:t>
                      </a:r>
                      <a:r>
                        <a:rPr sz="18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rate</a:t>
                      </a:r>
                      <a:r>
                        <a:rPr sz="18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-gases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q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800" spc="-7" baseline="20833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/t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Ft</a:t>
                      </a:r>
                      <a:r>
                        <a:rPr sz="1800" spc="-7" baseline="20833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/d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800" spc="-7" baseline="20833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/d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27">
                <a:tc>
                  <a:txBody>
                    <a:bodyPr/>
                    <a:lstStyle/>
                    <a:p>
                      <a:pPr marL="9144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Viscosity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μ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m/Lt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cP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mpa.s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E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Permeability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5"/>
                        </a:lnSpc>
                      </a:pPr>
                      <a:r>
                        <a:rPr sz="2000" i="1" dirty="0">
                          <a:latin typeface="Verdana"/>
                          <a:cs typeface="Verdana"/>
                        </a:rPr>
                        <a:t>k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80"/>
                        </a:lnSpc>
                      </a:pPr>
                      <a:r>
                        <a:rPr sz="2700" baseline="-13888" dirty="0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20"/>
                        </a:lnSpc>
                      </a:pP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md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80"/>
                        </a:lnSpc>
                      </a:pPr>
                      <a:r>
                        <a:rPr sz="2700" spc="-7" baseline="-13888" dirty="0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104" y="0"/>
            <a:ext cx="7133082" cy="11620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2621" y="122885"/>
            <a:ext cx="49574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15" dirty="0">
                <a:solidFill>
                  <a:srgbClr val="006FC0"/>
                </a:solidFill>
                <a:latin typeface="Calibri"/>
                <a:cs typeface="Calibri"/>
              </a:rPr>
              <a:t>Common</a:t>
            </a:r>
            <a:r>
              <a:rPr sz="4000" i="0" u="none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15" dirty="0">
                <a:solidFill>
                  <a:srgbClr val="006FC0"/>
                </a:solidFill>
                <a:latin typeface="Calibri"/>
                <a:cs typeface="Calibri"/>
              </a:rPr>
              <a:t>Oil</a:t>
            </a:r>
            <a:r>
              <a:rPr sz="4000" i="0" u="none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Field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15" dirty="0">
                <a:solidFill>
                  <a:srgbClr val="006FC0"/>
                </a:solidFill>
                <a:latin typeface="Calibri"/>
                <a:cs typeface="Calibri"/>
              </a:rPr>
              <a:t>Units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0054" y="642833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193" y="668477"/>
            <a:ext cx="49155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Darcy’s</a:t>
            </a:r>
            <a:r>
              <a:rPr sz="2400" b="1" i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Law</a:t>
            </a:r>
            <a:r>
              <a:rPr sz="2400" b="1" i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one</a:t>
            </a:r>
            <a:r>
              <a:rPr sz="2400" b="1" i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dimensional</a:t>
            </a:r>
            <a:r>
              <a:rPr sz="2400" b="1" i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linear </a:t>
            </a:r>
            <a:r>
              <a:rPr sz="2400" b="1" i="1" spc="-5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horizontal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flow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400" b="1" i="1" spc="-5" dirty="0">
                <a:solidFill>
                  <a:srgbClr val="BE9000"/>
                </a:solidFill>
                <a:latin typeface="Calibri"/>
                <a:cs typeface="Calibri"/>
              </a:rPr>
              <a:t>incompressible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fluid) </a:t>
            </a:r>
            <a:r>
              <a:rPr sz="24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Field</a:t>
            </a:r>
            <a:r>
              <a:rPr sz="2400" b="1" i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Units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9092" y="2440919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6619" y="0"/>
                </a:lnTo>
              </a:path>
            </a:pathLst>
          </a:custGeom>
          <a:ln w="11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6826" y="2440919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4289" y="0"/>
                </a:lnTo>
              </a:path>
            </a:pathLst>
          </a:custGeom>
          <a:ln w="11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275" y="5121471"/>
            <a:ext cx="354330" cy="0"/>
          </a:xfrm>
          <a:custGeom>
            <a:avLst/>
            <a:gdLst/>
            <a:ahLst/>
            <a:cxnLst/>
            <a:rect l="l" t="t" r="r" b="b"/>
            <a:pathLst>
              <a:path w="354330">
                <a:moveTo>
                  <a:pt x="0" y="0"/>
                </a:moveTo>
                <a:lnTo>
                  <a:pt x="354243" y="0"/>
                </a:lnTo>
              </a:path>
            </a:pathLst>
          </a:custGeom>
          <a:ln w="119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1381" y="2437438"/>
            <a:ext cx="98425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683260" algn="l"/>
              </a:tabLst>
            </a:pPr>
            <a:r>
              <a:rPr sz="2250" spc="-10" dirty="0">
                <a:latin typeface="Times New Roman"/>
                <a:cs typeface="Times New Roman"/>
              </a:rPr>
              <a:t>μB</a:t>
            </a:r>
            <a:r>
              <a:rPr sz="3375" spc="-15" baseline="-32098" dirty="0">
                <a:latin typeface="Times New Roman"/>
                <a:cs typeface="Times New Roman"/>
              </a:rPr>
              <a:t>o	</a:t>
            </a:r>
            <a:r>
              <a:rPr sz="2250" spc="-10" dirty="0">
                <a:latin typeface="Times New Roman"/>
                <a:cs typeface="Times New Roman"/>
              </a:rPr>
              <a:t>Δl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1291" y="2034525"/>
            <a:ext cx="87884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9750" algn="l"/>
              </a:tabLst>
            </a:pPr>
            <a:r>
              <a:rPr sz="2250" spc="-10" dirty="0">
                <a:latin typeface="Times New Roman"/>
                <a:cs typeface="Times New Roman"/>
              </a:rPr>
              <a:t>kA	Δp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305" y="3308125"/>
            <a:ext cx="394589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1069340" indent="-4445">
              <a:lnSpc>
                <a:spcPct val="124900"/>
              </a:lnSpc>
              <a:spcBef>
                <a:spcPts val="100"/>
              </a:spcBef>
              <a:tabLst>
                <a:tab pos="2038985" algn="l"/>
              </a:tabLst>
            </a:pPr>
            <a:r>
              <a:rPr sz="2250" spc="-10" dirty="0">
                <a:latin typeface="Times New Roman"/>
                <a:cs typeface="Times New Roman"/>
              </a:rPr>
              <a:t>q</a:t>
            </a:r>
            <a:r>
              <a:rPr sz="2250" spc="-2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production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rate</a:t>
            </a:r>
            <a:r>
              <a:rPr sz="2250" spc="32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stb/d </a:t>
            </a:r>
            <a:r>
              <a:rPr sz="2250" spc="-54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k</a:t>
            </a:r>
            <a:r>
              <a:rPr sz="2250" spc="4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spc="-15" dirty="0">
                <a:latin typeface="Times New Roman"/>
                <a:cs typeface="Times New Roman"/>
              </a:rPr>
              <a:t>permeability	mD</a:t>
            </a:r>
            <a:endParaRPr sz="225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  <a:spcBef>
                <a:spcPts val="955"/>
              </a:spcBef>
            </a:pPr>
            <a:r>
              <a:rPr sz="2250" spc="-10" dirty="0">
                <a:latin typeface="Times New Roman"/>
                <a:cs typeface="Times New Roman"/>
              </a:rPr>
              <a:t>A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cross</a:t>
            </a:r>
            <a:r>
              <a:rPr sz="2250" spc="-19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sectional</a:t>
            </a:r>
            <a:r>
              <a:rPr sz="2250" spc="-19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area</a:t>
            </a:r>
            <a:r>
              <a:rPr sz="2250" spc="-2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to</a:t>
            </a:r>
            <a:r>
              <a:rPr sz="2250" spc="-13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flow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f</a:t>
            </a:r>
            <a:r>
              <a:rPr sz="2250" spc="180" dirty="0">
                <a:latin typeface="Times New Roman"/>
                <a:cs typeface="Times New Roman"/>
              </a:rPr>
              <a:t>t</a:t>
            </a:r>
            <a:r>
              <a:rPr sz="1950" baseline="42735" dirty="0">
                <a:latin typeface="Times New Roman"/>
                <a:cs typeface="Times New Roman"/>
              </a:rPr>
              <a:t>2</a:t>
            </a:r>
            <a:endParaRPr sz="1950" baseline="42735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  <a:spcBef>
                <a:spcPts val="2090"/>
              </a:spcBef>
            </a:pPr>
            <a:r>
              <a:rPr sz="3375" spc="-15" baseline="34567" dirty="0">
                <a:latin typeface="Times New Roman"/>
                <a:cs typeface="Times New Roman"/>
              </a:rPr>
              <a:t>Δp</a:t>
            </a:r>
            <a:r>
              <a:rPr sz="3375" spc="209" baseline="34567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4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pres</a:t>
            </a:r>
            <a:r>
              <a:rPr sz="2250" dirty="0">
                <a:latin typeface="Times New Roman"/>
                <a:cs typeface="Times New Roman"/>
              </a:rPr>
              <a:t>s</a:t>
            </a:r>
            <a:r>
              <a:rPr sz="2250" spc="-5" dirty="0">
                <a:latin typeface="Times New Roman"/>
                <a:cs typeface="Times New Roman"/>
              </a:rPr>
              <a:t>ure</a:t>
            </a:r>
            <a:r>
              <a:rPr sz="2250" spc="-18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gradient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psi/ft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305" y="2214450"/>
            <a:ext cx="191135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50" spc="-10" dirty="0">
                <a:latin typeface="Times New Roman"/>
                <a:cs typeface="Times New Roman"/>
              </a:rPr>
              <a:t>q</a:t>
            </a:r>
            <a:r>
              <a:rPr sz="2250" spc="-3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</a:t>
            </a:r>
            <a:r>
              <a:rPr sz="2250" spc="5" dirty="0">
                <a:latin typeface="Times New Roman"/>
                <a:cs typeface="Times New Roman"/>
              </a:rPr>
              <a:t>1.127</a:t>
            </a:r>
            <a:r>
              <a:rPr sz="2250" i="1" spc="5" dirty="0">
                <a:latin typeface="Times New Roman"/>
                <a:cs typeface="Times New Roman"/>
              </a:rPr>
              <a:t>x</a:t>
            </a:r>
            <a:r>
              <a:rPr sz="2250" spc="5" dirty="0">
                <a:latin typeface="Times New Roman"/>
                <a:cs typeface="Times New Roman"/>
              </a:rPr>
              <a:t>10</a:t>
            </a:r>
            <a:r>
              <a:rPr sz="1950" spc="7" baseline="42735" dirty="0">
                <a:latin typeface="Symbol"/>
                <a:cs typeface="Symbol"/>
              </a:rPr>
              <a:t></a:t>
            </a:r>
            <a:r>
              <a:rPr sz="1950" spc="7" baseline="42735" dirty="0">
                <a:latin typeface="Times New Roman"/>
                <a:cs typeface="Times New Roman"/>
              </a:rPr>
              <a:t>3</a:t>
            </a:r>
            <a:endParaRPr sz="1950" baseline="4273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603" y="5098867"/>
            <a:ext cx="5315585" cy="172402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245"/>
              </a:spcBef>
            </a:pPr>
            <a:r>
              <a:rPr sz="2250" spc="-10" dirty="0">
                <a:latin typeface="Times New Roman"/>
                <a:cs typeface="Times New Roman"/>
              </a:rPr>
              <a:t>Δl</a:t>
            </a:r>
            <a:endParaRPr sz="2250">
              <a:latin typeface="Times New Roman"/>
              <a:cs typeface="Times New Roman"/>
            </a:endParaRPr>
          </a:p>
          <a:p>
            <a:pPr marL="316230">
              <a:lnSpc>
                <a:spcPct val="100000"/>
              </a:lnSpc>
              <a:spcBef>
                <a:spcPts val="145"/>
              </a:spcBef>
            </a:pPr>
            <a:r>
              <a:rPr sz="2250" spc="-10" dirty="0">
                <a:latin typeface="Times New Roman"/>
                <a:cs typeface="Times New Roman"/>
              </a:rPr>
              <a:t>μ</a:t>
            </a:r>
            <a:r>
              <a:rPr sz="2250" spc="2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fluid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vi</a:t>
            </a:r>
            <a:r>
              <a:rPr sz="2250" dirty="0">
                <a:latin typeface="Times New Roman"/>
                <a:cs typeface="Times New Roman"/>
              </a:rPr>
              <a:t>s</a:t>
            </a:r>
            <a:r>
              <a:rPr sz="2250" spc="-5" dirty="0">
                <a:latin typeface="Times New Roman"/>
                <a:cs typeface="Times New Roman"/>
              </a:rPr>
              <a:t>cosit</a:t>
            </a:r>
            <a:r>
              <a:rPr sz="2250" spc="-10" dirty="0">
                <a:latin typeface="Times New Roman"/>
                <a:cs typeface="Times New Roman"/>
              </a:rPr>
              <a:t>y</a:t>
            </a:r>
            <a:r>
              <a:rPr sz="2250" spc="-16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cp</a:t>
            </a:r>
            <a:endParaRPr sz="225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  <a:spcBef>
                <a:spcPts val="670"/>
              </a:spcBef>
            </a:pPr>
            <a:r>
              <a:rPr sz="2250" dirty="0">
                <a:latin typeface="Times New Roman"/>
                <a:cs typeface="Times New Roman"/>
              </a:rPr>
              <a:t>B</a:t>
            </a:r>
            <a:r>
              <a:rPr sz="3375" spc="-15" baseline="-32098" dirty="0">
                <a:latin typeface="Times New Roman"/>
                <a:cs typeface="Times New Roman"/>
              </a:rPr>
              <a:t>o</a:t>
            </a:r>
            <a:r>
              <a:rPr sz="3375" spc="254" baseline="-32098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Symbol"/>
                <a:cs typeface="Symbol"/>
              </a:rPr>
              <a:t>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oil</a:t>
            </a:r>
            <a:r>
              <a:rPr sz="2250" spc="-160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formatio</a:t>
            </a:r>
            <a:r>
              <a:rPr sz="2250" spc="-10" dirty="0">
                <a:latin typeface="Times New Roman"/>
                <a:cs typeface="Times New Roman"/>
              </a:rPr>
              <a:t>n</a:t>
            </a:r>
            <a:r>
              <a:rPr sz="2250" spc="-5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volume</a:t>
            </a:r>
            <a:r>
              <a:rPr sz="2250" spc="-24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factor</a:t>
            </a:r>
            <a:r>
              <a:rPr sz="2250" spc="-75" dirty="0">
                <a:latin typeface="Times New Roman"/>
                <a:cs typeface="Times New Roman"/>
              </a:rPr>
              <a:t> </a:t>
            </a:r>
            <a:r>
              <a:rPr sz="2250" spc="-5" dirty="0">
                <a:latin typeface="Times New Roman"/>
                <a:cs typeface="Times New Roman"/>
              </a:rPr>
              <a:t>rb/stb</a:t>
            </a:r>
            <a:endParaRPr sz="22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385"/>
              </a:spcBef>
            </a:pPr>
            <a:r>
              <a:rPr sz="1600" spc="-5" dirty="0">
                <a:latin typeface="Microsoft Sans Serif"/>
                <a:cs typeface="Microsoft Sans Serif"/>
              </a:rPr>
              <a:t>Field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units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of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permeability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Darcy,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D </a:t>
            </a:r>
            <a:r>
              <a:rPr sz="1600" spc="-5" dirty="0">
                <a:latin typeface="Microsoft Sans Serif"/>
                <a:cs typeface="Microsoft Sans Serif"/>
              </a:rPr>
              <a:t>and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milliDarcy,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mD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45452" y="778763"/>
            <a:ext cx="27940" cy="5766435"/>
          </a:xfrm>
          <a:custGeom>
            <a:avLst/>
            <a:gdLst/>
            <a:ahLst/>
            <a:cxnLst/>
            <a:rect l="l" t="t" r="r" b="b"/>
            <a:pathLst>
              <a:path w="27940" h="5766434">
                <a:moveTo>
                  <a:pt x="27813" y="0"/>
                </a:moveTo>
                <a:lnTo>
                  <a:pt x="0" y="5766435"/>
                </a:lnTo>
              </a:path>
            </a:pathLst>
          </a:custGeom>
          <a:ln w="39623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38543" y="660349"/>
            <a:ext cx="49085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Darcy’s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Law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one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dimensional linear </a:t>
            </a:r>
            <a:r>
              <a:rPr sz="2400" b="1" i="1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horizontal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flow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compressible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fluid) </a:t>
            </a:r>
            <a:r>
              <a:rPr sz="24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Field</a:t>
            </a:r>
            <a:r>
              <a:rPr sz="2400" b="1" i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Units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0" y="1825751"/>
            <a:ext cx="3621024" cy="9144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/>
              <a:t>k</a:t>
            </a:r>
            <a:r>
              <a:rPr spc="15" dirty="0"/>
              <a:t> </a:t>
            </a:r>
            <a:r>
              <a:rPr dirty="0"/>
              <a:t>=</a:t>
            </a:r>
            <a:r>
              <a:rPr spc="30" dirty="0"/>
              <a:t> </a:t>
            </a:r>
            <a:r>
              <a:rPr dirty="0"/>
              <a:t>absolute</a:t>
            </a:r>
            <a:r>
              <a:rPr spc="-35" dirty="0"/>
              <a:t> </a:t>
            </a:r>
            <a:r>
              <a:rPr spc="-15" dirty="0"/>
              <a:t>permeability,</a:t>
            </a:r>
            <a:r>
              <a:rPr spc="-50" dirty="0"/>
              <a:t> </a:t>
            </a:r>
            <a:r>
              <a:rPr spc="-5" dirty="0"/>
              <a:t>Darcys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pc="15" dirty="0"/>
              <a:t>μg </a:t>
            </a:r>
            <a:r>
              <a:rPr dirty="0"/>
              <a:t>=</a:t>
            </a:r>
            <a:r>
              <a:rPr spc="-5" dirty="0"/>
              <a:t> </a:t>
            </a:r>
            <a:r>
              <a:rPr dirty="0"/>
              <a:t>gas </a:t>
            </a:r>
            <a:r>
              <a:rPr spc="-20" dirty="0"/>
              <a:t>viscosity,</a:t>
            </a:r>
            <a:r>
              <a:rPr spc="-5" dirty="0"/>
              <a:t> </a:t>
            </a:r>
            <a:r>
              <a:rPr spc="10" dirty="0"/>
              <a:t>cp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T</a:t>
            </a:r>
            <a:r>
              <a:rPr spc="-30" dirty="0"/>
              <a:t> </a:t>
            </a:r>
            <a:r>
              <a:rPr dirty="0"/>
              <a:t>=</a:t>
            </a:r>
            <a:r>
              <a:rPr spc="20" dirty="0"/>
              <a:t> </a:t>
            </a:r>
            <a:r>
              <a:rPr dirty="0"/>
              <a:t>temperature,</a:t>
            </a:r>
            <a:r>
              <a:rPr spc="-70" dirty="0"/>
              <a:t> </a:t>
            </a:r>
            <a:r>
              <a:rPr dirty="0">
                <a:latin typeface="Calibri"/>
                <a:cs typeface="Calibri"/>
              </a:rPr>
              <a:t>̊R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>
                <a:latin typeface="Calibri"/>
                <a:cs typeface="Calibri"/>
              </a:rPr>
              <a:t>Z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=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gas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compressional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factor.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/>
              <a:t>p1</a:t>
            </a:r>
            <a:r>
              <a:rPr spc="5" dirty="0"/>
              <a:t> </a:t>
            </a:r>
            <a:r>
              <a:rPr dirty="0"/>
              <a:t>=</a:t>
            </a:r>
            <a:r>
              <a:rPr spc="25" dirty="0"/>
              <a:t> </a:t>
            </a:r>
            <a:r>
              <a:rPr spc="-5" dirty="0"/>
              <a:t>inlet</a:t>
            </a:r>
            <a:r>
              <a:rPr spc="-15" dirty="0"/>
              <a:t> </a:t>
            </a:r>
            <a:r>
              <a:rPr dirty="0"/>
              <a:t>(upstream)</a:t>
            </a:r>
            <a:r>
              <a:rPr spc="-50" dirty="0"/>
              <a:t> </a:t>
            </a:r>
            <a:r>
              <a:rPr dirty="0"/>
              <a:t>pressure,</a:t>
            </a:r>
            <a:r>
              <a:rPr spc="20" dirty="0"/>
              <a:t> </a:t>
            </a:r>
            <a:r>
              <a:rPr dirty="0"/>
              <a:t>psia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p2 =</a:t>
            </a:r>
            <a:r>
              <a:rPr spc="25" dirty="0"/>
              <a:t> </a:t>
            </a:r>
            <a:r>
              <a:rPr dirty="0"/>
              <a:t>outlet</a:t>
            </a:r>
            <a:r>
              <a:rPr spc="-20" dirty="0"/>
              <a:t> </a:t>
            </a:r>
            <a:r>
              <a:rPr spc="-5" dirty="0"/>
              <a:t>(downstream)</a:t>
            </a:r>
            <a:r>
              <a:rPr spc="-25" dirty="0"/>
              <a:t> </a:t>
            </a:r>
            <a:r>
              <a:rPr dirty="0"/>
              <a:t>pressure,</a:t>
            </a:r>
            <a:r>
              <a:rPr spc="-5" dirty="0"/>
              <a:t> </a:t>
            </a:r>
            <a:r>
              <a:rPr dirty="0"/>
              <a:t>psia</a:t>
            </a:r>
          </a:p>
          <a:p>
            <a:pPr marL="76835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L</a:t>
            </a:r>
            <a:r>
              <a:rPr spc="-55" dirty="0"/>
              <a:t> </a:t>
            </a:r>
            <a:r>
              <a:rPr dirty="0"/>
              <a:t>=</a:t>
            </a:r>
            <a:r>
              <a:rPr spc="-5" dirty="0"/>
              <a:t> </a:t>
            </a:r>
            <a:r>
              <a:rPr dirty="0"/>
              <a:t>length</a:t>
            </a:r>
            <a:r>
              <a:rPr spc="-2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 core,</a:t>
            </a:r>
            <a:r>
              <a:rPr spc="15" dirty="0"/>
              <a:t> </a:t>
            </a:r>
            <a:r>
              <a:rPr dirty="0"/>
              <a:t>ft</a:t>
            </a:r>
          </a:p>
          <a:p>
            <a:pPr marL="64769">
              <a:lnSpc>
                <a:spcPct val="100000"/>
              </a:lnSpc>
              <a:spcBef>
                <a:spcPts val="1085"/>
              </a:spcBef>
            </a:pPr>
            <a:r>
              <a:rPr dirty="0"/>
              <a:t>A</a:t>
            </a:r>
            <a:r>
              <a:rPr spc="-105" dirty="0"/>
              <a:t> </a:t>
            </a:r>
            <a:r>
              <a:rPr dirty="0"/>
              <a:t>=</a:t>
            </a:r>
            <a:r>
              <a:rPr spc="10" dirty="0"/>
              <a:t> </a:t>
            </a:r>
            <a:r>
              <a:rPr dirty="0"/>
              <a:t>cross-sectional</a:t>
            </a:r>
            <a:r>
              <a:rPr spc="-50" dirty="0"/>
              <a:t> </a:t>
            </a:r>
            <a:r>
              <a:rPr dirty="0"/>
              <a:t>area,</a:t>
            </a:r>
            <a:r>
              <a:rPr spc="-30" dirty="0"/>
              <a:t> </a:t>
            </a:r>
            <a:r>
              <a:rPr spc="5" dirty="0"/>
              <a:t>ft²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Qgsc</a:t>
            </a:r>
            <a:r>
              <a:rPr spc="5" dirty="0"/>
              <a:t> </a:t>
            </a:r>
            <a:r>
              <a:rPr dirty="0"/>
              <a:t>=</a:t>
            </a:r>
            <a:r>
              <a:rPr spc="-5" dirty="0"/>
              <a:t> </a:t>
            </a:r>
            <a:r>
              <a:rPr dirty="0"/>
              <a:t>gas</a:t>
            </a:r>
            <a:r>
              <a:rPr spc="5" dirty="0"/>
              <a:t> </a:t>
            </a:r>
            <a:r>
              <a:rPr spc="-5" dirty="0"/>
              <a:t>flow</a:t>
            </a:r>
            <a:r>
              <a:rPr spc="-15" dirty="0"/>
              <a:t> </a:t>
            </a:r>
            <a:r>
              <a:rPr dirty="0"/>
              <a:t>rate</a:t>
            </a:r>
            <a:r>
              <a:rPr spc="5" dirty="0"/>
              <a:t> </a:t>
            </a:r>
            <a:r>
              <a:rPr dirty="0"/>
              <a:t>at</a:t>
            </a:r>
            <a:r>
              <a:rPr spc="20" dirty="0"/>
              <a:t> </a:t>
            </a:r>
            <a:r>
              <a:rPr dirty="0"/>
              <a:t>standard</a:t>
            </a:r>
            <a:r>
              <a:rPr spc="-50" dirty="0"/>
              <a:t> </a:t>
            </a:r>
            <a:r>
              <a:rPr dirty="0"/>
              <a:t>conditions,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96404" y="6512153"/>
            <a:ext cx="902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STB/day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4032" y="0"/>
            <a:ext cx="5188458" cy="1058417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85946" y="21462"/>
            <a:ext cx="40366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Linear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15" dirty="0">
                <a:solidFill>
                  <a:srgbClr val="006FC0"/>
                </a:solidFill>
                <a:latin typeface="Calibri"/>
                <a:cs typeface="Calibri"/>
              </a:rPr>
              <a:t>Flow</a:t>
            </a:r>
            <a:r>
              <a:rPr sz="4000" i="0" u="none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50" dirty="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8328" y="1600200"/>
            <a:ext cx="2724912" cy="2185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061" y="1037713"/>
            <a:ext cx="5167630" cy="73977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15"/>
              </a:spcBef>
              <a:buClr>
                <a:srgbClr val="2CA0BD"/>
              </a:buClr>
              <a:buSzPct val="675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Fluid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not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compressed</a:t>
            </a:r>
            <a:endParaRPr sz="20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0BD"/>
              </a:buClr>
              <a:buSzPct val="675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Steady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(stream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mass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was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constant)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25041" y="2124201"/>
            <a:ext cx="3136900" cy="3907790"/>
            <a:chOff x="1225041" y="2124201"/>
            <a:chExt cx="3136900" cy="3907790"/>
          </a:xfrm>
        </p:grpSpPr>
        <p:sp>
          <p:nvSpPr>
            <p:cNvPr id="4" name="object 4"/>
            <p:cNvSpPr/>
            <p:nvPr/>
          </p:nvSpPr>
          <p:spPr>
            <a:xfrm>
              <a:off x="1240535" y="5327903"/>
              <a:ext cx="3038475" cy="697865"/>
            </a:xfrm>
            <a:custGeom>
              <a:avLst/>
              <a:gdLst/>
              <a:ahLst/>
              <a:cxnLst/>
              <a:rect l="l" t="t" r="r" b="b"/>
              <a:pathLst>
                <a:path w="3038475" h="697864">
                  <a:moveTo>
                    <a:pt x="3038348" y="0"/>
                  </a:moveTo>
                  <a:lnTo>
                    <a:pt x="0" y="0"/>
                  </a:lnTo>
                  <a:lnTo>
                    <a:pt x="0" y="697484"/>
                  </a:lnTo>
                  <a:lnTo>
                    <a:pt x="3038348" y="697484"/>
                  </a:lnTo>
                  <a:lnTo>
                    <a:pt x="3038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0535" y="5327903"/>
              <a:ext cx="3038475" cy="697865"/>
            </a:xfrm>
            <a:custGeom>
              <a:avLst/>
              <a:gdLst/>
              <a:ahLst/>
              <a:cxnLst/>
              <a:rect l="l" t="t" r="r" b="b"/>
              <a:pathLst>
                <a:path w="3038475" h="697864">
                  <a:moveTo>
                    <a:pt x="0" y="697484"/>
                  </a:moveTo>
                  <a:lnTo>
                    <a:pt x="3038348" y="697484"/>
                  </a:lnTo>
                  <a:lnTo>
                    <a:pt x="3038348" y="0"/>
                  </a:lnTo>
                  <a:lnTo>
                    <a:pt x="0" y="0"/>
                  </a:lnTo>
                  <a:lnTo>
                    <a:pt x="0" y="69748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80" y="5321807"/>
              <a:ext cx="633983" cy="6888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31391" y="2130551"/>
              <a:ext cx="3124200" cy="3879850"/>
            </a:xfrm>
            <a:custGeom>
              <a:avLst/>
              <a:gdLst/>
              <a:ahLst/>
              <a:cxnLst/>
              <a:rect l="l" t="t" r="r" b="b"/>
              <a:pathLst>
                <a:path w="3124200" h="3879850">
                  <a:moveTo>
                    <a:pt x="1237488" y="3879723"/>
                  </a:moveTo>
                  <a:lnTo>
                    <a:pt x="1871091" y="3879723"/>
                  </a:lnTo>
                  <a:lnTo>
                    <a:pt x="1871091" y="3191256"/>
                  </a:lnTo>
                  <a:lnTo>
                    <a:pt x="1237488" y="3191256"/>
                  </a:lnTo>
                  <a:lnTo>
                    <a:pt x="1237488" y="3879723"/>
                  </a:lnTo>
                  <a:close/>
                </a:path>
                <a:path w="3124200" h="3879850">
                  <a:moveTo>
                    <a:pt x="0" y="1531620"/>
                  </a:moveTo>
                  <a:lnTo>
                    <a:pt x="736" y="1483868"/>
                  </a:lnTo>
                  <a:lnTo>
                    <a:pt x="2959" y="1436624"/>
                  </a:lnTo>
                  <a:lnTo>
                    <a:pt x="6629" y="1389634"/>
                  </a:lnTo>
                  <a:lnTo>
                    <a:pt x="11722" y="1343025"/>
                  </a:lnTo>
                  <a:lnTo>
                    <a:pt x="18224" y="1296924"/>
                  </a:lnTo>
                  <a:lnTo>
                    <a:pt x="26111" y="1251203"/>
                  </a:lnTo>
                  <a:lnTo>
                    <a:pt x="35369" y="1205992"/>
                  </a:lnTo>
                  <a:lnTo>
                    <a:pt x="45974" y="1161288"/>
                  </a:lnTo>
                  <a:lnTo>
                    <a:pt x="57912" y="1117092"/>
                  </a:lnTo>
                  <a:lnTo>
                    <a:pt x="71120" y="1073403"/>
                  </a:lnTo>
                  <a:lnTo>
                    <a:pt x="85598" y="1030351"/>
                  </a:lnTo>
                  <a:lnTo>
                    <a:pt x="101346" y="987806"/>
                  </a:lnTo>
                  <a:lnTo>
                    <a:pt x="118364" y="945769"/>
                  </a:lnTo>
                  <a:lnTo>
                    <a:pt x="136525" y="904494"/>
                  </a:lnTo>
                  <a:lnTo>
                    <a:pt x="155956" y="863726"/>
                  </a:lnTo>
                  <a:lnTo>
                    <a:pt x="176530" y="823722"/>
                  </a:lnTo>
                  <a:lnTo>
                    <a:pt x="198120" y="784351"/>
                  </a:lnTo>
                  <a:lnTo>
                    <a:pt x="220980" y="745744"/>
                  </a:lnTo>
                  <a:lnTo>
                    <a:pt x="244983" y="707771"/>
                  </a:lnTo>
                  <a:lnTo>
                    <a:pt x="270002" y="670687"/>
                  </a:lnTo>
                  <a:lnTo>
                    <a:pt x="296037" y="634238"/>
                  </a:lnTo>
                  <a:lnTo>
                    <a:pt x="323215" y="598551"/>
                  </a:lnTo>
                  <a:lnTo>
                    <a:pt x="351282" y="563752"/>
                  </a:lnTo>
                  <a:lnTo>
                    <a:pt x="380492" y="529844"/>
                  </a:lnTo>
                  <a:lnTo>
                    <a:pt x="410591" y="496697"/>
                  </a:lnTo>
                  <a:lnTo>
                    <a:pt x="441706" y="464438"/>
                  </a:lnTo>
                  <a:lnTo>
                    <a:pt x="473709" y="432943"/>
                  </a:lnTo>
                  <a:lnTo>
                    <a:pt x="506603" y="402589"/>
                  </a:lnTo>
                  <a:lnTo>
                    <a:pt x="540385" y="372999"/>
                  </a:lnTo>
                  <a:lnTo>
                    <a:pt x="575056" y="344424"/>
                  </a:lnTo>
                  <a:lnTo>
                    <a:pt x="610489" y="316864"/>
                  </a:lnTo>
                  <a:lnTo>
                    <a:pt x="646938" y="290322"/>
                  </a:lnTo>
                  <a:lnTo>
                    <a:pt x="684022" y="264668"/>
                  </a:lnTo>
                  <a:lnTo>
                    <a:pt x="721995" y="240157"/>
                  </a:lnTo>
                  <a:lnTo>
                    <a:pt x="760603" y="216662"/>
                  </a:lnTo>
                  <a:lnTo>
                    <a:pt x="800100" y="194310"/>
                  </a:lnTo>
                  <a:lnTo>
                    <a:pt x="840232" y="172974"/>
                  </a:lnTo>
                  <a:lnTo>
                    <a:pt x="880999" y="152908"/>
                  </a:lnTo>
                  <a:lnTo>
                    <a:pt x="922528" y="133858"/>
                  </a:lnTo>
                  <a:lnTo>
                    <a:pt x="964691" y="115950"/>
                  </a:lnTo>
                  <a:lnTo>
                    <a:pt x="1007491" y="99313"/>
                  </a:lnTo>
                  <a:lnTo>
                    <a:pt x="1050798" y="83947"/>
                  </a:lnTo>
                  <a:lnTo>
                    <a:pt x="1094867" y="69723"/>
                  </a:lnTo>
                  <a:lnTo>
                    <a:pt x="1139317" y="56769"/>
                  </a:lnTo>
                  <a:lnTo>
                    <a:pt x="1184402" y="45085"/>
                  </a:lnTo>
                  <a:lnTo>
                    <a:pt x="1229995" y="34671"/>
                  </a:lnTo>
                  <a:lnTo>
                    <a:pt x="1276223" y="25653"/>
                  </a:lnTo>
                  <a:lnTo>
                    <a:pt x="1322705" y="17907"/>
                  </a:lnTo>
                  <a:lnTo>
                    <a:pt x="1369822" y="11430"/>
                  </a:lnTo>
                  <a:lnTo>
                    <a:pt x="1417320" y="6476"/>
                  </a:lnTo>
                  <a:lnTo>
                    <a:pt x="1465199" y="2921"/>
                  </a:lnTo>
                  <a:lnTo>
                    <a:pt x="1513459" y="762"/>
                  </a:lnTo>
                  <a:lnTo>
                    <a:pt x="1562100" y="0"/>
                  </a:lnTo>
                  <a:lnTo>
                    <a:pt x="1610741" y="762"/>
                  </a:lnTo>
                  <a:lnTo>
                    <a:pt x="1659001" y="2921"/>
                  </a:lnTo>
                  <a:lnTo>
                    <a:pt x="1706880" y="6476"/>
                  </a:lnTo>
                  <a:lnTo>
                    <a:pt x="1754377" y="11430"/>
                  </a:lnTo>
                  <a:lnTo>
                    <a:pt x="1801495" y="17907"/>
                  </a:lnTo>
                  <a:lnTo>
                    <a:pt x="1847977" y="25653"/>
                  </a:lnTo>
                  <a:lnTo>
                    <a:pt x="1894205" y="34671"/>
                  </a:lnTo>
                  <a:lnTo>
                    <a:pt x="1939798" y="45085"/>
                  </a:lnTo>
                  <a:lnTo>
                    <a:pt x="1984883" y="56769"/>
                  </a:lnTo>
                  <a:lnTo>
                    <a:pt x="2029333" y="69723"/>
                  </a:lnTo>
                  <a:lnTo>
                    <a:pt x="2073402" y="83947"/>
                  </a:lnTo>
                  <a:lnTo>
                    <a:pt x="2116709" y="99313"/>
                  </a:lnTo>
                  <a:lnTo>
                    <a:pt x="2159508" y="115950"/>
                  </a:lnTo>
                  <a:lnTo>
                    <a:pt x="2201672" y="133858"/>
                  </a:lnTo>
                  <a:lnTo>
                    <a:pt x="2243201" y="152908"/>
                  </a:lnTo>
                  <a:lnTo>
                    <a:pt x="2283968" y="172974"/>
                  </a:lnTo>
                  <a:lnTo>
                    <a:pt x="2324100" y="194310"/>
                  </a:lnTo>
                  <a:lnTo>
                    <a:pt x="2363597" y="216662"/>
                  </a:lnTo>
                  <a:lnTo>
                    <a:pt x="2402205" y="240157"/>
                  </a:lnTo>
                  <a:lnTo>
                    <a:pt x="2440178" y="264668"/>
                  </a:lnTo>
                  <a:lnTo>
                    <a:pt x="2477262" y="290322"/>
                  </a:lnTo>
                  <a:lnTo>
                    <a:pt x="2513711" y="316864"/>
                  </a:lnTo>
                  <a:lnTo>
                    <a:pt x="2549144" y="344424"/>
                  </a:lnTo>
                  <a:lnTo>
                    <a:pt x="2583815" y="372999"/>
                  </a:lnTo>
                  <a:lnTo>
                    <a:pt x="2617597" y="402589"/>
                  </a:lnTo>
                  <a:lnTo>
                    <a:pt x="2650490" y="432943"/>
                  </a:lnTo>
                  <a:lnTo>
                    <a:pt x="2682494" y="464438"/>
                  </a:lnTo>
                  <a:lnTo>
                    <a:pt x="2713609" y="496697"/>
                  </a:lnTo>
                  <a:lnTo>
                    <a:pt x="2743708" y="529844"/>
                  </a:lnTo>
                  <a:lnTo>
                    <a:pt x="2772918" y="563752"/>
                  </a:lnTo>
                  <a:lnTo>
                    <a:pt x="2800985" y="598551"/>
                  </a:lnTo>
                  <a:lnTo>
                    <a:pt x="2828163" y="634238"/>
                  </a:lnTo>
                  <a:lnTo>
                    <a:pt x="2854198" y="670687"/>
                  </a:lnTo>
                  <a:lnTo>
                    <a:pt x="2879217" y="707771"/>
                  </a:lnTo>
                  <a:lnTo>
                    <a:pt x="2903220" y="745744"/>
                  </a:lnTo>
                  <a:lnTo>
                    <a:pt x="2926080" y="784351"/>
                  </a:lnTo>
                  <a:lnTo>
                    <a:pt x="2947670" y="823722"/>
                  </a:lnTo>
                  <a:lnTo>
                    <a:pt x="2968244" y="863726"/>
                  </a:lnTo>
                  <a:lnTo>
                    <a:pt x="2987675" y="904494"/>
                  </a:lnTo>
                  <a:lnTo>
                    <a:pt x="3005836" y="945769"/>
                  </a:lnTo>
                  <a:lnTo>
                    <a:pt x="3022854" y="987806"/>
                  </a:lnTo>
                  <a:lnTo>
                    <a:pt x="3038602" y="1030351"/>
                  </a:lnTo>
                  <a:lnTo>
                    <a:pt x="3053080" y="1073403"/>
                  </a:lnTo>
                  <a:lnTo>
                    <a:pt x="3066288" y="1117092"/>
                  </a:lnTo>
                  <a:lnTo>
                    <a:pt x="3078226" y="1161288"/>
                  </a:lnTo>
                  <a:lnTo>
                    <a:pt x="3088894" y="1205992"/>
                  </a:lnTo>
                  <a:lnTo>
                    <a:pt x="3098038" y="1251203"/>
                  </a:lnTo>
                  <a:lnTo>
                    <a:pt x="3106039" y="1296924"/>
                  </a:lnTo>
                  <a:lnTo>
                    <a:pt x="3112516" y="1343025"/>
                  </a:lnTo>
                  <a:lnTo>
                    <a:pt x="3117596" y="1389634"/>
                  </a:lnTo>
                  <a:lnTo>
                    <a:pt x="3121279" y="1436624"/>
                  </a:lnTo>
                  <a:lnTo>
                    <a:pt x="3123438" y="1483868"/>
                  </a:lnTo>
                  <a:lnTo>
                    <a:pt x="3124200" y="1531620"/>
                  </a:lnTo>
                  <a:lnTo>
                    <a:pt x="3123438" y="1579372"/>
                  </a:lnTo>
                  <a:lnTo>
                    <a:pt x="3121279" y="1626616"/>
                  </a:lnTo>
                  <a:lnTo>
                    <a:pt x="3117596" y="1673606"/>
                  </a:lnTo>
                  <a:lnTo>
                    <a:pt x="3112516" y="1720215"/>
                  </a:lnTo>
                  <a:lnTo>
                    <a:pt x="3106039" y="1766316"/>
                  </a:lnTo>
                  <a:lnTo>
                    <a:pt x="3098038" y="1812036"/>
                  </a:lnTo>
                  <a:lnTo>
                    <a:pt x="3088894" y="1857248"/>
                  </a:lnTo>
                  <a:lnTo>
                    <a:pt x="3078226" y="1901952"/>
                  </a:lnTo>
                  <a:lnTo>
                    <a:pt x="3066288" y="1946148"/>
                  </a:lnTo>
                  <a:lnTo>
                    <a:pt x="3053080" y="1989836"/>
                  </a:lnTo>
                  <a:lnTo>
                    <a:pt x="3038602" y="2032889"/>
                  </a:lnTo>
                  <a:lnTo>
                    <a:pt x="3022854" y="2075434"/>
                  </a:lnTo>
                  <a:lnTo>
                    <a:pt x="3005836" y="2117471"/>
                  </a:lnTo>
                  <a:lnTo>
                    <a:pt x="2987675" y="2158746"/>
                  </a:lnTo>
                  <a:lnTo>
                    <a:pt x="2968244" y="2199513"/>
                  </a:lnTo>
                  <a:lnTo>
                    <a:pt x="2947670" y="2239518"/>
                  </a:lnTo>
                  <a:lnTo>
                    <a:pt x="2926080" y="2278888"/>
                  </a:lnTo>
                  <a:lnTo>
                    <a:pt x="2903220" y="2317496"/>
                  </a:lnTo>
                  <a:lnTo>
                    <a:pt x="2879217" y="2355469"/>
                  </a:lnTo>
                  <a:lnTo>
                    <a:pt x="2854198" y="2392553"/>
                  </a:lnTo>
                  <a:lnTo>
                    <a:pt x="2828163" y="2429002"/>
                  </a:lnTo>
                  <a:lnTo>
                    <a:pt x="2800985" y="2464689"/>
                  </a:lnTo>
                  <a:lnTo>
                    <a:pt x="2772918" y="2499487"/>
                  </a:lnTo>
                  <a:lnTo>
                    <a:pt x="2743708" y="2533396"/>
                  </a:lnTo>
                  <a:lnTo>
                    <a:pt x="2713609" y="2566543"/>
                  </a:lnTo>
                  <a:lnTo>
                    <a:pt x="2682494" y="2598801"/>
                  </a:lnTo>
                  <a:lnTo>
                    <a:pt x="2650490" y="2630297"/>
                  </a:lnTo>
                  <a:lnTo>
                    <a:pt x="2617597" y="2660650"/>
                  </a:lnTo>
                  <a:lnTo>
                    <a:pt x="2583815" y="2690241"/>
                  </a:lnTo>
                  <a:lnTo>
                    <a:pt x="2549144" y="2718816"/>
                  </a:lnTo>
                  <a:lnTo>
                    <a:pt x="2513711" y="2746375"/>
                  </a:lnTo>
                  <a:lnTo>
                    <a:pt x="2477262" y="2772918"/>
                  </a:lnTo>
                  <a:lnTo>
                    <a:pt x="2440178" y="2798572"/>
                  </a:lnTo>
                  <a:lnTo>
                    <a:pt x="2402205" y="2823083"/>
                  </a:lnTo>
                  <a:lnTo>
                    <a:pt x="2363597" y="2846578"/>
                  </a:lnTo>
                  <a:lnTo>
                    <a:pt x="2324100" y="2868930"/>
                  </a:lnTo>
                  <a:lnTo>
                    <a:pt x="2283968" y="2890266"/>
                  </a:lnTo>
                  <a:lnTo>
                    <a:pt x="2243201" y="2910332"/>
                  </a:lnTo>
                  <a:lnTo>
                    <a:pt x="2201672" y="2929382"/>
                  </a:lnTo>
                  <a:lnTo>
                    <a:pt x="2159508" y="2947289"/>
                  </a:lnTo>
                  <a:lnTo>
                    <a:pt x="2116709" y="2963926"/>
                  </a:lnTo>
                  <a:lnTo>
                    <a:pt x="2073402" y="2979293"/>
                  </a:lnTo>
                  <a:lnTo>
                    <a:pt x="2029333" y="2993517"/>
                  </a:lnTo>
                  <a:lnTo>
                    <a:pt x="1984883" y="3006471"/>
                  </a:lnTo>
                  <a:lnTo>
                    <a:pt x="1939798" y="3018155"/>
                  </a:lnTo>
                  <a:lnTo>
                    <a:pt x="1894205" y="3028569"/>
                  </a:lnTo>
                  <a:lnTo>
                    <a:pt x="1847977" y="3037586"/>
                  </a:lnTo>
                  <a:lnTo>
                    <a:pt x="1801495" y="3045333"/>
                  </a:lnTo>
                  <a:lnTo>
                    <a:pt x="1754377" y="3051810"/>
                  </a:lnTo>
                  <a:lnTo>
                    <a:pt x="1706880" y="3056763"/>
                  </a:lnTo>
                  <a:lnTo>
                    <a:pt x="1659001" y="3060319"/>
                  </a:lnTo>
                  <a:lnTo>
                    <a:pt x="1610741" y="3062478"/>
                  </a:lnTo>
                  <a:lnTo>
                    <a:pt x="1562100" y="3063240"/>
                  </a:lnTo>
                  <a:lnTo>
                    <a:pt x="1513459" y="3062478"/>
                  </a:lnTo>
                  <a:lnTo>
                    <a:pt x="1465199" y="3060319"/>
                  </a:lnTo>
                  <a:lnTo>
                    <a:pt x="1417320" y="3056763"/>
                  </a:lnTo>
                  <a:lnTo>
                    <a:pt x="1369822" y="3051810"/>
                  </a:lnTo>
                  <a:lnTo>
                    <a:pt x="1322705" y="3045333"/>
                  </a:lnTo>
                  <a:lnTo>
                    <a:pt x="1276223" y="3037586"/>
                  </a:lnTo>
                  <a:lnTo>
                    <a:pt x="1229995" y="3028569"/>
                  </a:lnTo>
                  <a:lnTo>
                    <a:pt x="1184402" y="3018155"/>
                  </a:lnTo>
                  <a:lnTo>
                    <a:pt x="1139317" y="3006471"/>
                  </a:lnTo>
                  <a:lnTo>
                    <a:pt x="1094867" y="2993517"/>
                  </a:lnTo>
                  <a:lnTo>
                    <a:pt x="1050798" y="2979293"/>
                  </a:lnTo>
                  <a:lnTo>
                    <a:pt x="1007491" y="2963926"/>
                  </a:lnTo>
                  <a:lnTo>
                    <a:pt x="964691" y="2947289"/>
                  </a:lnTo>
                  <a:lnTo>
                    <a:pt x="922528" y="2929382"/>
                  </a:lnTo>
                  <a:lnTo>
                    <a:pt x="880999" y="2910332"/>
                  </a:lnTo>
                  <a:lnTo>
                    <a:pt x="840232" y="2890266"/>
                  </a:lnTo>
                  <a:lnTo>
                    <a:pt x="800100" y="2868930"/>
                  </a:lnTo>
                  <a:lnTo>
                    <a:pt x="760603" y="2846578"/>
                  </a:lnTo>
                  <a:lnTo>
                    <a:pt x="721995" y="2823083"/>
                  </a:lnTo>
                  <a:lnTo>
                    <a:pt x="684022" y="2798572"/>
                  </a:lnTo>
                  <a:lnTo>
                    <a:pt x="646938" y="2772918"/>
                  </a:lnTo>
                  <a:lnTo>
                    <a:pt x="610489" y="2746375"/>
                  </a:lnTo>
                  <a:lnTo>
                    <a:pt x="575056" y="2718816"/>
                  </a:lnTo>
                  <a:lnTo>
                    <a:pt x="540385" y="2690241"/>
                  </a:lnTo>
                  <a:lnTo>
                    <a:pt x="506603" y="2660650"/>
                  </a:lnTo>
                  <a:lnTo>
                    <a:pt x="473709" y="2630297"/>
                  </a:lnTo>
                  <a:lnTo>
                    <a:pt x="441706" y="2598801"/>
                  </a:lnTo>
                  <a:lnTo>
                    <a:pt x="410591" y="2566543"/>
                  </a:lnTo>
                  <a:lnTo>
                    <a:pt x="380492" y="2533396"/>
                  </a:lnTo>
                  <a:lnTo>
                    <a:pt x="351282" y="2499487"/>
                  </a:lnTo>
                  <a:lnTo>
                    <a:pt x="323215" y="2464689"/>
                  </a:lnTo>
                  <a:lnTo>
                    <a:pt x="296037" y="2429002"/>
                  </a:lnTo>
                  <a:lnTo>
                    <a:pt x="270002" y="2392553"/>
                  </a:lnTo>
                  <a:lnTo>
                    <a:pt x="244983" y="2355469"/>
                  </a:lnTo>
                  <a:lnTo>
                    <a:pt x="220980" y="2317496"/>
                  </a:lnTo>
                  <a:lnTo>
                    <a:pt x="198120" y="2278888"/>
                  </a:lnTo>
                  <a:lnTo>
                    <a:pt x="176530" y="2239518"/>
                  </a:lnTo>
                  <a:lnTo>
                    <a:pt x="155956" y="2199513"/>
                  </a:lnTo>
                  <a:lnTo>
                    <a:pt x="136525" y="2158746"/>
                  </a:lnTo>
                  <a:lnTo>
                    <a:pt x="118364" y="2117471"/>
                  </a:lnTo>
                  <a:lnTo>
                    <a:pt x="101346" y="2075434"/>
                  </a:lnTo>
                  <a:lnTo>
                    <a:pt x="85598" y="2032889"/>
                  </a:lnTo>
                  <a:lnTo>
                    <a:pt x="71120" y="1989836"/>
                  </a:lnTo>
                  <a:lnTo>
                    <a:pt x="57912" y="1946148"/>
                  </a:lnTo>
                  <a:lnTo>
                    <a:pt x="45974" y="1901952"/>
                  </a:lnTo>
                  <a:lnTo>
                    <a:pt x="35369" y="1857248"/>
                  </a:lnTo>
                  <a:lnTo>
                    <a:pt x="26111" y="1812036"/>
                  </a:lnTo>
                  <a:lnTo>
                    <a:pt x="18224" y="1766316"/>
                  </a:lnTo>
                  <a:lnTo>
                    <a:pt x="11722" y="1720215"/>
                  </a:lnTo>
                  <a:lnTo>
                    <a:pt x="6629" y="1673606"/>
                  </a:lnTo>
                  <a:lnTo>
                    <a:pt x="2959" y="1626616"/>
                  </a:lnTo>
                  <a:lnTo>
                    <a:pt x="736" y="1579372"/>
                  </a:lnTo>
                  <a:lnTo>
                    <a:pt x="0" y="15316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4975" y="3337559"/>
              <a:ext cx="630936" cy="6492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11679" y="3227831"/>
              <a:ext cx="1094105" cy="762000"/>
            </a:xfrm>
            <a:custGeom>
              <a:avLst/>
              <a:gdLst/>
              <a:ahLst/>
              <a:cxnLst/>
              <a:rect l="l" t="t" r="r" b="b"/>
              <a:pathLst>
                <a:path w="1094105" h="762000">
                  <a:moveTo>
                    <a:pt x="461518" y="435863"/>
                  </a:moveTo>
                  <a:lnTo>
                    <a:pt x="464946" y="387603"/>
                  </a:lnTo>
                  <a:lnTo>
                    <a:pt x="474980" y="341756"/>
                  </a:lnTo>
                  <a:lnTo>
                    <a:pt x="490981" y="298450"/>
                  </a:lnTo>
                  <a:lnTo>
                    <a:pt x="512444" y="258317"/>
                  </a:lnTo>
                  <a:lnTo>
                    <a:pt x="539114" y="221995"/>
                  </a:lnTo>
                  <a:lnTo>
                    <a:pt x="570230" y="189864"/>
                  </a:lnTo>
                  <a:lnTo>
                    <a:pt x="605536" y="162432"/>
                  </a:lnTo>
                  <a:lnTo>
                    <a:pt x="644397" y="140207"/>
                  </a:lnTo>
                  <a:lnTo>
                    <a:pt x="686307" y="123697"/>
                  </a:lnTo>
                  <a:lnTo>
                    <a:pt x="730884" y="113410"/>
                  </a:lnTo>
                  <a:lnTo>
                    <a:pt x="777620" y="109854"/>
                  </a:lnTo>
                  <a:lnTo>
                    <a:pt x="824357" y="113410"/>
                  </a:lnTo>
                  <a:lnTo>
                    <a:pt x="868933" y="123697"/>
                  </a:lnTo>
                  <a:lnTo>
                    <a:pt x="910844" y="140207"/>
                  </a:lnTo>
                  <a:lnTo>
                    <a:pt x="949706" y="162432"/>
                  </a:lnTo>
                  <a:lnTo>
                    <a:pt x="985012" y="189864"/>
                  </a:lnTo>
                  <a:lnTo>
                    <a:pt x="1016126" y="221995"/>
                  </a:lnTo>
                  <a:lnTo>
                    <a:pt x="1042796" y="258317"/>
                  </a:lnTo>
                  <a:lnTo>
                    <a:pt x="1064387" y="298450"/>
                  </a:lnTo>
                  <a:lnTo>
                    <a:pt x="1080389" y="341756"/>
                  </a:lnTo>
                  <a:lnTo>
                    <a:pt x="1090295" y="387603"/>
                  </a:lnTo>
                  <a:lnTo>
                    <a:pt x="1093724" y="435863"/>
                  </a:lnTo>
                  <a:lnTo>
                    <a:pt x="1090295" y="483996"/>
                  </a:lnTo>
                  <a:lnTo>
                    <a:pt x="1080389" y="529970"/>
                  </a:lnTo>
                  <a:lnTo>
                    <a:pt x="1064387" y="573277"/>
                  </a:lnTo>
                  <a:lnTo>
                    <a:pt x="1042796" y="613282"/>
                  </a:lnTo>
                  <a:lnTo>
                    <a:pt x="1016126" y="649604"/>
                  </a:lnTo>
                  <a:lnTo>
                    <a:pt x="985012" y="681862"/>
                  </a:lnTo>
                  <a:lnTo>
                    <a:pt x="949706" y="709294"/>
                  </a:lnTo>
                  <a:lnTo>
                    <a:pt x="910844" y="731392"/>
                  </a:lnTo>
                  <a:lnTo>
                    <a:pt x="868933" y="747902"/>
                  </a:lnTo>
                  <a:lnTo>
                    <a:pt x="824357" y="758189"/>
                  </a:lnTo>
                  <a:lnTo>
                    <a:pt x="777620" y="761745"/>
                  </a:lnTo>
                  <a:lnTo>
                    <a:pt x="730884" y="758189"/>
                  </a:lnTo>
                  <a:lnTo>
                    <a:pt x="686307" y="747902"/>
                  </a:lnTo>
                  <a:lnTo>
                    <a:pt x="644397" y="731392"/>
                  </a:lnTo>
                  <a:lnTo>
                    <a:pt x="605536" y="709294"/>
                  </a:lnTo>
                  <a:lnTo>
                    <a:pt x="570230" y="681862"/>
                  </a:lnTo>
                  <a:lnTo>
                    <a:pt x="539114" y="649604"/>
                  </a:lnTo>
                  <a:lnTo>
                    <a:pt x="512444" y="613282"/>
                  </a:lnTo>
                  <a:lnTo>
                    <a:pt x="490981" y="573277"/>
                  </a:lnTo>
                  <a:lnTo>
                    <a:pt x="474980" y="529970"/>
                  </a:lnTo>
                  <a:lnTo>
                    <a:pt x="464946" y="483996"/>
                  </a:lnTo>
                  <a:lnTo>
                    <a:pt x="461518" y="435863"/>
                  </a:lnTo>
                  <a:close/>
                </a:path>
                <a:path w="1094105" h="762000">
                  <a:moveTo>
                    <a:pt x="0" y="0"/>
                  </a:moveTo>
                  <a:lnTo>
                    <a:pt x="18884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2848" y="3218687"/>
              <a:ext cx="338455" cy="252729"/>
            </a:xfrm>
            <a:custGeom>
              <a:avLst/>
              <a:gdLst/>
              <a:ahLst/>
              <a:cxnLst/>
              <a:rect l="l" t="t" r="r" b="b"/>
              <a:pathLst>
                <a:path w="338455" h="252729">
                  <a:moveTo>
                    <a:pt x="338328" y="252730"/>
                  </a:moveTo>
                  <a:lnTo>
                    <a:pt x="329311" y="235077"/>
                  </a:lnTo>
                  <a:lnTo>
                    <a:pt x="312420" y="201803"/>
                  </a:lnTo>
                  <a:lnTo>
                    <a:pt x="301117" y="217170"/>
                  </a:lnTo>
                  <a:lnTo>
                    <a:pt x="7620" y="0"/>
                  </a:lnTo>
                  <a:lnTo>
                    <a:pt x="0" y="10160"/>
                  </a:lnTo>
                  <a:lnTo>
                    <a:pt x="293370" y="227457"/>
                  </a:lnTo>
                  <a:lnTo>
                    <a:pt x="282067" y="242951"/>
                  </a:lnTo>
                  <a:lnTo>
                    <a:pt x="338328" y="2527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56561" y="2767025"/>
            <a:ext cx="288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r</a:t>
            </a:r>
            <a:r>
              <a:rPr sz="1800" baseline="-16203" dirty="0">
                <a:latin typeface="Lucida Sans Unicode"/>
                <a:cs typeface="Lucida Sans Unicode"/>
              </a:rPr>
              <a:t>w</a:t>
            </a:r>
            <a:endParaRPr sz="1800" baseline="-16203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3680" y="2538983"/>
            <a:ext cx="1063625" cy="1118870"/>
          </a:xfrm>
          <a:custGeom>
            <a:avLst/>
            <a:gdLst/>
            <a:ahLst/>
            <a:cxnLst/>
            <a:rect l="l" t="t" r="r" b="b"/>
            <a:pathLst>
              <a:path w="1063625" h="1118870">
                <a:moveTo>
                  <a:pt x="1063371" y="0"/>
                </a:moveTo>
                <a:lnTo>
                  <a:pt x="1010031" y="19304"/>
                </a:lnTo>
                <a:lnTo>
                  <a:pt x="1023747" y="32512"/>
                </a:lnTo>
                <a:lnTo>
                  <a:pt x="0" y="1109853"/>
                </a:lnTo>
                <a:lnTo>
                  <a:pt x="9271" y="1118616"/>
                </a:lnTo>
                <a:lnTo>
                  <a:pt x="1032891" y="41275"/>
                </a:lnTo>
                <a:lnTo>
                  <a:pt x="1046734" y="54483"/>
                </a:lnTo>
                <a:lnTo>
                  <a:pt x="1056259" y="23241"/>
                </a:lnTo>
                <a:lnTo>
                  <a:pt x="1063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46145" y="2404364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0633" y="252628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Lucida Sans Unicode"/>
                <a:cs typeface="Lucida Sans Unicode"/>
              </a:rPr>
              <a:t>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8242" y="3757041"/>
            <a:ext cx="377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12345" dirty="0">
                <a:latin typeface="Lucida Sans Unicode"/>
                <a:cs typeface="Lucida Sans Unicode"/>
              </a:rPr>
              <a:t>P</a:t>
            </a:r>
            <a:r>
              <a:rPr sz="1200" dirty="0">
                <a:latin typeface="Lucida Sans Unicode"/>
                <a:cs typeface="Lucida Sans Unicode"/>
              </a:rPr>
              <a:t>wf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1726" y="3700653"/>
            <a:ext cx="28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P</a:t>
            </a:r>
            <a:r>
              <a:rPr sz="1800" spc="-15" baseline="-16203" dirty="0">
                <a:latin typeface="Lucida Sans Unicode"/>
                <a:cs typeface="Lucida Sans Unicode"/>
              </a:rPr>
              <a:t>e</a:t>
            </a:r>
            <a:endParaRPr sz="1800" baseline="-16203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25041" y="2612135"/>
            <a:ext cx="2648585" cy="3255645"/>
            <a:chOff x="1225041" y="2612135"/>
            <a:chExt cx="2648585" cy="3255645"/>
          </a:xfrm>
        </p:grpSpPr>
        <p:sp>
          <p:nvSpPr>
            <p:cNvPr id="18" name="object 18"/>
            <p:cNvSpPr/>
            <p:nvPr/>
          </p:nvSpPr>
          <p:spPr>
            <a:xfrm>
              <a:off x="1584960" y="5522467"/>
              <a:ext cx="2288540" cy="345440"/>
            </a:xfrm>
            <a:custGeom>
              <a:avLst/>
              <a:gdLst/>
              <a:ahLst/>
              <a:cxnLst/>
              <a:rect l="l" t="t" r="r" b="b"/>
              <a:pathLst>
                <a:path w="2288540" h="345439">
                  <a:moveTo>
                    <a:pt x="459105" y="25400"/>
                  </a:moveTo>
                  <a:lnTo>
                    <a:pt x="408305" y="0"/>
                  </a:lnTo>
                  <a:lnTo>
                    <a:pt x="408305" y="19050"/>
                  </a:lnTo>
                  <a:lnTo>
                    <a:pt x="0" y="19050"/>
                  </a:lnTo>
                  <a:lnTo>
                    <a:pt x="0" y="31750"/>
                  </a:lnTo>
                  <a:lnTo>
                    <a:pt x="408305" y="31750"/>
                  </a:lnTo>
                  <a:lnTo>
                    <a:pt x="408305" y="50800"/>
                  </a:lnTo>
                  <a:lnTo>
                    <a:pt x="459105" y="25400"/>
                  </a:lnTo>
                  <a:close/>
                </a:path>
                <a:path w="2288540" h="345439">
                  <a:moveTo>
                    <a:pt x="474345" y="173215"/>
                  </a:moveTo>
                  <a:lnTo>
                    <a:pt x="423545" y="147815"/>
                  </a:lnTo>
                  <a:lnTo>
                    <a:pt x="423545" y="166865"/>
                  </a:lnTo>
                  <a:lnTo>
                    <a:pt x="15240" y="166865"/>
                  </a:lnTo>
                  <a:lnTo>
                    <a:pt x="15240" y="179565"/>
                  </a:lnTo>
                  <a:lnTo>
                    <a:pt x="423545" y="179565"/>
                  </a:lnTo>
                  <a:lnTo>
                    <a:pt x="423545" y="198615"/>
                  </a:lnTo>
                  <a:lnTo>
                    <a:pt x="474345" y="173215"/>
                  </a:lnTo>
                  <a:close/>
                </a:path>
                <a:path w="2288540" h="345439">
                  <a:moveTo>
                    <a:pt x="477393" y="319532"/>
                  </a:moveTo>
                  <a:lnTo>
                    <a:pt x="426593" y="294132"/>
                  </a:lnTo>
                  <a:lnTo>
                    <a:pt x="426593" y="313182"/>
                  </a:lnTo>
                  <a:lnTo>
                    <a:pt x="16764" y="313182"/>
                  </a:lnTo>
                  <a:lnTo>
                    <a:pt x="16764" y="325882"/>
                  </a:lnTo>
                  <a:lnTo>
                    <a:pt x="426593" y="325882"/>
                  </a:lnTo>
                  <a:lnTo>
                    <a:pt x="426593" y="344932"/>
                  </a:lnTo>
                  <a:lnTo>
                    <a:pt x="477393" y="319532"/>
                  </a:lnTo>
                  <a:close/>
                </a:path>
                <a:path w="2288540" h="345439">
                  <a:moveTo>
                    <a:pt x="2264156" y="154673"/>
                  </a:moveTo>
                  <a:lnTo>
                    <a:pt x="1802511" y="154673"/>
                  </a:lnTo>
                  <a:lnTo>
                    <a:pt x="1802511" y="135623"/>
                  </a:lnTo>
                  <a:lnTo>
                    <a:pt x="1751711" y="161023"/>
                  </a:lnTo>
                  <a:lnTo>
                    <a:pt x="1802511" y="186423"/>
                  </a:lnTo>
                  <a:lnTo>
                    <a:pt x="1802511" y="167373"/>
                  </a:lnTo>
                  <a:lnTo>
                    <a:pt x="2264156" y="167373"/>
                  </a:lnTo>
                  <a:lnTo>
                    <a:pt x="2264156" y="154673"/>
                  </a:lnTo>
                  <a:close/>
                </a:path>
                <a:path w="2288540" h="345439">
                  <a:moveTo>
                    <a:pt x="2280920" y="19050"/>
                  </a:moveTo>
                  <a:lnTo>
                    <a:pt x="1819275" y="19050"/>
                  </a:lnTo>
                  <a:lnTo>
                    <a:pt x="1819275" y="0"/>
                  </a:lnTo>
                  <a:lnTo>
                    <a:pt x="1768475" y="25400"/>
                  </a:lnTo>
                  <a:lnTo>
                    <a:pt x="1819275" y="50800"/>
                  </a:lnTo>
                  <a:lnTo>
                    <a:pt x="1819275" y="31750"/>
                  </a:lnTo>
                  <a:lnTo>
                    <a:pt x="2280920" y="31750"/>
                  </a:lnTo>
                  <a:lnTo>
                    <a:pt x="2280920" y="19050"/>
                  </a:lnTo>
                  <a:close/>
                </a:path>
                <a:path w="2288540" h="345439">
                  <a:moveTo>
                    <a:pt x="2288540" y="313182"/>
                  </a:moveTo>
                  <a:lnTo>
                    <a:pt x="1826895" y="313182"/>
                  </a:lnTo>
                  <a:lnTo>
                    <a:pt x="1826895" y="294132"/>
                  </a:lnTo>
                  <a:lnTo>
                    <a:pt x="1776095" y="319532"/>
                  </a:lnTo>
                  <a:lnTo>
                    <a:pt x="1826895" y="344932"/>
                  </a:lnTo>
                  <a:lnTo>
                    <a:pt x="1826895" y="325882"/>
                  </a:lnTo>
                  <a:lnTo>
                    <a:pt x="2288540" y="325882"/>
                  </a:lnTo>
                  <a:lnTo>
                    <a:pt x="2288540" y="313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1391" y="5327903"/>
              <a:ext cx="1237615" cy="460375"/>
            </a:xfrm>
            <a:custGeom>
              <a:avLst/>
              <a:gdLst/>
              <a:ahLst/>
              <a:cxnLst/>
              <a:rect l="l" t="t" r="r" b="b"/>
              <a:pathLst>
                <a:path w="1237614" h="460375">
                  <a:moveTo>
                    <a:pt x="0" y="460248"/>
                  </a:moveTo>
                  <a:lnTo>
                    <a:pt x="1237487" y="460248"/>
                  </a:lnTo>
                  <a:lnTo>
                    <a:pt x="1237487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141" y="2612135"/>
              <a:ext cx="2001520" cy="2049780"/>
            </a:xfrm>
            <a:custGeom>
              <a:avLst/>
              <a:gdLst/>
              <a:ahLst/>
              <a:cxnLst/>
              <a:rect l="l" t="t" r="r" b="b"/>
              <a:pathLst>
                <a:path w="2001520" h="2049779">
                  <a:moveTo>
                    <a:pt x="440182" y="1389507"/>
                  </a:moveTo>
                  <a:lnTo>
                    <a:pt x="375412" y="1389507"/>
                  </a:lnTo>
                  <a:lnTo>
                    <a:pt x="381889" y="1402461"/>
                  </a:lnTo>
                  <a:lnTo>
                    <a:pt x="0" y="1593342"/>
                  </a:lnTo>
                  <a:lnTo>
                    <a:pt x="12954" y="1619250"/>
                  </a:lnTo>
                  <a:lnTo>
                    <a:pt x="394843" y="1428369"/>
                  </a:lnTo>
                  <a:lnTo>
                    <a:pt x="401320" y="1441323"/>
                  </a:lnTo>
                  <a:lnTo>
                    <a:pt x="440182" y="1389507"/>
                  </a:lnTo>
                  <a:close/>
                </a:path>
                <a:path w="2001520" h="2049779">
                  <a:moveTo>
                    <a:pt x="514858" y="891159"/>
                  </a:moveTo>
                  <a:lnTo>
                    <a:pt x="464312" y="850646"/>
                  </a:lnTo>
                  <a:lnTo>
                    <a:pt x="461264" y="864870"/>
                  </a:lnTo>
                  <a:lnTo>
                    <a:pt x="92075" y="785495"/>
                  </a:lnTo>
                  <a:lnTo>
                    <a:pt x="86106" y="813816"/>
                  </a:lnTo>
                  <a:lnTo>
                    <a:pt x="455168" y="893191"/>
                  </a:lnTo>
                  <a:lnTo>
                    <a:pt x="452120" y="907288"/>
                  </a:lnTo>
                  <a:lnTo>
                    <a:pt x="514858" y="891159"/>
                  </a:lnTo>
                  <a:close/>
                </a:path>
                <a:path w="2001520" h="2049779">
                  <a:moveTo>
                    <a:pt x="746633" y="1644015"/>
                  </a:moveTo>
                  <a:lnTo>
                    <a:pt x="691261" y="1677670"/>
                  </a:lnTo>
                  <a:lnTo>
                    <a:pt x="703453" y="1685417"/>
                  </a:lnTo>
                  <a:lnTo>
                    <a:pt x="484251" y="2034159"/>
                  </a:lnTo>
                  <a:lnTo>
                    <a:pt x="508762" y="2049526"/>
                  </a:lnTo>
                  <a:lnTo>
                    <a:pt x="728091" y="1700784"/>
                  </a:lnTo>
                  <a:lnTo>
                    <a:pt x="740283" y="1708404"/>
                  </a:lnTo>
                  <a:lnTo>
                    <a:pt x="746633" y="1644015"/>
                  </a:lnTo>
                  <a:close/>
                </a:path>
                <a:path w="2001520" h="2049779">
                  <a:moveTo>
                    <a:pt x="854075" y="385572"/>
                  </a:moveTo>
                  <a:lnTo>
                    <a:pt x="839978" y="389382"/>
                  </a:lnTo>
                  <a:lnTo>
                    <a:pt x="735584" y="0"/>
                  </a:lnTo>
                  <a:lnTo>
                    <a:pt x="707517" y="7493"/>
                  </a:lnTo>
                  <a:lnTo>
                    <a:pt x="812038" y="397002"/>
                  </a:lnTo>
                  <a:lnTo>
                    <a:pt x="798195" y="400685"/>
                  </a:lnTo>
                  <a:lnTo>
                    <a:pt x="841121" y="449072"/>
                  </a:lnTo>
                  <a:lnTo>
                    <a:pt x="854075" y="385572"/>
                  </a:lnTo>
                  <a:close/>
                </a:path>
                <a:path w="2001520" h="2049779">
                  <a:moveTo>
                    <a:pt x="1410208" y="285623"/>
                  </a:moveTo>
                  <a:lnTo>
                    <a:pt x="1383411" y="274828"/>
                  </a:lnTo>
                  <a:lnTo>
                    <a:pt x="1292860" y="499745"/>
                  </a:lnTo>
                  <a:lnTo>
                    <a:pt x="1279525" y="494284"/>
                  </a:lnTo>
                  <a:lnTo>
                    <a:pt x="1284732" y="558800"/>
                  </a:lnTo>
                  <a:lnTo>
                    <a:pt x="1333246" y="515874"/>
                  </a:lnTo>
                  <a:lnTo>
                    <a:pt x="1319657" y="510540"/>
                  </a:lnTo>
                  <a:lnTo>
                    <a:pt x="1410208" y="285623"/>
                  </a:lnTo>
                  <a:close/>
                </a:path>
                <a:path w="2001520" h="2049779">
                  <a:moveTo>
                    <a:pt x="1441069" y="1882775"/>
                  </a:moveTo>
                  <a:lnTo>
                    <a:pt x="1300734" y="1579245"/>
                  </a:lnTo>
                  <a:lnTo>
                    <a:pt x="1313942" y="1573149"/>
                  </a:lnTo>
                  <a:lnTo>
                    <a:pt x="1263396" y="1532763"/>
                  </a:lnTo>
                  <a:lnTo>
                    <a:pt x="1261364" y="1597533"/>
                  </a:lnTo>
                  <a:lnTo>
                    <a:pt x="1274445" y="1591437"/>
                  </a:lnTo>
                  <a:lnTo>
                    <a:pt x="1414780" y="1894840"/>
                  </a:lnTo>
                  <a:lnTo>
                    <a:pt x="1441069" y="1882775"/>
                  </a:lnTo>
                  <a:close/>
                </a:path>
                <a:path w="2001520" h="2049779">
                  <a:moveTo>
                    <a:pt x="1896745" y="1631061"/>
                  </a:moveTo>
                  <a:lnTo>
                    <a:pt x="1868678" y="1581658"/>
                  </a:lnTo>
                  <a:lnTo>
                    <a:pt x="1858010" y="1597533"/>
                  </a:lnTo>
                  <a:lnTo>
                    <a:pt x="1018413" y="1035558"/>
                  </a:lnTo>
                  <a:lnTo>
                    <a:pt x="1011428" y="1046099"/>
                  </a:lnTo>
                  <a:lnTo>
                    <a:pt x="1850898" y="1608074"/>
                  </a:lnTo>
                  <a:lnTo>
                    <a:pt x="1840357" y="1623949"/>
                  </a:lnTo>
                  <a:lnTo>
                    <a:pt x="1896745" y="1631061"/>
                  </a:lnTo>
                  <a:close/>
                </a:path>
                <a:path w="2001520" h="2049779">
                  <a:moveTo>
                    <a:pt x="1946148" y="758317"/>
                  </a:moveTo>
                  <a:lnTo>
                    <a:pt x="1941449" y="729742"/>
                  </a:lnTo>
                  <a:lnTo>
                    <a:pt x="1635252" y="779145"/>
                  </a:lnTo>
                  <a:lnTo>
                    <a:pt x="1632966" y="764794"/>
                  </a:lnTo>
                  <a:lnTo>
                    <a:pt x="1580388" y="802640"/>
                  </a:lnTo>
                  <a:lnTo>
                    <a:pt x="1642237" y="822071"/>
                  </a:lnTo>
                  <a:lnTo>
                    <a:pt x="1639951" y="807720"/>
                  </a:lnTo>
                  <a:lnTo>
                    <a:pt x="1946148" y="758317"/>
                  </a:lnTo>
                  <a:close/>
                </a:path>
                <a:path w="2001520" h="2049779">
                  <a:moveTo>
                    <a:pt x="2001012" y="1390650"/>
                  </a:moveTo>
                  <a:lnTo>
                    <a:pt x="1618615" y="1271016"/>
                  </a:lnTo>
                  <a:lnTo>
                    <a:pt x="1622933" y="1257300"/>
                  </a:lnTo>
                  <a:lnTo>
                    <a:pt x="1559039" y="1267587"/>
                  </a:lnTo>
                  <a:lnTo>
                    <a:pt x="1605661" y="1312545"/>
                  </a:lnTo>
                  <a:lnTo>
                    <a:pt x="1609979" y="1298702"/>
                  </a:lnTo>
                  <a:lnTo>
                    <a:pt x="1992376" y="1418336"/>
                  </a:lnTo>
                  <a:lnTo>
                    <a:pt x="2001012" y="1390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68488" y="5327903"/>
            <a:ext cx="1100455" cy="46037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latin typeface="Lucida Sans Unicode"/>
                <a:cs typeface="Lucida Sans Unicode"/>
              </a:rPr>
              <a:t>h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25296" y="2130551"/>
            <a:ext cx="3136900" cy="3883660"/>
            <a:chOff x="1225296" y="2130551"/>
            <a:chExt cx="3136900" cy="388366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28" y="5943612"/>
              <a:ext cx="79121" cy="700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62075" y="5364098"/>
              <a:ext cx="13335" cy="626110"/>
            </a:xfrm>
            <a:custGeom>
              <a:avLst/>
              <a:gdLst/>
              <a:ahLst/>
              <a:cxnLst/>
              <a:rect l="l" t="t" r="r" b="b"/>
              <a:pathLst>
                <a:path w="13334" h="626110">
                  <a:moveTo>
                    <a:pt x="6350" y="0"/>
                  </a:moveTo>
                  <a:lnTo>
                    <a:pt x="0" y="10159"/>
                  </a:lnTo>
                  <a:lnTo>
                    <a:pt x="0" y="615403"/>
                  </a:lnTo>
                  <a:lnTo>
                    <a:pt x="6350" y="625563"/>
                  </a:lnTo>
                  <a:lnTo>
                    <a:pt x="12827" y="615403"/>
                  </a:lnTo>
                  <a:lnTo>
                    <a:pt x="12827" y="1015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8928" y="5340095"/>
              <a:ext cx="79121" cy="699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31392" y="2130551"/>
              <a:ext cx="3124200" cy="3810000"/>
            </a:xfrm>
            <a:custGeom>
              <a:avLst/>
              <a:gdLst/>
              <a:ahLst/>
              <a:cxnLst/>
              <a:rect l="l" t="t" r="r" b="b"/>
              <a:pathLst>
                <a:path w="3124200" h="3810000">
                  <a:moveTo>
                    <a:pt x="1524000" y="0"/>
                  </a:moveTo>
                  <a:lnTo>
                    <a:pt x="1524000" y="3810000"/>
                  </a:lnTo>
                </a:path>
                <a:path w="3124200" h="3810000">
                  <a:moveTo>
                    <a:pt x="0" y="1524000"/>
                  </a:moveTo>
                  <a:lnTo>
                    <a:pt x="3124200" y="1524000"/>
                  </a:lnTo>
                </a:path>
                <a:path w="3124200" h="3810000">
                  <a:moveTo>
                    <a:pt x="3048000" y="3124200"/>
                  </a:moveTo>
                  <a:lnTo>
                    <a:pt x="3124200" y="1676400"/>
                  </a:lnTo>
                </a:path>
                <a:path w="3124200" h="3810000">
                  <a:moveTo>
                    <a:pt x="0" y="3200400"/>
                  </a:moveTo>
                  <a:lnTo>
                    <a:pt x="0" y="1600200"/>
                  </a:lnTo>
                </a:path>
              </a:pathLst>
            </a:custGeom>
            <a:ln w="12192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72585" y="4157548"/>
            <a:ext cx="119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25231" y="1080769"/>
            <a:ext cx="695325" cy="21590"/>
          </a:xfrm>
          <a:custGeom>
            <a:avLst/>
            <a:gdLst/>
            <a:ahLst/>
            <a:cxnLst/>
            <a:rect l="l" t="t" r="r" b="b"/>
            <a:pathLst>
              <a:path w="695325" h="21590">
                <a:moveTo>
                  <a:pt x="694944" y="0"/>
                </a:moveTo>
                <a:lnTo>
                  <a:pt x="0" y="0"/>
                </a:lnTo>
                <a:lnTo>
                  <a:pt x="0" y="21336"/>
                </a:lnTo>
                <a:lnTo>
                  <a:pt x="694944" y="21336"/>
                </a:lnTo>
                <a:lnTo>
                  <a:pt x="694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73643" y="1065657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𝜇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39047" y="1080769"/>
            <a:ext cx="1350645" cy="21590"/>
          </a:xfrm>
          <a:custGeom>
            <a:avLst/>
            <a:gdLst/>
            <a:ahLst/>
            <a:cxnLst/>
            <a:rect l="l" t="t" r="r" b="b"/>
            <a:pathLst>
              <a:path w="1350645" h="21590">
                <a:moveTo>
                  <a:pt x="1350263" y="0"/>
                </a:moveTo>
                <a:lnTo>
                  <a:pt x="0" y="0"/>
                </a:lnTo>
                <a:lnTo>
                  <a:pt x="0" y="21335"/>
                </a:lnTo>
                <a:lnTo>
                  <a:pt x="1350263" y="21335"/>
                </a:lnTo>
                <a:lnTo>
                  <a:pt x="1350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09206" y="629539"/>
            <a:ext cx="194754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0">
              <a:lnSpc>
                <a:spcPts val="2350"/>
              </a:lnSpc>
              <a:spcBef>
                <a:spcPts val="100"/>
              </a:spcBef>
              <a:tabLst>
                <a:tab pos="1531620" algn="l"/>
              </a:tabLst>
            </a:pPr>
            <a:r>
              <a:rPr sz="2400" spc="-10" dirty="0">
                <a:latin typeface="Cambria Math"/>
                <a:cs typeface="Cambria Math"/>
              </a:rPr>
              <a:t>2𝜋ℎ𝑘	</a:t>
            </a:r>
            <a:r>
              <a:rPr sz="2400" spc="-135" dirty="0">
                <a:latin typeface="Cambria Math"/>
                <a:cs typeface="Cambria Math"/>
              </a:rPr>
              <a:t>(𝑃</a:t>
            </a:r>
            <a:r>
              <a:rPr sz="2625" spc="-202" baseline="-15873" dirty="0">
                <a:latin typeface="Cambria Math"/>
                <a:cs typeface="Cambria Math"/>
              </a:rPr>
              <a:t>𝑒</a:t>
            </a:r>
            <a:endParaRPr sz="2625" baseline="-15873">
              <a:latin typeface="Cambria Math"/>
              <a:cs typeface="Cambria Math"/>
            </a:endParaRPr>
          </a:p>
          <a:p>
            <a:pPr marL="38100">
              <a:lnSpc>
                <a:spcPts val="2350"/>
              </a:lnSpc>
            </a:pPr>
            <a:r>
              <a:rPr sz="2400" dirty="0">
                <a:latin typeface="Cambria Math"/>
                <a:cs typeface="Cambria Math"/>
              </a:rPr>
              <a:t>𝑄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33585" y="629539"/>
            <a:ext cx="89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7510" algn="l"/>
              </a:tabLst>
            </a:pPr>
            <a:r>
              <a:rPr sz="2400" dirty="0">
                <a:latin typeface="Cambria Math"/>
                <a:cs typeface="Cambria Math"/>
              </a:rPr>
              <a:t>−	</a:t>
            </a:r>
            <a:r>
              <a:rPr sz="2400" spc="-484" dirty="0">
                <a:latin typeface="Cambria Math"/>
                <a:cs typeface="Cambria Math"/>
              </a:rPr>
              <a:t>𝑃</a:t>
            </a:r>
            <a:r>
              <a:rPr sz="2625" spc="284" baseline="-15873" dirty="0">
                <a:latin typeface="Cambria Math"/>
                <a:cs typeface="Cambria Math"/>
              </a:rPr>
              <a:t>𝑤</a:t>
            </a:r>
            <a:r>
              <a:rPr sz="2625" spc="-315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260840" y="1370330"/>
            <a:ext cx="295910" cy="21590"/>
          </a:xfrm>
          <a:custGeom>
            <a:avLst/>
            <a:gdLst/>
            <a:ahLst/>
            <a:cxnLst/>
            <a:rect l="l" t="t" r="r" b="b"/>
            <a:pathLst>
              <a:path w="295909" h="21590">
                <a:moveTo>
                  <a:pt x="295655" y="0"/>
                </a:moveTo>
                <a:lnTo>
                  <a:pt x="0" y="0"/>
                </a:lnTo>
                <a:lnTo>
                  <a:pt x="0" y="21336"/>
                </a:lnTo>
                <a:lnTo>
                  <a:pt x="295655" y="21336"/>
                </a:lnTo>
                <a:lnTo>
                  <a:pt x="29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225026" y="1303401"/>
            <a:ext cx="353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Cambria Math"/>
                <a:cs typeface="Cambria Math"/>
              </a:rPr>
              <a:t>𝑟</a:t>
            </a:r>
            <a:r>
              <a:rPr sz="2625" spc="-195" baseline="-15873" dirty="0">
                <a:latin typeface="Cambria Math"/>
                <a:cs typeface="Cambria Math"/>
              </a:rPr>
              <a:t>𝑤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44026" y="1150696"/>
            <a:ext cx="946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n(</a:t>
            </a:r>
            <a:r>
              <a:rPr sz="2400" spc="-280" dirty="0">
                <a:latin typeface="Cambria Math"/>
                <a:cs typeface="Cambria Math"/>
              </a:rPr>
              <a:t> </a:t>
            </a:r>
            <a:r>
              <a:rPr sz="3600" spc="-600" baseline="32407" dirty="0">
                <a:latin typeface="Cambria Math"/>
                <a:cs typeface="Cambria Math"/>
              </a:rPr>
              <a:t>𝑟</a:t>
            </a:r>
            <a:r>
              <a:rPr sz="2625" spc="247" baseline="30158" dirty="0">
                <a:latin typeface="Cambria Math"/>
                <a:cs typeface="Cambria Math"/>
              </a:rPr>
              <a:t>𝑒</a:t>
            </a:r>
            <a:r>
              <a:rPr sz="2625" baseline="30158" dirty="0">
                <a:latin typeface="Cambria Math"/>
                <a:cs typeface="Cambria Math"/>
              </a:rPr>
              <a:t> </a:t>
            </a:r>
            <a:r>
              <a:rPr sz="2625" spc="225" baseline="30158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72985" y="1670049"/>
            <a:ext cx="10166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0BD"/>
              </a:buClr>
              <a:buSzPct val="65625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1600" spc="-5" dirty="0">
                <a:latin typeface="Lucida Sans Unicode"/>
                <a:cs typeface="Lucida Sans Unicode"/>
              </a:rPr>
              <a:t>Where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: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71969" y="1927682"/>
            <a:ext cx="2473960" cy="6172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505"/>
              </a:spcBef>
              <a:buClr>
                <a:srgbClr val="2CA0BD"/>
              </a:buClr>
              <a:buSzPct val="65625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600" spc="5" dirty="0">
                <a:latin typeface="Lucida Sans Unicode"/>
                <a:cs typeface="Lucida Sans Unicode"/>
              </a:rPr>
              <a:t>Q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flow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rate,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</a:t>
            </a:r>
            <a:r>
              <a:rPr sz="1575" baseline="21164" dirty="0">
                <a:latin typeface="Lucida Sans Unicode"/>
                <a:cs typeface="Lucida Sans Unicode"/>
              </a:rPr>
              <a:t>3</a:t>
            </a:r>
            <a:r>
              <a:rPr sz="1600" dirty="0">
                <a:latin typeface="Lucida Sans Unicode"/>
                <a:cs typeface="Lucida Sans Unicode"/>
              </a:rPr>
              <a:t>/sec</a:t>
            </a:r>
            <a:endParaRPr sz="1600">
              <a:latin typeface="Lucida Sans Unicode"/>
              <a:cs typeface="Lucida Sans Unicode"/>
            </a:endParaRPr>
          </a:p>
          <a:p>
            <a:pPr marL="294005" indent="-256540">
              <a:lnSpc>
                <a:spcPct val="100000"/>
              </a:lnSpc>
              <a:spcBef>
                <a:spcPts val="409"/>
              </a:spcBef>
              <a:buClr>
                <a:srgbClr val="2CA0BD"/>
              </a:buClr>
              <a:buSzPct val="65625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600" spc="5" dirty="0">
                <a:latin typeface="Lucida Sans Unicode"/>
                <a:cs typeface="Lucida Sans Unicode"/>
              </a:rPr>
              <a:t>K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-5" dirty="0">
                <a:latin typeface="Lucida Sans Unicode"/>
                <a:cs typeface="Lucida Sans Unicode"/>
              </a:rPr>
              <a:t> permeability,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29877" y="2222118"/>
            <a:ext cx="3562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30" baseline="-13888" dirty="0">
                <a:latin typeface="Lucida Sans Unicode"/>
                <a:cs typeface="Lucida Sans Unicode"/>
              </a:rPr>
              <a:t>m</a:t>
            </a:r>
            <a:r>
              <a:rPr sz="1050" spc="20" dirty="0">
                <a:latin typeface="Lucida Sans Unicode"/>
                <a:cs typeface="Lucida Sans Unicode"/>
              </a:rPr>
              <a:t>2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97369" y="2566238"/>
            <a:ext cx="194563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10"/>
              </a:spcBef>
              <a:buClr>
                <a:srgbClr val="2CA0BD"/>
              </a:buClr>
              <a:buSzPct val="65625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600" spc="5" dirty="0">
                <a:latin typeface="Lucida Sans Unicode"/>
                <a:cs typeface="Lucida Sans Unicode"/>
              </a:rPr>
              <a:t>h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thickness,</a:t>
            </a:r>
            <a:r>
              <a:rPr sz="1600" spc="-7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71969" y="2862452"/>
            <a:ext cx="385952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105"/>
              </a:spcBef>
              <a:buClr>
                <a:srgbClr val="2CA0BD"/>
              </a:buClr>
              <a:buSzPct val="65625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600" dirty="0">
                <a:latin typeface="Lucida Sans Unicode"/>
                <a:cs typeface="Lucida Sans Unicode"/>
              </a:rPr>
              <a:t>P</a:t>
            </a:r>
            <a:r>
              <a:rPr sz="1575" baseline="-15873" dirty="0">
                <a:latin typeface="Lucida Sans Unicode"/>
                <a:cs typeface="Lucida Sans Unicode"/>
              </a:rPr>
              <a:t>e</a:t>
            </a:r>
            <a:r>
              <a:rPr sz="1575" spc="60" baseline="-15873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-5" dirty="0">
                <a:latin typeface="Lucida Sans Unicode"/>
                <a:cs typeface="Lucida Sans Unicode"/>
              </a:rPr>
              <a:t> pressure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drainage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radius,</a:t>
            </a:r>
            <a:r>
              <a:rPr sz="1600" spc="-34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N/m</a:t>
            </a:r>
            <a:r>
              <a:rPr sz="1575" spc="7" baseline="21164" dirty="0">
                <a:latin typeface="Lucida Sans Unicode"/>
                <a:cs typeface="Lucida Sans Unicode"/>
              </a:rPr>
              <a:t>2</a:t>
            </a:r>
            <a:endParaRPr sz="1575" baseline="21164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34885" y="3126320"/>
            <a:ext cx="3229610" cy="6191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70840" indent="-320040">
              <a:lnSpc>
                <a:spcPct val="100000"/>
              </a:lnSpc>
              <a:spcBef>
                <a:spcPts val="455"/>
              </a:spcBef>
              <a:buClr>
                <a:srgbClr val="2CA0BD"/>
              </a:buClr>
              <a:buSzPct val="65625"/>
              <a:buFont typeface="Wingdings"/>
              <a:buChar char=""/>
              <a:tabLst>
                <a:tab pos="370205" algn="l"/>
                <a:tab pos="370840" algn="l"/>
              </a:tabLst>
            </a:pPr>
            <a:r>
              <a:rPr sz="1600" dirty="0">
                <a:latin typeface="Lucida Sans Unicode"/>
                <a:cs typeface="Lucida Sans Unicode"/>
              </a:rPr>
              <a:t>P</a:t>
            </a:r>
            <a:r>
              <a:rPr sz="1575" baseline="-15873" dirty="0">
                <a:latin typeface="Lucida Sans Unicode"/>
                <a:cs typeface="Lucida Sans Unicode"/>
              </a:rPr>
              <a:t>wf</a:t>
            </a:r>
            <a:r>
              <a:rPr sz="1575" spc="67" baseline="-15873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f</a:t>
            </a:r>
            <a:r>
              <a:rPr sz="1600" spc="-10" dirty="0">
                <a:latin typeface="Lucida Sans Unicode"/>
                <a:cs typeface="Lucida Sans Unicode"/>
              </a:rPr>
              <a:t>l</a:t>
            </a:r>
            <a:r>
              <a:rPr sz="1600" dirty="0">
                <a:latin typeface="Lucida Sans Unicode"/>
                <a:cs typeface="Lucida Sans Unicode"/>
              </a:rPr>
              <a:t>ow</a:t>
            </a:r>
            <a:r>
              <a:rPr sz="1600" spc="-10" dirty="0">
                <a:latin typeface="Lucida Sans Unicode"/>
                <a:cs typeface="Lucida Sans Unicode"/>
              </a:rPr>
              <a:t>i</a:t>
            </a:r>
            <a:r>
              <a:rPr sz="1600" spc="10" dirty="0">
                <a:latin typeface="Lucida Sans Unicode"/>
                <a:cs typeface="Lucida Sans Unicode"/>
              </a:rPr>
              <a:t>n</a:t>
            </a:r>
            <a:r>
              <a:rPr sz="1600" spc="5" dirty="0">
                <a:latin typeface="Lucida Sans Unicode"/>
                <a:cs typeface="Lucida Sans Unicode"/>
              </a:rPr>
              <a:t>g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p</a:t>
            </a:r>
            <a:r>
              <a:rPr sz="1600" spc="-15" dirty="0">
                <a:latin typeface="Lucida Sans Unicode"/>
                <a:cs typeface="Lucida Sans Unicode"/>
              </a:rPr>
              <a:t>r</a:t>
            </a:r>
            <a:r>
              <a:rPr sz="1600" spc="-5" dirty="0">
                <a:latin typeface="Lucida Sans Unicode"/>
                <a:cs typeface="Lucida Sans Unicode"/>
              </a:rPr>
              <a:t>e</a:t>
            </a:r>
            <a:r>
              <a:rPr sz="1600" dirty="0">
                <a:latin typeface="Lucida Sans Unicode"/>
                <a:cs typeface="Lucida Sans Unicode"/>
              </a:rPr>
              <a:t>ss</a:t>
            </a:r>
            <a:r>
              <a:rPr sz="1600" spc="10" dirty="0">
                <a:latin typeface="Lucida Sans Unicode"/>
                <a:cs typeface="Lucida Sans Unicode"/>
              </a:rPr>
              <a:t>u</a:t>
            </a:r>
            <a:r>
              <a:rPr sz="1600" spc="-15" dirty="0">
                <a:latin typeface="Lucida Sans Unicode"/>
                <a:cs typeface="Lucida Sans Unicode"/>
              </a:rPr>
              <a:t>r</a:t>
            </a:r>
            <a:r>
              <a:rPr sz="1600" spc="-5" dirty="0">
                <a:latin typeface="Lucida Sans Unicode"/>
                <a:cs typeface="Lucida Sans Unicode"/>
              </a:rPr>
              <a:t>e</a:t>
            </a:r>
            <a:r>
              <a:rPr sz="1600" dirty="0">
                <a:latin typeface="Lucida Sans Unicode"/>
                <a:cs typeface="Lucida Sans Unicode"/>
              </a:rPr>
              <a:t>,</a:t>
            </a:r>
            <a:r>
              <a:rPr sz="1600" spc="-31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N</a:t>
            </a:r>
            <a:r>
              <a:rPr sz="1600" dirty="0">
                <a:latin typeface="Lucida Sans Unicode"/>
                <a:cs typeface="Lucida Sans Unicode"/>
              </a:rPr>
              <a:t>/</a:t>
            </a:r>
            <a:r>
              <a:rPr sz="1600" spc="10" dirty="0">
                <a:latin typeface="Lucida Sans Unicode"/>
                <a:cs typeface="Lucida Sans Unicode"/>
              </a:rPr>
              <a:t>m</a:t>
            </a:r>
            <a:r>
              <a:rPr sz="1575" baseline="21164" dirty="0">
                <a:latin typeface="Lucida Sans Unicode"/>
                <a:cs typeface="Lucida Sans Unicode"/>
              </a:rPr>
              <a:t>2</a:t>
            </a:r>
            <a:endParaRPr sz="1575" baseline="21164">
              <a:latin typeface="Lucida Sans Unicode"/>
              <a:cs typeface="Lucida Sans Unicode"/>
            </a:endParaRPr>
          </a:p>
          <a:p>
            <a:pPr marL="269875" indent="-195580">
              <a:lnSpc>
                <a:spcPct val="100000"/>
              </a:lnSpc>
              <a:spcBef>
                <a:spcPts val="355"/>
              </a:spcBef>
              <a:buClr>
                <a:srgbClr val="2CA0BD"/>
              </a:buClr>
              <a:buSzPct val="41176"/>
              <a:buFont typeface="Microsoft Sans Serif"/>
              <a:buChar char=""/>
              <a:tabLst>
                <a:tab pos="269875" algn="l"/>
                <a:tab pos="270510" algn="l"/>
                <a:tab pos="736600" algn="l"/>
              </a:tabLst>
            </a:pPr>
            <a:r>
              <a:rPr sz="1700" spc="-55" dirty="0">
                <a:latin typeface="Symbol"/>
                <a:cs typeface="Symbol"/>
              </a:rPr>
              <a:t></a:t>
            </a:r>
            <a:r>
              <a:rPr sz="1700" spc="-55" dirty="0">
                <a:latin typeface="Times New Roman"/>
                <a:cs typeface="Times New Roman"/>
              </a:rPr>
              <a:t>	</a:t>
            </a:r>
            <a:r>
              <a:rPr sz="1600" spc="5" dirty="0">
                <a:latin typeface="Lucida Sans Unicode"/>
                <a:cs typeface="Lucida Sans Unicode"/>
              </a:rPr>
              <a:t>= </a:t>
            </a:r>
            <a:r>
              <a:rPr sz="1600" dirty="0">
                <a:latin typeface="Lucida Sans Unicode"/>
                <a:cs typeface="Lucida Sans Unicode"/>
              </a:rPr>
              <a:t>fluid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viscosity,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N/m</a:t>
            </a:r>
            <a:r>
              <a:rPr sz="1575" spc="7" baseline="21164" dirty="0">
                <a:latin typeface="Lucida Sans Unicode"/>
                <a:cs typeface="Lucida Sans Unicode"/>
              </a:rPr>
              <a:t>2</a:t>
            </a:r>
            <a:endParaRPr sz="1575" baseline="21164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97369" y="3734561"/>
            <a:ext cx="27590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0BD"/>
              </a:buClr>
              <a:buSzPct val="65625"/>
              <a:buFont typeface="Microsoft Sans Serif"/>
              <a:buChar char=""/>
              <a:tabLst>
                <a:tab pos="268605" algn="l"/>
                <a:tab pos="269240" algn="l"/>
                <a:tab pos="676910" algn="l"/>
              </a:tabLst>
            </a:pPr>
            <a:r>
              <a:rPr sz="1600" spc="-5" dirty="0">
                <a:latin typeface="Lucida Sans Unicode"/>
                <a:cs typeface="Lucida Sans Unicode"/>
              </a:rPr>
              <a:t>re	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drainage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radius,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71969" y="4026865"/>
            <a:ext cx="30784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110"/>
              </a:spcBef>
              <a:buClr>
                <a:srgbClr val="2CA0BD"/>
              </a:buClr>
              <a:buSzPct val="65625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600" spc="-15" dirty="0">
                <a:latin typeface="Lucida Sans Unicode"/>
                <a:cs typeface="Lucida Sans Unicode"/>
              </a:rPr>
              <a:t>r</a:t>
            </a:r>
            <a:r>
              <a:rPr sz="1575" spc="7" baseline="-15873" dirty="0">
                <a:latin typeface="Lucida Sans Unicode"/>
                <a:cs typeface="Lucida Sans Unicode"/>
              </a:rPr>
              <a:t>w</a:t>
            </a:r>
            <a:r>
              <a:rPr sz="1575" spc="82" baseline="-15873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=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w</a:t>
            </a:r>
            <a:r>
              <a:rPr sz="1600" spc="-10" dirty="0">
                <a:latin typeface="Lucida Sans Unicode"/>
                <a:cs typeface="Lucida Sans Unicode"/>
              </a:rPr>
              <a:t>el</a:t>
            </a:r>
            <a:r>
              <a:rPr sz="1600" spc="-5" dirty="0">
                <a:latin typeface="Lucida Sans Unicode"/>
                <a:cs typeface="Lucida Sans Unicode"/>
              </a:rPr>
              <a:t>l</a:t>
            </a:r>
            <a:r>
              <a:rPr sz="1600" spc="5" dirty="0">
                <a:latin typeface="Lucida Sans Unicode"/>
                <a:cs typeface="Lucida Sans Unicode"/>
              </a:rPr>
              <a:t>-</a:t>
            </a:r>
            <a:r>
              <a:rPr sz="1600" dirty="0">
                <a:latin typeface="Lucida Sans Unicode"/>
                <a:cs typeface="Lucida Sans Unicode"/>
              </a:rPr>
              <a:t>b</a:t>
            </a:r>
            <a:r>
              <a:rPr sz="1600" spc="-5" dirty="0">
                <a:latin typeface="Lucida Sans Unicode"/>
                <a:cs typeface="Lucida Sans Unicode"/>
              </a:rPr>
              <a:t>or</a:t>
            </a:r>
            <a:r>
              <a:rPr sz="1600" spc="5" dirty="0">
                <a:latin typeface="Lucida Sans Unicode"/>
                <a:cs typeface="Lucida Sans Unicode"/>
              </a:rPr>
              <a:t>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</a:t>
            </a:r>
            <a:r>
              <a:rPr sz="1600" dirty="0">
                <a:latin typeface="Lucida Sans Unicode"/>
                <a:cs typeface="Lucida Sans Unicode"/>
              </a:rPr>
              <a:t>ad</a:t>
            </a:r>
            <a:r>
              <a:rPr sz="1600" spc="-10" dirty="0">
                <a:latin typeface="Lucida Sans Unicode"/>
                <a:cs typeface="Lucida Sans Unicode"/>
              </a:rPr>
              <a:t>i</a:t>
            </a:r>
            <a:r>
              <a:rPr sz="1600" spc="10" dirty="0">
                <a:latin typeface="Lucida Sans Unicode"/>
                <a:cs typeface="Lucida Sans Unicode"/>
              </a:rPr>
              <a:t>u</a:t>
            </a:r>
            <a:r>
              <a:rPr sz="1600" dirty="0">
                <a:latin typeface="Lucida Sans Unicode"/>
                <a:cs typeface="Lucida Sans Unicode"/>
              </a:rPr>
              <a:t>s,</a:t>
            </a:r>
            <a:r>
              <a:rPr sz="1600" spc="-32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52131" y="5414771"/>
            <a:ext cx="4273550" cy="1134110"/>
          </a:xfrm>
          <a:custGeom>
            <a:avLst/>
            <a:gdLst/>
            <a:ahLst/>
            <a:cxnLst/>
            <a:rect l="l" t="t" r="r" b="b"/>
            <a:pathLst>
              <a:path w="4273550" h="1134109">
                <a:moveTo>
                  <a:pt x="0" y="1133855"/>
                </a:moveTo>
                <a:lnTo>
                  <a:pt x="4273296" y="1133855"/>
                </a:lnTo>
                <a:lnTo>
                  <a:pt x="4273296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ln w="4572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99070" y="5671515"/>
            <a:ext cx="53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𝑄</a:t>
            </a:r>
            <a:r>
              <a:rPr sz="2400" spc="1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73821" y="5888850"/>
            <a:ext cx="1838325" cy="21590"/>
          </a:xfrm>
          <a:custGeom>
            <a:avLst/>
            <a:gdLst/>
            <a:ahLst/>
            <a:cxnLst/>
            <a:rect l="l" t="t" r="r" b="b"/>
            <a:pathLst>
              <a:path w="1838325" h="21589">
                <a:moveTo>
                  <a:pt x="1837944" y="0"/>
                </a:moveTo>
                <a:lnTo>
                  <a:pt x="0" y="0"/>
                </a:lnTo>
                <a:lnTo>
                  <a:pt x="0" y="21336"/>
                </a:lnTo>
                <a:lnTo>
                  <a:pt x="1837944" y="21336"/>
                </a:lnTo>
                <a:lnTo>
                  <a:pt x="1837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808084" y="587573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𝜇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930638" y="5888850"/>
            <a:ext cx="1350645" cy="311150"/>
          </a:xfrm>
          <a:custGeom>
            <a:avLst/>
            <a:gdLst/>
            <a:ahLst/>
            <a:cxnLst/>
            <a:rect l="l" t="t" r="r" b="b"/>
            <a:pathLst>
              <a:path w="1350645" h="311150">
                <a:moveTo>
                  <a:pt x="914387" y="289560"/>
                </a:moveTo>
                <a:lnTo>
                  <a:pt x="618744" y="289560"/>
                </a:lnTo>
                <a:lnTo>
                  <a:pt x="618744" y="310896"/>
                </a:lnTo>
                <a:lnTo>
                  <a:pt x="914387" y="310896"/>
                </a:lnTo>
                <a:lnTo>
                  <a:pt x="914387" y="289560"/>
                </a:lnTo>
                <a:close/>
              </a:path>
              <a:path w="1350645" h="311150">
                <a:moveTo>
                  <a:pt x="1350264" y="0"/>
                </a:moveTo>
                <a:lnTo>
                  <a:pt x="0" y="0"/>
                </a:lnTo>
                <a:lnTo>
                  <a:pt x="0" y="21336"/>
                </a:lnTo>
                <a:lnTo>
                  <a:pt x="1350264" y="21336"/>
                </a:lnTo>
                <a:lnTo>
                  <a:pt x="1350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950327" y="5439257"/>
            <a:ext cx="2398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982470" algn="l"/>
              </a:tabLst>
            </a:pPr>
            <a:r>
              <a:rPr sz="2400" dirty="0">
                <a:latin typeface="Cambria Math"/>
                <a:cs typeface="Cambria Math"/>
              </a:rPr>
              <a:t>7.08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∗ </a:t>
            </a:r>
            <a:r>
              <a:rPr sz="2400" spc="10" dirty="0">
                <a:latin typeface="Cambria Math"/>
                <a:cs typeface="Cambria Math"/>
              </a:rPr>
              <a:t>10</a:t>
            </a:r>
            <a:r>
              <a:rPr sz="2625" spc="15" baseline="28571" dirty="0">
                <a:latin typeface="Cambria Math"/>
                <a:cs typeface="Cambria Math"/>
              </a:rPr>
              <a:t>−3</a:t>
            </a:r>
            <a:r>
              <a:rPr sz="2400" spc="10" dirty="0">
                <a:latin typeface="Cambria Math"/>
                <a:cs typeface="Cambria Math"/>
              </a:rPr>
              <a:t>ℎ𝑘	</a:t>
            </a:r>
            <a:r>
              <a:rPr sz="2400" spc="-130" dirty="0">
                <a:latin typeface="Cambria Math"/>
                <a:cs typeface="Cambria Math"/>
              </a:rPr>
              <a:t>(𝑃</a:t>
            </a:r>
            <a:r>
              <a:rPr sz="2625" spc="-195" baseline="-15873" dirty="0">
                <a:latin typeface="Cambria Math"/>
                <a:cs typeface="Cambria Math"/>
              </a:rPr>
              <a:t>𝑒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38130" y="5439257"/>
            <a:ext cx="882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84810" algn="l"/>
              </a:tabLst>
            </a:pPr>
            <a:r>
              <a:rPr sz="2400" dirty="0">
                <a:latin typeface="Cambria Math"/>
                <a:cs typeface="Cambria Math"/>
              </a:rPr>
              <a:t>−	</a:t>
            </a:r>
            <a:r>
              <a:rPr sz="2400" spc="-60" dirty="0">
                <a:latin typeface="Cambria Math"/>
                <a:cs typeface="Cambria Math"/>
              </a:rPr>
              <a:t>𝑃</a:t>
            </a:r>
            <a:r>
              <a:rPr sz="2625" spc="-89" baseline="-15873" dirty="0">
                <a:latin typeface="Cambria Math"/>
                <a:cs typeface="Cambria Math"/>
              </a:rPr>
              <a:t>𝑤</a:t>
            </a:r>
            <a:r>
              <a:rPr sz="2400" spc="-60" dirty="0"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26776" y="6113170"/>
            <a:ext cx="340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Cambria Math"/>
                <a:cs typeface="Cambria Math"/>
              </a:rPr>
              <a:t>𝑟</a:t>
            </a:r>
            <a:r>
              <a:rPr sz="2625" spc="-195" baseline="-15873" dirty="0">
                <a:latin typeface="Cambria Math"/>
                <a:cs typeface="Cambria Math"/>
              </a:rPr>
              <a:t>𝑤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48569" y="5960770"/>
            <a:ext cx="9315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25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(</a:t>
            </a:r>
            <a:r>
              <a:rPr sz="2400" spc="-280" dirty="0">
                <a:latin typeface="Cambria Math"/>
                <a:cs typeface="Cambria Math"/>
              </a:rPr>
              <a:t> </a:t>
            </a:r>
            <a:r>
              <a:rPr sz="3600" spc="-600" baseline="32407" dirty="0">
                <a:latin typeface="Cambria Math"/>
                <a:cs typeface="Cambria Math"/>
              </a:rPr>
              <a:t>𝑟</a:t>
            </a:r>
            <a:r>
              <a:rPr sz="2625" spc="247" baseline="30158" dirty="0">
                <a:latin typeface="Cambria Math"/>
                <a:cs typeface="Cambria Math"/>
              </a:rPr>
              <a:t>𝑒</a:t>
            </a:r>
            <a:r>
              <a:rPr sz="2625" baseline="30158" dirty="0">
                <a:latin typeface="Cambria Math"/>
                <a:cs typeface="Cambria Math"/>
              </a:rPr>
              <a:t> </a:t>
            </a:r>
            <a:r>
              <a:rPr sz="2625" spc="225" baseline="30158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5290" y="4613528"/>
            <a:ext cx="41630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0"/>
              </a:spcBef>
              <a:buClr>
                <a:srgbClr val="2CA0BD"/>
              </a:buClr>
              <a:buSzPct val="67500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In </a:t>
            </a:r>
            <a:r>
              <a:rPr sz="2000" spc="-5" dirty="0">
                <a:latin typeface="Lucida Sans Unicode"/>
                <a:cs typeface="Lucida Sans Unicode"/>
              </a:rPr>
              <a:t>field unit the </a:t>
            </a:r>
            <a:r>
              <a:rPr sz="2000" spc="-10" dirty="0">
                <a:latin typeface="Lucida Sans Unicode"/>
                <a:cs typeface="Lucida Sans Unicode"/>
              </a:rPr>
              <a:t>above </a:t>
            </a:r>
            <a:r>
              <a:rPr sz="2000" spc="-5" dirty="0">
                <a:latin typeface="Lucida Sans Unicode"/>
                <a:cs typeface="Lucida Sans Unicode"/>
              </a:rPr>
              <a:t>equation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becomes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as: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944" y="85331"/>
            <a:ext cx="5191506" cy="1168158"/>
          </a:xfrm>
          <a:prstGeom prst="rect">
            <a:avLst/>
          </a:prstGeom>
        </p:spPr>
      </p:pic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1654301" y="214071"/>
            <a:ext cx="4048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Radial</a:t>
            </a:r>
            <a:r>
              <a:rPr sz="4000" i="0" u="none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15" dirty="0">
                <a:solidFill>
                  <a:srgbClr val="006FC0"/>
                </a:solidFill>
                <a:latin typeface="Calibri"/>
                <a:cs typeface="Calibri"/>
              </a:rPr>
              <a:t>Flow</a:t>
            </a:r>
            <a:r>
              <a:rPr sz="4000" i="0" u="none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45" dirty="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272" y="1474469"/>
            <a:ext cx="934529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external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(drainage)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radius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re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usually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determined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from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well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spacing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by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equating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area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well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spacing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that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circle, </a:t>
            </a:r>
            <a:r>
              <a:rPr sz="2200" spc="-6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i.e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3848" y="3008376"/>
            <a:ext cx="2551176" cy="618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7648" y="3877055"/>
            <a:ext cx="2703576" cy="1295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97227" y="5420055"/>
            <a:ext cx="4947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Lucida Sans Unicode"/>
                <a:cs typeface="Lucida Sans Unicode"/>
              </a:rPr>
              <a:t>Where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A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well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spacing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in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acres.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944" y="85331"/>
            <a:ext cx="7270242" cy="11681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2499" y="214071"/>
            <a:ext cx="6436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1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4000" i="0" u="none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External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40" dirty="0">
                <a:solidFill>
                  <a:srgbClr val="006FC0"/>
                </a:solidFill>
                <a:latin typeface="Calibri"/>
                <a:cs typeface="Calibri"/>
              </a:rPr>
              <a:t>(Drainage)</a:t>
            </a:r>
            <a:r>
              <a:rPr sz="4000" i="0" u="none" spc="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Radius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913037"/>
            <a:ext cx="9951720" cy="205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510"/>
              </a:lnSpc>
              <a:spcBef>
                <a:spcPts val="100"/>
              </a:spcBef>
            </a:pPr>
            <a:r>
              <a:rPr sz="210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Example</a:t>
            </a:r>
            <a:r>
              <a:rPr sz="2100" b="1" i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100" b="1" i="1" u="sng" spc="3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-</a:t>
            </a:r>
            <a:r>
              <a:rPr sz="21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10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1:</a:t>
            </a:r>
            <a:endParaRPr sz="2100">
              <a:latin typeface="Trebuchet MS"/>
              <a:cs typeface="Trebuchet MS"/>
            </a:endParaRPr>
          </a:p>
          <a:p>
            <a:pPr marL="38100">
              <a:lnSpc>
                <a:spcPts val="2390"/>
              </a:lnSpc>
            </a:pPr>
            <a:r>
              <a:rPr sz="2000" spc="-10" dirty="0">
                <a:latin typeface="Lucida Sans Unicode"/>
                <a:cs typeface="Lucida Sans Unicode"/>
              </a:rPr>
              <a:t>Calculate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cylindrical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core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sample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subjected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linear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using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water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if</a:t>
            </a:r>
            <a:endParaRPr sz="20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following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data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available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38100">
              <a:lnSpc>
                <a:spcPts val="2375"/>
              </a:lnSpc>
              <a:spcBef>
                <a:spcPts val="50"/>
              </a:spcBef>
              <a:tabLst>
                <a:tab pos="479425" algn="l"/>
              </a:tabLst>
            </a:pPr>
            <a:r>
              <a:rPr sz="2000" spc="65" dirty="0">
                <a:latin typeface="Cambria Math"/>
                <a:cs typeface="Cambria Math"/>
              </a:rPr>
              <a:t>𝜇</a:t>
            </a:r>
            <a:r>
              <a:rPr sz="2175" spc="97" baseline="-15325" dirty="0">
                <a:latin typeface="Cambria Math"/>
                <a:cs typeface="Cambria Math"/>
              </a:rPr>
              <a:t>𝑤	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1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cp.,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core</a:t>
            </a:r>
            <a:r>
              <a:rPr sz="2000" spc="-10" dirty="0">
                <a:latin typeface="Lucida Sans Unicode"/>
                <a:cs typeface="Lucida Sans Unicode"/>
              </a:rPr>
              <a:t> diameter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4 cm,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core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length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10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cm,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flow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rate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0.5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cc/sec.,</a:t>
            </a:r>
            <a:endParaRPr sz="2000">
              <a:latin typeface="Lucida Sans Unicode"/>
              <a:cs typeface="Lucida Sans Unicode"/>
            </a:endParaRPr>
          </a:p>
          <a:p>
            <a:pPr marL="38100">
              <a:lnSpc>
                <a:spcPts val="2375"/>
              </a:lnSpc>
            </a:pPr>
            <a:r>
              <a:rPr sz="2000" spc="-10" dirty="0">
                <a:latin typeface="Lucida Sans Unicode"/>
                <a:cs typeface="Lucida Sans Unicode"/>
              </a:rPr>
              <a:t>p1 </a:t>
            </a:r>
            <a:r>
              <a:rPr sz="2000" spc="-5" dirty="0">
                <a:latin typeface="Lucida Sans Unicode"/>
                <a:cs typeface="Lucida Sans Unicode"/>
              </a:rPr>
              <a:t>=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50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psig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p2 </a:t>
            </a:r>
            <a:r>
              <a:rPr sz="2000" spc="-5" dirty="0">
                <a:latin typeface="Lucida Sans Unicode"/>
                <a:cs typeface="Lucida Sans Unicode"/>
              </a:rPr>
              <a:t>=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1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atm.</a:t>
            </a:r>
            <a:endParaRPr sz="2000">
              <a:latin typeface="Lucida Sans Unicode"/>
              <a:cs typeface="Lucida Sans Unicode"/>
            </a:endParaRPr>
          </a:p>
          <a:p>
            <a:pPr marL="1109345">
              <a:lnSpc>
                <a:spcPct val="100000"/>
              </a:lnSpc>
              <a:spcBef>
                <a:spcPts val="1480"/>
              </a:spcBef>
            </a:pPr>
            <a:r>
              <a:rPr sz="2000" u="sng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Solution: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416" y="3950589"/>
            <a:ext cx="5835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Cambria Math"/>
                <a:cs typeface="Cambria Math"/>
              </a:rPr>
              <a:t>𝑃1</a:t>
            </a:r>
            <a:r>
              <a:rPr sz="2000" spc="5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5564" y="4135120"/>
            <a:ext cx="710565" cy="15240"/>
          </a:xfrm>
          <a:custGeom>
            <a:avLst/>
            <a:gdLst/>
            <a:ahLst/>
            <a:cxnLst/>
            <a:rect l="l" t="t" r="r" b="b"/>
            <a:pathLst>
              <a:path w="710564" h="15239">
                <a:moveTo>
                  <a:pt x="710184" y="0"/>
                </a:moveTo>
                <a:lnTo>
                  <a:pt x="0" y="0"/>
                </a:lnTo>
                <a:lnTo>
                  <a:pt x="0" y="15239"/>
                </a:lnTo>
                <a:lnTo>
                  <a:pt x="710184" y="15239"/>
                </a:lnTo>
                <a:lnTo>
                  <a:pt x="710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3498" y="3867734"/>
            <a:ext cx="73723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35" dirty="0">
                <a:latin typeface="Cambria Math"/>
                <a:cs typeface="Cambria Math"/>
              </a:rPr>
              <a:t>5</a:t>
            </a:r>
            <a:r>
              <a:rPr sz="1450" spc="60" dirty="0">
                <a:latin typeface="Cambria Math"/>
                <a:cs typeface="Cambria Math"/>
              </a:rPr>
              <a:t>0</a:t>
            </a:r>
            <a:r>
              <a:rPr sz="1450" spc="-35" dirty="0">
                <a:latin typeface="Cambria Math"/>
                <a:cs typeface="Cambria Math"/>
              </a:rPr>
              <a:t>+</a:t>
            </a:r>
            <a:r>
              <a:rPr sz="1450" spc="35" dirty="0">
                <a:latin typeface="Cambria Math"/>
                <a:cs typeface="Cambria Math"/>
              </a:rPr>
              <a:t>14</a:t>
            </a:r>
            <a:r>
              <a:rPr sz="1450" spc="10" dirty="0">
                <a:latin typeface="Cambria Math"/>
                <a:cs typeface="Cambria Math"/>
              </a:rPr>
              <a:t>.</a:t>
            </a:r>
            <a:r>
              <a:rPr sz="1450" spc="45" dirty="0">
                <a:latin typeface="Cambria Math"/>
                <a:cs typeface="Cambria Math"/>
              </a:rPr>
              <a:t>7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7235" y="4145660"/>
            <a:ext cx="38925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30" dirty="0">
                <a:latin typeface="Cambria Math"/>
                <a:cs typeface="Cambria Math"/>
              </a:rPr>
              <a:t>1</a:t>
            </a:r>
            <a:r>
              <a:rPr sz="1450" spc="55" dirty="0">
                <a:latin typeface="Cambria Math"/>
                <a:cs typeface="Cambria Math"/>
              </a:rPr>
              <a:t>4</a:t>
            </a:r>
            <a:r>
              <a:rPr sz="1450" spc="10" dirty="0">
                <a:latin typeface="Cambria Math"/>
                <a:cs typeface="Cambria Math"/>
              </a:rPr>
              <a:t>.</a:t>
            </a:r>
            <a:r>
              <a:rPr sz="1450" spc="40" dirty="0">
                <a:latin typeface="Cambria Math"/>
                <a:cs typeface="Cambria Math"/>
              </a:rPr>
              <a:t>7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9921" y="3950589"/>
            <a:ext cx="16510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6931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and	</a:t>
            </a:r>
            <a:r>
              <a:rPr sz="2000" spc="-15" dirty="0">
                <a:latin typeface="Cambria Math"/>
                <a:cs typeface="Cambria Math"/>
              </a:rPr>
              <a:t>𝑃2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=</a:t>
            </a:r>
            <a:r>
              <a:rPr sz="2000" spc="7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0416" y="5087873"/>
            <a:ext cx="47053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𝐾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0972" y="5272023"/>
            <a:ext cx="490855" cy="15240"/>
          </a:xfrm>
          <a:custGeom>
            <a:avLst/>
            <a:gdLst/>
            <a:ahLst/>
            <a:cxnLst/>
            <a:rect l="l" t="t" r="r" b="b"/>
            <a:pathLst>
              <a:path w="490855" h="15239">
                <a:moveTo>
                  <a:pt x="490727" y="0"/>
                </a:moveTo>
                <a:lnTo>
                  <a:pt x="0" y="0"/>
                </a:lnTo>
                <a:lnTo>
                  <a:pt x="0" y="15239"/>
                </a:lnTo>
                <a:lnTo>
                  <a:pt x="490727" y="15239"/>
                </a:lnTo>
                <a:lnTo>
                  <a:pt x="490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9235" y="5272023"/>
            <a:ext cx="311150" cy="15240"/>
          </a:xfrm>
          <a:custGeom>
            <a:avLst/>
            <a:gdLst/>
            <a:ahLst/>
            <a:cxnLst/>
            <a:rect l="l" t="t" r="r" b="b"/>
            <a:pathLst>
              <a:path w="311150" h="15239">
                <a:moveTo>
                  <a:pt x="310895" y="0"/>
                </a:moveTo>
                <a:lnTo>
                  <a:pt x="0" y="0"/>
                </a:lnTo>
                <a:lnTo>
                  <a:pt x="0" y="15239"/>
                </a:lnTo>
                <a:lnTo>
                  <a:pt x="310895" y="15239"/>
                </a:lnTo>
                <a:lnTo>
                  <a:pt x="310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68907" y="4895850"/>
            <a:ext cx="833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85800" algn="l"/>
              </a:tabLst>
            </a:pPr>
            <a:r>
              <a:rPr sz="2000" spc="-10" dirty="0">
                <a:latin typeface="Cambria Math"/>
                <a:cs typeface="Cambria Math"/>
              </a:rPr>
              <a:t>𝑄</a:t>
            </a:r>
            <a:r>
              <a:rPr sz="2000" spc="6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𝜇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10" dirty="0">
                <a:latin typeface="Cambria Math"/>
                <a:cs typeface="Cambria Math"/>
              </a:rPr>
              <a:t>𝐿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3498" y="5258257"/>
            <a:ext cx="7524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245" algn="l"/>
              </a:tabLst>
            </a:pPr>
            <a:r>
              <a:rPr sz="2000" spc="-10" dirty="0">
                <a:latin typeface="Cambria Math"/>
                <a:cs typeface="Cambria Math"/>
              </a:rPr>
              <a:t>𝐴	</a:t>
            </a:r>
            <a:r>
              <a:rPr sz="2000" spc="-15" dirty="0">
                <a:latin typeface="Cambria Math"/>
                <a:cs typeface="Cambria Math"/>
              </a:rPr>
              <a:t>𝑑</a:t>
            </a:r>
            <a:r>
              <a:rPr sz="2000" spc="-10" dirty="0">
                <a:latin typeface="Cambria Math"/>
                <a:cs typeface="Cambria Math"/>
              </a:rPr>
              <a:t>𝑃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0416" y="5783071"/>
            <a:ext cx="19685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Lucida Sans Unicode"/>
                <a:cs typeface="Lucida Sans Unicode"/>
              </a:rPr>
              <a:t>K=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0.117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Darcy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6191" y="3190494"/>
            <a:ext cx="65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𝑄</a:t>
            </a:r>
            <a:r>
              <a:rPr sz="1800" spc="8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15767" y="3356990"/>
            <a:ext cx="414655" cy="15240"/>
          </a:xfrm>
          <a:custGeom>
            <a:avLst/>
            <a:gdLst/>
            <a:ahLst/>
            <a:cxnLst/>
            <a:rect l="l" t="t" r="r" b="b"/>
            <a:pathLst>
              <a:path w="414655" h="15239">
                <a:moveTo>
                  <a:pt x="414528" y="0"/>
                </a:moveTo>
                <a:lnTo>
                  <a:pt x="0" y="0"/>
                </a:lnTo>
                <a:lnTo>
                  <a:pt x="0" y="15239"/>
                </a:lnTo>
                <a:lnTo>
                  <a:pt x="414528" y="15239"/>
                </a:lnTo>
                <a:lnTo>
                  <a:pt x="414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21735" y="3356990"/>
            <a:ext cx="277495" cy="15240"/>
          </a:xfrm>
          <a:custGeom>
            <a:avLst/>
            <a:gdLst/>
            <a:ahLst/>
            <a:cxnLst/>
            <a:rect l="l" t="t" r="r" b="b"/>
            <a:pathLst>
              <a:path w="277495" h="15239">
                <a:moveTo>
                  <a:pt x="277367" y="0"/>
                </a:moveTo>
                <a:lnTo>
                  <a:pt x="0" y="0"/>
                </a:lnTo>
                <a:lnTo>
                  <a:pt x="0" y="15239"/>
                </a:lnTo>
                <a:lnTo>
                  <a:pt x="277367" y="15239"/>
                </a:lnTo>
                <a:lnTo>
                  <a:pt x="277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68651" y="2963866"/>
            <a:ext cx="838200" cy="13157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9"/>
              </a:spcBef>
              <a:tabLst>
                <a:tab pos="506095" algn="l"/>
              </a:tabLst>
            </a:pPr>
            <a:r>
              <a:rPr sz="1800" dirty="0">
                <a:latin typeface="Cambria Math"/>
                <a:cs typeface="Cambria Math"/>
              </a:rPr>
              <a:t>𝐾</a:t>
            </a:r>
            <a:r>
              <a:rPr sz="1800" spc="7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𝐴	</a:t>
            </a:r>
            <a:r>
              <a:rPr sz="1800" spc="-10" dirty="0">
                <a:latin typeface="Cambria Math"/>
                <a:cs typeface="Cambria Math"/>
              </a:rPr>
              <a:t>𝑑𝑃</a:t>
            </a:r>
            <a:endParaRPr sz="1800">
              <a:latin typeface="Cambria Math"/>
              <a:cs typeface="Cambria Math"/>
            </a:endParaRPr>
          </a:p>
          <a:p>
            <a:pPr marR="15875" algn="r">
              <a:lnSpc>
                <a:spcPct val="100000"/>
              </a:lnSpc>
              <a:spcBef>
                <a:spcPts val="414"/>
              </a:spcBef>
              <a:tabLst>
                <a:tab pos="398780" algn="l"/>
              </a:tabLst>
            </a:pPr>
            <a:r>
              <a:rPr sz="1800" dirty="0">
                <a:latin typeface="Cambria Math"/>
                <a:cs typeface="Cambria Math"/>
              </a:rPr>
              <a:t>𝜇	</a:t>
            </a:r>
            <a:r>
              <a:rPr sz="1800" spc="-10" dirty="0">
                <a:latin typeface="Cambria Math"/>
                <a:cs typeface="Cambria Math"/>
              </a:rPr>
              <a:t>𝑑𝐿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mbria Math"/>
                <a:cs typeface="Cambria Math"/>
              </a:rPr>
              <a:t>=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4.40</a:t>
            </a:r>
            <a:endParaRPr sz="2000">
              <a:latin typeface="Cambria Math"/>
              <a:cs typeface="Cambria Math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5935" y="2642616"/>
            <a:ext cx="5227320" cy="226161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831835" y="5256276"/>
            <a:ext cx="2688590" cy="707390"/>
          </a:xfrm>
          <a:prstGeom prst="rect">
            <a:avLst/>
          </a:prstGeom>
          <a:ln w="21336">
            <a:solidFill>
              <a:srgbClr val="6F2F9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1440" marR="396240">
              <a:lnSpc>
                <a:spcPct val="100000"/>
              </a:lnSpc>
              <a:spcBef>
                <a:spcPts val="65"/>
              </a:spcBef>
            </a:pPr>
            <a:r>
              <a:rPr sz="2000" spc="-10" dirty="0">
                <a:latin typeface="Lucida Sans Unicode"/>
                <a:cs typeface="Lucida Sans Unicode"/>
              </a:rPr>
              <a:t>1 atm = </a:t>
            </a:r>
            <a:r>
              <a:rPr sz="2000" spc="-15" dirty="0">
                <a:latin typeface="Lucida Sans Unicode"/>
                <a:cs typeface="Lucida Sans Unicode"/>
              </a:rPr>
              <a:t>14.7 </a:t>
            </a:r>
            <a:r>
              <a:rPr sz="2000" spc="-5" dirty="0">
                <a:latin typeface="Lucida Sans Unicode"/>
                <a:cs typeface="Lucida Sans Unicode"/>
              </a:rPr>
              <a:t>Psia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Psia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Psig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+14.7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936" y="0"/>
            <a:ext cx="3332226" cy="1171194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83511" y="131140"/>
            <a:ext cx="20008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000" i="0" u="none" spc="-9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000" i="0" u="none" spc="-1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Example</a:t>
            </a:r>
            <a:r>
              <a:rPr spc="-90" dirty="0"/>
              <a:t> </a:t>
            </a:r>
            <a:r>
              <a:rPr spc="225" dirty="0"/>
              <a:t>–</a:t>
            </a:r>
            <a:r>
              <a:rPr spc="-50" dirty="0"/>
              <a:t> </a:t>
            </a:r>
            <a:r>
              <a:rPr spc="-55" dirty="0"/>
              <a:t>2: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377" y="514045"/>
            <a:ext cx="11242675" cy="410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Lucida Sans Unicode"/>
                <a:cs typeface="Lucida Sans Unicode"/>
              </a:rPr>
              <a:t>What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flow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rate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horizontal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rectangular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system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when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conditions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as </a:t>
            </a:r>
            <a:r>
              <a:rPr sz="2000" spc="-15" dirty="0">
                <a:latin typeface="Lucida Sans Unicode"/>
                <a:cs typeface="Lucida Sans Unicode"/>
              </a:rPr>
              <a:t>follows:</a:t>
            </a:r>
            <a:endParaRPr sz="2000">
              <a:latin typeface="Lucida Sans Unicode"/>
              <a:cs typeface="Lucida Sans Unicode"/>
            </a:endParaRPr>
          </a:p>
          <a:p>
            <a:pPr marL="12700" marR="7809865" indent="78740">
              <a:lnSpc>
                <a:spcPts val="2450"/>
              </a:lnSpc>
              <a:spcBef>
                <a:spcPts val="40"/>
              </a:spcBef>
            </a:pPr>
            <a:r>
              <a:rPr sz="2000" spc="-15" dirty="0">
                <a:latin typeface="Lucida Sans Unicode"/>
                <a:cs typeface="Lucida Sans Unicode"/>
              </a:rPr>
              <a:t>permeability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 1</a:t>
            </a:r>
            <a:r>
              <a:rPr sz="2000" spc="-5" dirty="0">
                <a:latin typeface="Lucida Sans Unicode"/>
                <a:cs typeface="Lucida Sans Unicode"/>
              </a:rPr>
              <a:t> Darcy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Area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 A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6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ft</a:t>
            </a:r>
            <a:r>
              <a:rPr sz="2000" spc="-5" dirty="0">
                <a:latin typeface="Calibri"/>
                <a:cs typeface="Calibri"/>
              </a:rPr>
              <a:t>²</a:t>
            </a:r>
            <a:endParaRPr sz="2000">
              <a:latin typeface="Calibri"/>
              <a:cs typeface="Calibri"/>
            </a:endParaRPr>
          </a:p>
          <a:p>
            <a:pPr marL="12700" marR="8618855">
              <a:lnSpc>
                <a:spcPts val="2350"/>
              </a:lnSpc>
              <a:spcBef>
                <a:spcPts val="30"/>
              </a:spcBef>
            </a:pPr>
            <a:r>
              <a:rPr sz="2000" spc="-10" dirty="0">
                <a:latin typeface="Lucida Sans Unicode"/>
                <a:cs typeface="Lucida Sans Unicode"/>
              </a:rPr>
              <a:t>viscosity = </a:t>
            </a:r>
            <a:r>
              <a:rPr sz="2000" spc="-5" dirty="0">
                <a:latin typeface="Calibri"/>
                <a:cs typeface="Calibri"/>
              </a:rPr>
              <a:t>μ</a:t>
            </a:r>
            <a:r>
              <a:rPr sz="2000" spc="-5" dirty="0">
                <a:latin typeface="Lucida Sans Unicode"/>
                <a:cs typeface="Lucida Sans Unicode"/>
              </a:rPr>
              <a:t>= </a:t>
            </a:r>
            <a:r>
              <a:rPr sz="2000" spc="-15" dirty="0">
                <a:latin typeface="Lucida Sans Unicode"/>
                <a:cs typeface="Lucida Sans Unicode"/>
              </a:rPr>
              <a:t>1.0 </a:t>
            </a:r>
            <a:r>
              <a:rPr sz="2000" spc="5" dirty="0">
                <a:latin typeface="Lucida Sans Unicode"/>
                <a:cs typeface="Lucida Sans Unicode"/>
              </a:rPr>
              <a:t>cp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length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 </a:t>
            </a:r>
            <a:r>
              <a:rPr sz="2000" spc="-5" dirty="0">
                <a:latin typeface="Lucida Sans Unicode"/>
                <a:cs typeface="Lucida Sans Unicode"/>
              </a:rPr>
              <a:t>L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6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ft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30"/>
              </a:lnSpc>
            </a:pPr>
            <a:r>
              <a:rPr sz="2000" spc="-10" dirty="0">
                <a:latin typeface="Lucida Sans Unicode"/>
                <a:cs typeface="Lucida Sans Unicode"/>
              </a:rPr>
              <a:t>inlet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pressure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=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P1 =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5.0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atm.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Lucida Sans Unicode"/>
                <a:cs typeface="Lucida Sans Unicode"/>
              </a:rPr>
              <a:t>outlet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pressure =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P2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-15" dirty="0">
                <a:latin typeface="Lucida Sans Unicode"/>
                <a:cs typeface="Lucida Sans Unicode"/>
              </a:rPr>
              <a:t> 2.0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atm</a:t>
            </a:r>
            <a:endParaRPr sz="2000">
              <a:latin typeface="Lucida Sans Unicode"/>
              <a:cs typeface="Lucida Sans Unicode"/>
            </a:endParaRPr>
          </a:p>
          <a:p>
            <a:pPr marL="746125">
              <a:lnSpc>
                <a:spcPts val="2510"/>
              </a:lnSpc>
              <a:spcBef>
                <a:spcPts val="810"/>
              </a:spcBef>
            </a:pPr>
            <a:r>
              <a:rPr sz="2100" b="1" i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Solution:</a:t>
            </a:r>
            <a:endParaRPr sz="2100">
              <a:latin typeface="Trebuchet MS"/>
              <a:cs typeface="Trebuchet MS"/>
            </a:endParaRPr>
          </a:p>
          <a:p>
            <a:pPr marL="746125">
              <a:lnSpc>
                <a:spcPts val="2390"/>
              </a:lnSpc>
            </a:pPr>
            <a:r>
              <a:rPr sz="2000" spc="-10" dirty="0">
                <a:latin typeface="Lucida Sans Unicode"/>
                <a:cs typeface="Lucida Sans Unicode"/>
              </a:rPr>
              <a:t>We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must </a:t>
            </a:r>
            <a:r>
              <a:rPr sz="2000" spc="-5" dirty="0">
                <a:latin typeface="Lucida Sans Unicode"/>
                <a:cs typeface="Lucida Sans Unicode"/>
              </a:rPr>
              <a:t>insure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all</a:t>
            </a:r>
            <a:r>
              <a:rPr sz="2000" spc="-5" dirty="0">
                <a:latin typeface="Lucida Sans Unicode"/>
                <a:cs typeface="Lucida Sans Unicode"/>
              </a:rPr>
              <a:t> 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variables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correct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units.</a:t>
            </a:r>
            <a:endParaRPr sz="2000">
              <a:latin typeface="Lucida Sans Unicode"/>
              <a:cs typeface="Lucida Sans Unicode"/>
            </a:endParaRPr>
          </a:p>
          <a:p>
            <a:pPr marL="746125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k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=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1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darcy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,</a:t>
            </a:r>
            <a:endParaRPr sz="2000">
              <a:latin typeface="Lucida Sans Unicode"/>
              <a:cs typeface="Lucida Sans Unicode"/>
            </a:endParaRPr>
          </a:p>
          <a:p>
            <a:pPr marL="825500" marR="3561715" indent="-79375">
              <a:lnSpc>
                <a:spcPts val="2350"/>
              </a:lnSpc>
              <a:spcBef>
                <a:spcPts val="170"/>
              </a:spcBef>
              <a:tabLst>
                <a:tab pos="298958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A =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6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ft</a:t>
            </a:r>
            <a:r>
              <a:rPr sz="2000" spc="-5" dirty="0">
                <a:latin typeface="Calibri"/>
                <a:cs typeface="Calibri"/>
              </a:rPr>
              <a:t>²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(144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dirty="0">
                <a:latin typeface="Calibri"/>
                <a:cs typeface="Calibri"/>
              </a:rPr>
              <a:t>²	</a:t>
            </a:r>
            <a:r>
              <a:rPr sz="2000" dirty="0">
                <a:latin typeface="Lucida Sans Unicode"/>
                <a:cs typeface="Lucida Sans Unicode"/>
              </a:rPr>
              <a:t>/1 ft</a:t>
            </a:r>
            <a:r>
              <a:rPr sz="2000" dirty="0">
                <a:latin typeface="Calibri"/>
                <a:cs typeface="Calibri"/>
              </a:rPr>
              <a:t>²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)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(6.45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cm</a:t>
            </a:r>
            <a:r>
              <a:rPr sz="2000" spc="-5" dirty="0">
                <a:latin typeface="Calibri"/>
                <a:cs typeface="Calibri"/>
              </a:rPr>
              <a:t>²</a:t>
            </a:r>
            <a:r>
              <a:rPr sz="2000" spc="-5" dirty="0">
                <a:latin typeface="Lucida Sans Unicode"/>
                <a:cs typeface="Lucida Sans Unicode"/>
              </a:rPr>
              <a:t>/1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dirty="0">
                <a:latin typeface="Calibri"/>
                <a:cs typeface="Calibri"/>
              </a:rPr>
              <a:t>²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)</a:t>
            </a:r>
            <a:r>
              <a:rPr sz="2000" spc="-10" dirty="0">
                <a:latin typeface="Lucida Sans Unicode"/>
                <a:cs typeface="Lucida Sans Unicode"/>
              </a:rPr>
              <a:t> =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5572.8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cm</a:t>
            </a:r>
            <a:r>
              <a:rPr sz="2000" spc="-10" dirty="0">
                <a:latin typeface="Calibri"/>
                <a:cs typeface="Calibri"/>
              </a:rPr>
              <a:t>²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6</a:t>
            </a:r>
            <a:r>
              <a:rPr sz="2000" dirty="0">
                <a:latin typeface="Lucida Sans Unicode"/>
                <a:cs typeface="Lucida Sans Unicode"/>
              </a:rPr>
              <a:t> ft</a:t>
            </a:r>
            <a:r>
              <a:rPr sz="2000" spc="-10" dirty="0">
                <a:latin typeface="Lucida Sans Unicode"/>
                <a:cs typeface="Lucida Sans Unicode"/>
              </a:rPr>
              <a:t> (12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in/1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ft) </a:t>
            </a:r>
            <a:r>
              <a:rPr sz="2000" spc="-15" dirty="0">
                <a:latin typeface="Lucida Sans Unicode"/>
                <a:cs typeface="Lucida Sans Unicode"/>
              </a:rPr>
              <a:t>(2.54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cm/1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in)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182.88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cm</a:t>
            </a:r>
            <a:endParaRPr sz="2000">
              <a:latin typeface="Lucida Sans Unicode"/>
              <a:cs typeface="Lucida Sans Unicode"/>
            </a:endParaRPr>
          </a:p>
          <a:p>
            <a:pPr marL="746125">
              <a:lnSpc>
                <a:spcPts val="2335"/>
              </a:lnSpc>
            </a:pPr>
            <a:r>
              <a:rPr sz="2000" spc="-5" dirty="0">
                <a:latin typeface="Lucida Sans Unicode"/>
                <a:cs typeface="Lucida Sans Unicode"/>
              </a:rPr>
              <a:t>P1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5.0</a:t>
            </a:r>
            <a:r>
              <a:rPr sz="2000" spc="-10" dirty="0">
                <a:latin typeface="Lucida Sans Unicode"/>
                <a:cs typeface="Lucida Sans Unicode"/>
              </a:rPr>
              <a:t> atm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P2 </a:t>
            </a:r>
            <a:r>
              <a:rPr sz="2000" spc="-10" dirty="0">
                <a:latin typeface="Lucida Sans Unicode"/>
                <a:cs typeface="Lucida Sans Unicode"/>
              </a:rPr>
              <a:t>=</a:t>
            </a:r>
            <a:r>
              <a:rPr sz="2000" spc="-15" dirty="0">
                <a:latin typeface="Lucida Sans Unicode"/>
                <a:cs typeface="Lucida Sans Unicode"/>
              </a:rPr>
              <a:t> 2.0 </a:t>
            </a:r>
            <a:r>
              <a:rPr sz="2000" spc="-10" dirty="0">
                <a:latin typeface="Lucida Sans Unicode"/>
                <a:cs typeface="Lucida Sans Unicode"/>
              </a:rPr>
              <a:t>atm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711" y="5334711"/>
            <a:ext cx="723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𝑄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=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−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5872" y="5518784"/>
            <a:ext cx="460375" cy="15240"/>
          </a:xfrm>
          <a:custGeom>
            <a:avLst/>
            <a:gdLst/>
            <a:ahLst/>
            <a:cxnLst/>
            <a:rect l="l" t="t" r="r" b="b"/>
            <a:pathLst>
              <a:path w="460375" h="15239">
                <a:moveTo>
                  <a:pt x="460247" y="0"/>
                </a:moveTo>
                <a:lnTo>
                  <a:pt x="0" y="0"/>
                </a:lnTo>
                <a:lnTo>
                  <a:pt x="0" y="15239"/>
                </a:lnTo>
                <a:lnTo>
                  <a:pt x="460247" y="15239"/>
                </a:lnTo>
                <a:lnTo>
                  <a:pt x="460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3680" y="5142738"/>
            <a:ext cx="4267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𝐾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𝐴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1695" y="5505094"/>
            <a:ext cx="1644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mbria Math"/>
                <a:cs typeface="Cambria Math"/>
              </a:rPr>
              <a:t>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3655" y="5518784"/>
            <a:ext cx="1109980" cy="15240"/>
          </a:xfrm>
          <a:custGeom>
            <a:avLst/>
            <a:gdLst/>
            <a:ahLst/>
            <a:cxnLst/>
            <a:rect l="l" t="t" r="r" b="b"/>
            <a:pathLst>
              <a:path w="1109980" h="15239">
                <a:moveTo>
                  <a:pt x="1109471" y="0"/>
                </a:moveTo>
                <a:lnTo>
                  <a:pt x="0" y="0"/>
                </a:lnTo>
                <a:lnTo>
                  <a:pt x="0" y="15239"/>
                </a:lnTo>
                <a:lnTo>
                  <a:pt x="1109471" y="15239"/>
                </a:lnTo>
                <a:lnTo>
                  <a:pt x="1109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61464" y="5142738"/>
            <a:ext cx="11366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(𝑃2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−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𝑃1)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6095" y="5505094"/>
            <a:ext cx="1606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mbria Math"/>
                <a:cs typeface="Cambria Math"/>
              </a:rPr>
              <a:t>𝐿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5482" y="5334711"/>
            <a:ext cx="723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𝑄</a:t>
            </a:r>
            <a:r>
              <a:rPr sz="2000" spc="13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=</a:t>
            </a:r>
            <a:r>
              <a:rPr sz="2000" spc="7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−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00623" y="5518784"/>
            <a:ext cx="1430020" cy="15240"/>
          </a:xfrm>
          <a:custGeom>
            <a:avLst/>
            <a:gdLst/>
            <a:ahLst/>
            <a:cxnLst/>
            <a:rect l="l" t="t" r="r" b="b"/>
            <a:pathLst>
              <a:path w="1430020" h="15239">
                <a:moveTo>
                  <a:pt x="1429511" y="0"/>
                </a:moveTo>
                <a:lnTo>
                  <a:pt x="0" y="0"/>
                </a:lnTo>
                <a:lnTo>
                  <a:pt x="0" y="15239"/>
                </a:lnTo>
                <a:lnTo>
                  <a:pt x="1429511" y="15239"/>
                </a:lnTo>
                <a:lnTo>
                  <a:pt x="1429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89194" y="5142738"/>
            <a:ext cx="13989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(1)</a:t>
            </a:r>
            <a:r>
              <a:rPr sz="2000" spc="-4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(5572.8)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0361" y="5505094"/>
            <a:ext cx="9969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mbria Math"/>
                <a:cs typeface="Cambria Math"/>
              </a:rPr>
              <a:t>(182.88)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27671" y="5518784"/>
            <a:ext cx="850900" cy="15240"/>
          </a:xfrm>
          <a:custGeom>
            <a:avLst/>
            <a:gdLst/>
            <a:ahLst/>
            <a:cxnLst/>
            <a:rect l="l" t="t" r="r" b="b"/>
            <a:pathLst>
              <a:path w="850900" h="15239">
                <a:moveTo>
                  <a:pt x="850392" y="0"/>
                </a:moveTo>
                <a:lnTo>
                  <a:pt x="0" y="0"/>
                </a:lnTo>
                <a:lnTo>
                  <a:pt x="0" y="15239"/>
                </a:lnTo>
                <a:lnTo>
                  <a:pt x="850392" y="15239"/>
                </a:lnTo>
                <a:lnTo>
                  <a:pt x="850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16622" y="5142738"/>
            <a:ext cx="87756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(2</a:t>
            </a:r>
            <a:r>
              <a:rPr sz="2000" spc="409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− </a:t>
            </a:r>
            <a:r>
              <a:rPr sz="2000" spc="-5" dirty="0">
                <a:latin typeface="Cambria Math"/>
                <a:cs typeface="Cambria Math"/>
              </a:rPr>
              <a:t>5)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70444" y="5505094"/>
            <a:ext cx="1657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1878" y="6167120"/>
            <a:ext cx="22517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mbria Math"/>
                <a:cs typeface="Cambria Math"/>
              </a:rPr>
              <a:t>𝑄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=</a:t>
            </a:r>
            <a:r>
              <a:rPr sz="2000" spc="8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91.42</a:t>
            </a:r>
            <a:r>
              <a:rPr sz="2000" spc="420" dirty="0">
                <a:latin typeface="Cambria Math"/>
                <a:cs typeface="Cambria Math"/>
              </a:rPr>
              <a:t> </a:t>
            </a:r>
            <a:r>
              <a:rPr sz="2000" spc="20" dirty="0">
                <a:latin typeface="Cambria Math"/>
                <a:cs typeface="Cambria Math"/>
              </a:rPr>
              <a:t>𝑐𝑚</a:t>
            </a:r>
            <a:r>
              <a:rPr sz="2175" spc="30" baseline="26819" dirty="0">
                <a:latin typeface="Cambria Math"/>
                <a:cs typeface="Cambria Math"/>
              </a:rPr>
              <a:t>3</a:t>
            </a:r>
            <a:r>
              <a:rPr sz="2000" spc="20" dirty="0">
                <a:latin typeface="Cambria Math"/>
                <a:cs typeface="Cambria Math"/>
              </a:rPr>
              <a:t>/𝑠𝑒𝑐</a:t>
            </a:r>
            <a:endParaRPr sz="2000">
              <a:latin typeface="Cambria Math"/>
              <a:cs typeface="Cambria Math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94759" y="5337047"/>
            <a:ext cx="683260" cy="347980"/>
            <a:chOff x="3794759" y="5337047"/>
            <a:chExt cx="683260" cy="347980"/>
          </a:xfrm>
        </p:grpSpPr>
        <p:sp>
          <p:nvSpPr>
            <p:cNvPr id="20" name="object 20"/>
            <p:cNvSpPr/>
            <p:nvPr/>
          </p:nvSpPr>
          <p:spPr>
            <a:xfrm>
              <a:off x="3800855" y="5343143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60" h="335279">
                  <a:moveTo>
                    <a:pt x="502920" y="0"/>
                  </a:moveTo>
                  <a:lnTo>
                    <a:pt x="502920" y="83819"/>
                  </a:lnTo>
                  <a:lnTo>
                    <a:pt x="0" y="83819"/>
                  </a:lnTo>
                  <a:lnTo>
                    <a:pt x="0" y="251459"/>
                  </a:lnTo>
                  <a:lnTo>
                    <a:pt x="502920" y="251459"/>
                  </a:lnTo>
                  <a:lnTo>
                    <a:pt x="502920" y="335279"/>
                  </a:lnTo>
                  <a:lnTo>
                    <a:pt x="670560" y="167639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0855" y="5343143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60" h="335279">
                  <a:moveTo>
                    <a:pt x="0" y="83819"/>
                  </a:moveTo>
                  <a:lnTo>
                    <a:pt x="502920" y="83819"/>
                  </a:lnTo>
                  <a:lnTo>
                    <a:pt x="502920" y="0"/>
                  </a:lnTo>
                  <a:lnTo>
                    <a:pt x="670560" y="167639"/>
                  </a:lnTo>
                  <a:lnTo>
                    <a:pt x="502920" y="335279"/>
                  </a:lnTo>
                  <a:lnTo>
                    <a:pt x="502920" y="251459"/>
                  </a:lnTo>
                  <a:lnTo>
                    <a:pt x="0" y="251459"/>
                  </a:lnTo>
                  <a:lnTo>
                    <a:pt x="0" y="838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337565"/>
            <a:ext cx="11066145" cy="2128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Horizontal</a:t>
            </a:r>
            <a:r>
              <a:rPr sz="20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Permeability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Lucida Sans Unicode"/>
                <a:cs typeface="Lucida Sans Unicode"/>
              </a:rPr>
              <a:t>Permeability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spc="-10" dirty="0">
                <a:latin typeface="Lucida Sans Unicode"/>
                <a:cs typeface="Lucida Sans Unicode"/>
              </a:rPr>
              <a:t>direction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parallel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bedding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plane</a:t>
            </a:r>
            <a:r>
              <a:rPr sz="2000" spc="-5" dirty="0">
                <a:latin typeface="Lucida Sans Unicode"/>
                <a:cs typeface="Lucida Sans Unicode"/>
              </a:rPr>
              <a:t> is</a:t>
            </a:r>
            <a:r>
              <a:rPr sz="2000" spc="-10" dirty="0">
                <a:latin typeface="Lucida Sans Unicode"/>
                <a:cs typeface="Lucida Sans Unicode"/>
              </a:rPr>
              <a:t> 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greatest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interest</a:t>
            </a:r>
            <a:r>
              <a:rPr sz="2000" spc="-5" dirty="0">
                <a:latin typeface="Lucida Sans Unicode"/>
                <a:cs typeface="Lucida Sans Unicode"/>
              </a:rPr>
              <a:t> in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vertical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wells </a:t>
            </a:r>
            <a:r>
              <a:rPr sz="2000" spc="-10" dirty="0">
                <a:latin typeface="Lucida Sans Unicode"/>
                <a:cs typeface="Lucida Sans Unicode"/>
              </a:rPr>
              <a:t>traversing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perpendicular,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horizontal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hydrocarbon-bearing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reservoirs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280"/>
              </a:lnSpc>
              <a:spcBef>
                <a:spcPts val="2645"/>
              </a:spcBef>
            </a:pPr>
            <a:r>
              <a:rPr sz="20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Vertical</a:t>
            </a:r>
            <a:r>
              <a:rPr sz="2000" b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Permeability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Lucida Sans Unicode"/>
                <a:cs typeface="Lucida Sans Unicode"/>
              </a:rPr>
              <a:t>Permeability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direction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perpendicular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bedding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plane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controls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caused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by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Lucida Sans Unicode"/>
                <a:cs typeface="Lucida Sans Unicode"/>
              </a:rPr>
              <a:t>gravitational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forces. This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is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permeability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of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interest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long,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horizontal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wells.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2691383"/>
            <a:ext cx="9055608" cy="39258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698" y="1269237"/>
            <a:ext cx="9910445" cy="310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05"/>
              </a:spcBef>
            </a:pPr>
            <a:r>
              <a:rPr sz="2200" spc="5" dirty="0">
                <a:latin typeface="Lucida Sans Unicode"/>
                <a:cs typeface="Lucida Sans Unicode"/>
              </a:rPr>
              <a:t>It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necessary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to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determine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average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value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permeability.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470"/>
              </a:lnSpc>
            </a:pPr>
            <a:r>
              <a:rPr sz="2200" dirty="0">
                <a:latin typeface="Lucida Sans Unicode"/>
                <a:cs typeface="Lucida Sans Unicode"/>
              </a:rPr>
              <a:t>Three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common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types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of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computed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averages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are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as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follows:</a:t>
            </a:r>
            <a:endParaRPr sz="2200">
              <a:latin typeface="Lucida Sans Unicode"/>
              <a:cs typeface="Lucida Sans Unicode"/>
            </a:endParaRPr>
          </a:p>
          <a:p>
            <a:pPr marL="1167765" indent="-241300">
              <a:lnSpc>
                <a:spcPct val="100000"/>
              </a:lnSpc>
              <a:spcBef>
                <a:spcPts val="2645"/>
              </a:spcBef>
              <a:buAutoNum type="romanLcParenR"/>
              <a:tabLst>
                <a:tab pos="1168400" algn="l"/>
              </a:tabLst>
            </a:pPr>
            <a:r>
              <a:rPr sz="2200" dirty="0">
                <a:latin typeface="Lucida Sans Unicode"/>
                <a:cs typeface="Lucida Sans Unicode"/>
              </a:rPr>
              <a:t>Arithmetic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average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permeability(Weighted-average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permeability)</a:t>
            </a:r>
            <a:endParaRPr sz="2200">
              <a:latin typeface="Lucida Sans Unicode"/>
              <a:cs typeface="Lucida Sans Unicode"/>
            </a:endParaRPr>
          </a:p>
          <a:p>
            <a:pPr marL="1238250" indent="-311785">
              <a:lnSpc>
                <a:spcPct val="100000"/>
              </a:lnSpc>
              <a:spcBef>
                <a:spcPts val="1010"/>
              </a:spcBef>
              <a:buAutoNum type="romanLcParenR"/>
              <a:tabLst>
                <a:tab pos="1238885" algn="l"/>
              </a:tabLst>
            </a:pPr>
            <a:r>
              <a:rPr sz="2200" dirty="0">
                <a:latin typeface="Lucida Sans Unicode"/>
                <a:cs typeface="Lucida Sans Unicode"/>
              </a:rPr>
              <a:t>Harmonic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average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</a:t>
            </a:r>
            <a:endParaRPr sz="2200">
              <a:latin typeface="Lucida Sans Unicode"/>
              <a:cs typeface="Lucida Sans Unicode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sz="2200" spc="5" dirty="0">
                <a:latin typeface="Lucida Sans Unicode"/>
                <a:cs typeface="Lucida Sans Unicode"/>
              </a:rPr>
              <a:t>ii)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Geometric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average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415"/>
              </a:lnSpc>
              <a:spcBef>
                <a:spcPts val="1880"/>
              </a:spcBef>
              <a:tabLst>
                <a:tab pos="9136380" algn="l"/>
              </a:tabLst>
            </a:pPr>
            <a:r>
              <a:rPr sz="2200" dirty="0">
                <a:latin typeface="Lucida Sans Unicode"/>
                <a:cs typeface="Lucida Sans Unicode"/>
              </a:rPr>
              <a:t>Selection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averaging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technique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should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be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based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primarily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on	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415"/>
              </a:lnSpc>
            </a:pPr>
            <a:r>
              <a:rPr sz="2200" dirty="0">
                <a:latin typeface="Lucida Sans Unicode"/>
                <a:cs typeface="Lucida Sans Unicode"/>
              </a:rPr>
              <a:t>geometry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flow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system.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300" y="335356"/>
            <a:ext cx="5121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none" spc="114" dirty="0">
                <a:latin typeface="Trebuchet MS"/>
                <a:cs typeface="Trebuchet MS"/>
              </a:rPr>
              <a:t>Averaging</a:t>
            </a:r>
            <a:r>
              <a:rPr sz="3600" i="0" u="none" spc="-70" dirty="0">
                <a:latin typeface="Trebuchet MS"/>
                <a:cs typeface="Trebuchet MS"/>
              </a:rPr>
              <a:t> </a:t>
            </a:r>
            <a:r>
              <a:rPr sz="3600" i="0" u="none" spc="-5" dirty="0">
                <a:latin typeface="Trebuchet MS"/>
                <a:cs typeface="Trebuchet MS"/>
              </a:rPr>
              <a:t>Permeability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80" y="3767328"/>
            <a:ext cx="1600200" cy="996950"/>
            <a:chOff x="1402080" y="3767328"/>
            <a:chExt cx="1600200" cy="996950"/>
          </a:xfrm>
        </p:grpSpPr>
        <p:sp>
          <p:nvSpPr>
            <p:cNvPr id="3" name="object 3"/>
            <p:cNvSpPr/>
            <p:nvPr/>
          </p:nvSpPr>
          <p:spPr>
            <a:xfrm>
              <a:off x="1402080" y="3767328"/>
              <a:ext cx="1600200" cy="996950"/>
            </a:xfrm>
            <a:custGeom>
              <a:avLst/>
              <a:gdLst/>
              <a:ahLst/>
              <a:cxnLst/>
              <a:rect l="l" t="t" r="r" b="b"/>
              <a:pathLst>
                <a:path w="1600200" h="996950">
                  <a:moveTo>
                    <a:pt x="1600200" y="0"/>
                  </a:moveTo>
                  <a:lnTo>
                    <a:pt x="0" y="0"/>
                  </a:lnTo>
                  <a:lnTo>
                    <a:pt x="0" y="996442"/>
                  </a:lnTo>
                  <a:lnTo>
                    <a:pt x="1600200" y="996442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0472" y="4072128"/>
              <a:ext cx="1457325" cy="194945"/>
            </a:xfrm>
            <a:custGeom>
              <a:avLst/>
              <a:gdLst/>
              <a:ahLst/>
              <a:cxnLst/>
              <a:rect l="l" t="t" r="r" b="b"/>
              <a:pathLst>
                <a:path w="1457325" h="194945">
                  <a:moveTo>
                    <a:pt x="0" y="0"/>
                  </a:moveTo>
                  <a:lnTo>
                    <a:pt x="137795" y="0"/>
                  </a:lnTo>
                </a:path>
                <a:path w="1457325" h="194945">
                  <a:moveTo>
                    <a:pt x="593216" y="194564"/>
                  </a:moveTo>
                  <a:lnTo>
                    <a:pt x="1456944" y="1945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4899" y="4222825"/>
            <a:ext cx="13779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i="1" spc="-5" dirty="0">
                <a:latin typeface="Times New Roman"/>
                <a:cs typeface="Times New Roman"/>
              </a:rPr>
              <a:t>A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4494" y="4105783"/>
            <a:ext cx="6457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5550" spc="284" baseline="-6756" dirty="0">
                <a:latin typeface="Symbol"/>
                <a:cs typeface="Symbol"/>
              </a:rPr>
              <a:t></a:t>
            </a:r>
            <a:r>
              <a:rPr sz="2450" i="1" spc="20" dirty="0">
                <a:latin typeface="Times New Roman"/>
                <a:cs typeface="Times New Roman"/>
              </a:rPr>
              <a:t>h</a:t>
            </a:r>
            <a:r>
              <a:rPr sz="2175" i="1" spc="-7" baseline="-22988" dirty="0">
                <a:latin typeface="Times New Roman"/>
                <a:cs typeface="Times New Roman"/>
              </a:rPr>
              <a:t>i</a:t>
            </a:r>
            <a:endParaRPr sz="2175" baseline="-2298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4636" y="3701541"/>
            <a:ext cx="11366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75" spc="-7" baseline="-22675" dirty="0">
                <a:latin typeface="Symbol"/>
                <a:cs typeface="Symbol"/>
              </a:rPr>
              <a:t></a:t>
            </a:r>
            <a:r>
              <a:rPr sz="3675" spc="270" baseline="-22675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Symbol"/>
                <a:cs typeface="Symbol"/>
              </a:rPr>
              <a:t></a:t>
            </a:r>
            <a:r>
              <a:rPr sz="3700" spc="-560" dirty="0">
                <a:latin typeface="Times New Roman"/>
                <a:cs typeface="Times New Roman"/>
              </a:rPr>
              <a:t> </a:t>
            </a:r>
            <a:r>
              <a:rPr sz="3675" i="1" spc="52" baseline="11337" dirty="0">
                <a:latin typeface="Times New Roman"/>
                <a:cs typeface="Times New Roman"/>
              </a:rPr>
              <a:t>k</a:t>
            </a:r>
            <a:r>
              <a:rPr sz="1450" i="1" spc="-5" dirty="0">
                <a:latin typeface="Times New Roman"/>
                <a:cs typeface="Times New Roman"/>
              </a:rPr>
              <a:t>i</a:t>
            </a:r>
            <a:r>
              <a:rPr sz="1450" i="1" spc="-190" dirty="0">
                <a:latin typeface="Times New Roman"/>
                <a:cs typeface="Times New Roman"/>
              </a:rPr>
              <a:t> </a:t>
            </a:r>
            <a:r>
              <a:rPr sz="3675" i="1" spc="-187" baseline="11337" dirty="0">
                <a:latin typeface="Times New Roman"/>
                <a:cs typeface="Times New Roman"/>
              </a:rPr>
              <a:t>h</a:t>
            </a:r>
            <a:r>
              <a:rPr sz="1450" i="1" spc="-5" dirty="0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8402" y="4013403"/>
            <a:ext cx="16383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i="1" dirty="0">
                <a:latin typeface="Times New Roman"/>
                <a:cs typeface="Times New Roman"/>
              </a:rPr>
              <a:t>k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0555" y="3762755"/>
            <a:ext cx="1609090" cy="1005840"/>
          </a:xfrm>
          <a:custGeom>
            <a:avLst/>
            <a:gdLst/>
            <a:ahLst/>
            <a:cxnLst/>
            <a:rect l="l" t="t" r="r" b="b"/>
            <a:pathLst>
              <a:path w="1609089" h="1005839">
                <a:moveTo>
                  <a:pt x="0" y="1005840"/>
                </a:moveTo>
                <a:lnTo>
                  <a:pt x="1608963" y="1005840"/>
                </a:lnTo>
                <a:lnTo>
                  <a:pt x="1608963" y="0"/>
                </a:lnTo>
                <a:lnTo>
                  <a:pt x="0" y="0"/>
                </a:lnTo>
                <a:lnTo>
                  <a:pt x="0" y="1005840"/>
                </a:lnTo>
                <a:close/>
              </a:path>
            </a:pathLst>
          </a:custGeom>
          <a:ln w="9143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27047" y="1161288"/>
            <a:ext cx="1960245" cy="2447925"/>
            <a:chOff x="1527047" y="1161288"/>
            <a:chExt cx="1960245" cy="2447925"/>
          </a:xfrm>
        </p:grpSpPr>
        <p:sp>
          <p:nvSpPr>
            <p:cNvPr id="11" name="object 11"/>
            <p:cNvSpPr/>
            <p:nvPr/>
          </p:nvSpPr>
          <p:spPr>
            <a:xfrm>
              <a:off x="1530095" y="3017481"/>
              <a:ext cx="1347470" cy="585470"/>
            </a:xfrm>
            <a:custGeom>
              <a:avLst/>
              <a:gdLst/>
              <a:ahLst/>
              <a:cxnLst/>
              <a:rect l="l" t="t" r="r" b="b"/>
              <a:pathLst>
                <a:path w="1347470" h="585470">
                  <a:moveTo>
                    <a:pt x="1346962" y="0"/>
                  </a:moveTo>
                  <a:lnTo>
                    <a:pt x="0" y="0"/>
                  </a:lnTo>
                  <a:lnTo>
                    <a:pt x="0" y="584873"/>
                  </a:lnTo>
                  <a:lnTo>
                    <a:pt x="1346962" y="584873"/>
                  </a:lnTo>
                  <a:lnTo>
                    <a:pt x="1346962" y="0"/>
                  </a:lnTo>
                  <a:close/>
                </a:path>
              </a:pathLst>
            </a:custGeom>
            <a:solidFill>
              <a:srgbClr val="FF8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7311" y="2289048"/>
              <a:ext cx="603250" cy="1313815"/>
            </a:xfrm>
            <a:custGeom>
              <a:avLst/>
              <a:gdLst/>
              <a:ahLst/>
              <a:cxnLst/>
              <a:rect l="l" t="t" r="r" b="b"/>
              <a:pathLst>
                <a:path w="603250" h="1313814">
                  <a:moveTo>
                    <a:pt x="603250" y="0"/>
                  </a:moveTo>
                  <a:lnTo>
                    <a:pt x="0" y="729741"/>
                  </a:lnTo>
                  <a:lnTo>
                    <a:pt x="0" y="1313561"/>
                  </a:lnTo>
                  <a:lnTo>
                    <a:pt x="603250" y="583818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CD6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0095" y="2289048"/>
              <a:ext cx="1950720" cy="728345"/>
            </a:xfrm>
            <a:custGeom>
              <a:avLst/>
              <a:gdLst/>
              <a:ahLst/>
              <a:cxnLst/>
              <a:rect l="l" t="t" r="r" b="b"/>
              <a:pathLst>
                <a:path w="1950720" h="728344">
                  <a:moveTo>
                    <a:pt x="1950719" y="0"/>
                  </a:moveTo>
                  <a:lnTo>
                    <a:pt x="602741" y="0"/>
                  </a:lnTo>
                  <a:lnTo>
                    <a:pt x="0" y="728090"/>
                  </a:lnTo>
                  <a:lnTo>
                    <a:pt x="1347978" y="728090"/>
                  </a:lnTo>
                  <a:lnTo>
                    <a:pt x="1950719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1619" y="2290572"/>
              <a:ext cx="1950720" cy="1313815"/>
            </a:xfrm>
            <a:custGeom>
              <a:avLst/>
              <a:gdLst/>
              <a:ahLst/>
              <a:cxnLst/>
              <a:rect l="l" t="t" r="r" b="b"/>
              <a:pathLst>
                <a:path w="1950720" h="1313814">
                  <a:moveTo>
                    <a:pt x="0" y="729741"/>
                  </a:moveTo>
                  <a:lnTo>
                    <a:pt x="602742" y="0"/>
                  </a:lnTo>
                  <a:lnTo>
                    <a:pt x="1950720" y="0"/>
                  </a:lnTo>
                  <a:lnTo>
                    <a:pt x="1950720" y="583818"/>
                  </a:lnTo>
                  <a:lnTo>
                    <a:pt x="1347978" y="1313561"/>
                  </a:lnTo>
                  <a:lnTo>
                    <a:pt x="0" y="1313561"/>
                  </a:lnTo>
                  <a:lnTo>
                    <a:pt x="0" y="729741"/>
                  </a:lnTo>
                  <a:close/>
                </a:path>
                <a:path w="1950720" h="1313814">
                  <a:moveTo>
                    <a:pt x="0" y="729741"/>
                  </a:moveTo>
                  <a:lnTo>
                    <a:pt x="1347978" y="729741"/>
                  </a:lnTo>
                  <a:lnTo>
                    <a:pt x="1950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74263" y="3019044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4572" y="0"/>
                  </a:moveTo>
                  <a:lnTo>
                    <a:pt x="4572" y="19430"/>
                  </a:lnTo>
                </a:path>
                <a:path w="9525" h="20955">
                  <a:moveTo>
                    <a:pt x="0" y="20447"/>
                  </a:moveTo>
                  <a:lnTo>
                    <a:pt x="9144" y="2044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8836" y="3040507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h="563879">
                  <a:moveTo>
                    <a:pt x="0" y="0"/>
                  </a:moveTo>
                  <a:lnTo>
                    <a:pt x="0" y="56337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0095" y="2456649"/>
              <a:ext cx="1347470" cy="582295"/>
            </a:xfrm>
            <a:custGeom>
              <a:avLst/>
              <a:gdLst/>
              <a:ahLst/>
              <a:cxnLst/>
              <a:rect l="l" t="t" r="r" b="b"/>
              <a:pathLst>
                <a:path w="1347470" h="582294">
                  <a:moveTo>
                    <a:pt x="1346962" y="0"/>
                  </a:moveTo>
                  <a:lnTo>
                    <a:pt x="0" y="0"/>
                  </a:lnTo>
                  <a:lnTo>
                    <a:pt x="0" y="581825"/>
                  </a:lnTo>
                  <a:lnTo>
                    <a:pt x="1346962" y="581825"/>
                  </a:lnTo>
                  <a:lnTo>
                    <a:pt x="1346962" y="0"/>
                  </a:lnTo>
                  <a:close/>
                </a:path>
              </a:pathLst>
            </a:custGeom>
            <a:solidFill>
              <a:srgbClr val="FF8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77311" y="1725168"/>
              <a:ext cx="603250" cy="1313815"/>
            </a:xfrm>
            <a:custGeom>
              <a:avLst/>
              <a:gdLst/>
              <a:ahLst/>
              <a:cxnLst/>
              <a:rect l="l" t="t" r="r" b="b"/>
              <a:pathLst>
                <a:path w="603250" h="1313814">
                  <a:moveTo>
                    <a:pt x="603250" y="0"/>
                  </a:moveTo>
                  <a:lnTo>
                    <a:pt x="0" y="729742"/>
                  </a:lnTo>
                  <a:lnTo>
                    <a:pt x="0" y="1313561"/>
                  </a:lnTo>
                  <a:lnTo>
                    <a:pt x="603250" y="583819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CD6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0095" y="1725168"/>
              <a:ext cx="1950720" cy="731520"/>
            </a:xfrm>
            <a:custGeom>
              <a:avLst/>
              <a:gdLst/>
              <a:ahLst/>
              <a:cxnLst/>
              <a:rect l="l" t="t" r="r" b="b"/>
              <a:pathLst>
                <a:path w="1950720" h="731519">
                  <a:moveTo>
                    <a:pt x="1950719" y="0"/>
                  </a:moveTo>
                  <a:lnTo>
                    <a:pt x="602741" y="0"/>
                  </a:lnTo>
                  <a:lnTo>
                    <a:pt x="0" y="731139"/>
                  </a:lnTo>
                  <a:lnTo>
                    <a:pt x="1347978" y="731139"/>
                  </a:lnTo>
                  <a:lnTo>
                    <a:pt x="1950719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1619" y="1726692"/>
              <a:ext cx="1950720" cy="1313815"/>
            </a:xfrm>
            <a:custGeom>
              <a:avLst/>
              <a:gdLst/>
              <a:ahLst/>
              <a:cxnLst/>
              <a:rect l="l" t="t" r="r" b="b"/>
              <a:pathLst>
                <a:path w="1950720" h="1313814">
                  <a:moveTo>
                    <a:pt x="0" y="729742"/>
                  </a:moveTo>
                  <a:lnTo>
                    <a:pt x="602742" y="0"/>
                  </a:lnTo>
                  <a:lnTo>
                    <a:pt x="1950720" y="0"/>
                  </a:lnTo>
                  <a:lnTo>
                    <a:pt x="1950720" y="583819"/>
                  </a:lnTo>
                  <a:lnTo>
                    <a:pt x="1347978" y="1313561"/>
                  </a:lnTo>
                  <a:lnTo>
                    <a:pt x="0" y="1313561"/>
                  </a:lnTo>
                  <a:lnTo>
                    <a:pt x="0" y="729742"/>
                  </a:lnTo>
                  <a:close/>
                </a:path>
                <a:path w="1950720" h="1313814">
                  <a:moveTo>
                    <a:pt x="0" y="729742"/>
                  </a:moveTo>
                  <a:lnTo>
                    <a:pt x="1347978" y="729742"/>
                  </a:lnTo>
                  <a:lnTo>
                    <a:pt x="1950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4263" y="2458212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4572" y="0"/>
                  </a:moveTo>
                  <a:lnTo>
                    <a:pt x="4572" y="19430"/>
                  </a:lnTo>
                </a:path>
                <a:path w="9525" h="20955">
                  <a:moveTo>
                    <a:pt x="0" y="20383"/>
                  </a:moveTo>
                  <a:lnTo>
                    <a:pt x="9144" y="2038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8836" y="2479548"/>
              <a:ext cx="0" cy="560705"/>
            </a:xfrm>
            <a:custGeom>
              <a:avLst/>
              <a:gdLst/>
              <a:ahLst/>
              <a:cxnLst/>
              <a:rect l="l" t="t" r="r" b="b"/>
              <a:pathLst>
                <a:path h="560705">
                  <a:moveTo>
                    <a:pt x="0" y="0"/>
                  </a:moveTo>
                  <a:lnTo>
                    <a:pt x="0" y="56045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0095" y="1892769"/>
              <a:ext cx="1347470" cy="585470"/>
            </a:xfrm>
            <a:custGeom>
              <a:avLst/>
              <a:gdLst/>
              <a:ahLst/>
              <a:cxnLst/>
              <a:rect l="l" t="t" r="r" b="b"/>
              <a:pathLst>
                <a:path w="1347470" h="585469">
                  <a:moveTo>
                    <a:pt x="1346962" y="0"/>
                  </a:moveTo>
                  <a:lnTo>
                    <a:pt x="0" y="0"/>
                  </a:lnTo>
                  <a:lnTo>
                    <a:pt x="0" y="584873"/>
                  </a:lnTo>
                  <a:lnTo>
                    <a:pt x="1346962" y="584873"/>
                  </a:lnTo>
                  <a:lnTo>
                    <a:pt x="1346962" y="0"/>
                  </a:lnTo>
                  <a:close/>
                </a:path>
              </a:pathLst>
            </a:custGeom>
            <a:solidFill>
              <a:srgbClr val="FF8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7311" y="1164336"/>
              <a:ext cx="603250" cy="1313815"/>
            </a:xfrm>
            <a:custGeom>
              <a:avLst/>
              <a:gdLst/>
              <a:ahLst/>
              <a:cxnLst/>
              <a:rect l="l" t="t" r="r" b="b"/>
              <a:pathLst>
                <a:path w="603250" h="1313814">
                  <a:moveTo>
                    <a:pt x="603250" y="0"/>
                  </a:moveTo>
                  <a:lnTo>
                    <a:pt x="0" y="729741"/>
                  </a:lnTo>
                  <a:lnTo>
                    <a:pt x="0" y="1313561"/>
                  </a:lnTo>
                  <a:lnTo>
                    <a:pt x="603250" y="583818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CD6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30095" y="1164336"/>
              <a:ext cx="1950720" cy="728345"/>
            </a:xfrm>
            <a:custGeom>
              <a:avLst/>
              <a:gdLst/>
              <a:ahLst/>
              <a:cxnLst/>
              <a:rect l="l" t="t" r="r" b="b"/>
              <a:pathLst>
                <a:path w="1950720" h="728344">
                  <a:moveTo>
                    <a:pt x="1950719" y="0"/>
                  </a:moveTo>
                  <a:lnTo>
                    <a:pt x="602741" y="0"/>
                  </a:lnTo>
                  <a:lnTo>
                    <a:pt x="0" y="728090"/>
                  </a:lnTo>
                  <a:lnTo>
                    <a:pt x="1347978" y="728090"/>
                  </a:lnTo>
                  <a:lnTo>
                    <a:pt x="1950719" y="0"/>
                  </a:lnTo>
                  <a:close/>
                </a:path>
              </a:pathLst>
            </a:custGeom>
            <a:solidFill>
              <a:srgbClr val="FF9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1619" y="1165860"/>
              <a:ext cx="1950720" cy="1313815"/>
            </a:xfrm>
            <a:custGeom>
              <a:avLst/>
              <a:gdLst/>
              <a:ahLst/>
              <a:cxnLst/>
              <a:rect l="l" t="t" r="r" b="b"/>
              <a:pathLst>
                <a:path w="1950720" h="1313814">
                  <a:moveTo>
                    <a:pt x="0" y="729741"/>
                  </a:moveTo>
                  <a:lnTo>
                    <a:pt x="602742" y="0"/>
                  </a:lnTo>
                  <a:lnTo>
                    <a:pt x="1950720" y="0"/>
                  </a:lnTo>
                  <a:lnTo>
                    <a:pt x="1950720" y="583818"/>
                  </a:lnTo>
                  <a:lnTo>
                    <a:pt x="1347978" y="1313561"/>
                  </a:lnTo>
                  <a:lnTo>
                    <a:pt x="0" y="1313561"/>
                  </a:lnTo>
                  <a:lnTo>
                    <a:pt x="0" y="729741"/>
                  </a:lnTo>
                  <a:close/>
                </a:path>
                <a:path w="1950720" h="1313814">
                  <a:moveTo>
                    <a:pt x="0" y="729741"/>
                  </a:moveTo>
                  <a:lnTo>
                    <a:pt x="1347978" y="729741"/>
                  </a:lnTo>
                  <a:lnTo>
                    <a:pt x="1950720" y="0"/>
                  </a:lnTo>
                </a:path>
                <a:path w="1950720" h="1313814">
                  <a:moveTo>
                    <a:pt x="1347978" y="729741"/>
                  </a:moveTo>
                  <a:lnTo>
                    <a:pt x="1347978" y="131356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38198" y="2020569"/>
            <a:ext cx="2470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575" spc="7" baseline="-15873" dirty="0">
                <a:latin typeface="Times New Roman"/>
                <a:cs typeface="Times New Roman"/>
              </a:rPr>
              <a:t>1</a:t>
            </a:r>
            <a:endParaRPr sz="1575" baseline="-15873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46833" y="2629865"/>
            <a:ext cx="1282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31289" y="2751835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7910" y="3163900"/>
            <a:ext cx="24765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575" spc="7" baseline="-15873" dirty="0">
                <a:latin typeface="Times New Roman"/>
                <a:cs typeface="Times New Roman"/>
              </a:rPr>
              <a:t>3</a:t>
            </a:r>
            <a:endParaRPr sz="1575" baseline="-1587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90797" y="1334262"/>
            <a:ext cx="2470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575" spc="7" baseline="-15873" dirty="0">
                <a:latin typeface="Times New Roman"/>
                <a:cs typeface="Times New Roman"/>
              </a:rPr>
              <a:t>1</a:t>
            </a:r>
            <a:endParaRPr sz="1575" baseline="-15873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15816" y="1905711"/>
            <a:ext cx="2279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spc="-70" dirty="0">
                <a:latin typeface="Times New Roman"/>
                <a:cs typeface="Times New Roman"/>
              </a:rPr>
              <a:t>h</a:t>
            </a:r>
            <a:r>
              <a:rPr sz="1575" spc="-104" baseline="-21164" dirty="0">
                <a:latin typeface="Times New Roman"/>
                <a:cs typeface="Times New Roman"/>
              </a:rPr>
              <a:t>2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53663" y="2477465"/>
            <a:ext cx="2470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575" spc="7" baseline="-15873" dirty="0">
                <a:latin typeface="Times New Roman"/>
                <a:cs typeface="Times New Roman"/>
              </a:rPr>
              <a:t>3</a:t>
            </a:r>
            <a:endParaRPr sz="1575" baseline="-15873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1208" y="2304288"/>
            <a:ext cx="762000" cy="390525"/>
            <a:chOff x="521208" y="2304288"/>
            <a:chExt cx="762000" cy="390525"/>
          </a:xfrm>
        </p:grpSpPr>
        <p:sp>
          <p:nvSpPr>
            <p:cNvPr id="35" name="object 35"/>
            <p:cNvSpPr/>
            <p:nvPr/>
          </p:nvSpPr>
          <p:spPr>
            <a:xfrm>
              <a:off x="524256" y="2307336"/>
              <a:ext cx="753110" cy="381000"/>
            </a:xfrm>
            <a:custGeom>
              <a:avLst/>
              <a:gdLst/>
              <a:ahLst/>
              <a:cxnLst/>
              <a:rect l="l" t="t" r="r" b="b"/>
              <a:pathLst>
                <a:path w="753110" h="381000">
                  <a:moveTo>
                    <a:pt x="564641" y="0"/>
                  </a:moveTo>
                  <a:lnTo>
                    <a:pt x="564641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564641" y="285750"/>
                  </a:lnTo>
                  <a:lnTo>
                    <a:pt x="564641" y="381000"/>
                  </a:lnTo>
                  <a:lnTo>
                    <a:pt x="752856" y="190500"/>
                  </a:lnTo>
                  <a:lnTo>
                    <a:pt x="564641" y="0"/>
                  </a:lnTo>
                  <a:close/>
                </a:path>
              </a:pathLst>
            </a:custGeom>
            <a:solidFill>
              <a:srgbClr val="2C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5780" y="2308860"/>
              <a:ext cx="753110" cy="381000"/>
            </a:xfrm>
            <a:custGeom>
              <a:avLst/>
              <a:gdLst/>
              <a:ahLst/>
              <a:cxnLst/>
              <a:rect l="l" t="t" r="r" b="b"/>
              <a:pathLst>
                <a:path w="753110" h="381000">
                  <a:moveTo>
                    <a:pt x="0" y="95250"/>
                  </a:moveTo>
                  <a:lnTo>
                    <a:pt x="564642" y="95250"/>
                  </a:lnTo>
                  <a:lnTo>
                    <a:pt x="564642" y="0"/>
                  </a:lnTo>
                  <a:lnTo>
                    <a:pt x="752856" y="190500"/>
                  </a:lnTo>
                  <a:lnTo>
                    <a:pt x="564642" y="381000"/>
                  </a:lnTo>
                  <a:lnTo>
                    <a:pt x="564642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3921" y="2244928"/>
            <a:ext cx="245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3315" y="629488"/>
            <a:ext cx="2125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Arithmetic</a:t>
            </a:r>
            <a:r>
              <a:rPr sz="1800" spc="-100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Average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69491" y="251459"/>
            <a:ext cx="1600200" cy="28384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2100"/>
              </a:lnSpc>
            </a:pP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Parallel</a:t>
            </a:r>
            <a:r>
              <a:rPr sz="1800" spc="-75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Flow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748528" y="1139952"/>
            <a:ext cx="1874520" cy="2386965"/>
            <a:chOff x="5748528" y="1139952"/>
            <a:chExt cx="1874520" cy="2386965"/>
          </a:xfrm>
        </p:grpSpPr>
        <p:sp>
          <p:nvSpPr>
            <p:cNvPr id="41" name="object 41"/>
            <p:cNvSpPr/>
            <p:nvPr/>
          </p:nvSpPr>
          <p:spPr>
            <a:xfrm>
              <a:off x="5751576" y="1798320"/>
              <a:ext cx="414655" cy="1706880"/>
            </a:xfrm>
            <a:custGeom>
              <a:avLst/>
              <a:gdLst/>
              <a:ahLst/>
              <a:cxnLst/>
              <a:rect l="l" t="t" r="r" b="b"/>
              <a:pathLst>
                <a:path w="414654" h="1706879">
                  <a:moveTo>
                    <a:pt x="414375" y="0"/>
                  </a:moveTo>
                  <a:lnTo>
                    <a:pt x="0" y="0"/>
                  </a:lnTo>
                  <a:lnTo>
                    <a:pt x="0" y="1706752"/>
                  </a:lnTo>
                  <a:lnTo>
                    <a:pt x="414375" y="1706752"/>
                  </a:lnTo>
                  <a:lnTo>
                    <a:pt x="414375" y="0"/>
                  </a:lnTo>
                  <a:close/>
                </a:path>
              </a:pathLst>
            </a:custGeom>
            <a:solidFill>
              <a:srgbClr val="2C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66104" y="1143000"/>
              <a:ext cx="652145" cy="2362200"/>
            </a:xfrm>
            <a:custGeom>
              <a:avLst/>
              <a:gdLst/>
              <a:ahLst/>
              <a:cxnLst/>
              <a:rect l="l" t="t" r="r" b="b"/>
              <a:pathLst>
                <a:path w="652145" h="2362200">
                  <a:moveTo>
                    <a:pt x="651764" y="0"/>
                  </a:moveTo>
                  <a:lnTo>
                    <a:pt x="0" y="654176"/>
                  </a:lnTo>
                  <a:lnTo>
                    <a:pt x="0" y="2362200"/>
                  </a:lnTo>
                  <a:lnTo>
                    <a:pt x="651764" y="1708023"/>
                  </a:lnTo>
                  <a:lnTo>
                    <a:pt x="65176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51576" y="1143000"/>
              <a:ext cx="1066800" cy="655320"/>
            </a:xfrm>
            <a:custGeom>
              <a:avLst/>
              <a:gdLst/>
              <a:ahLst/>
              <a:cxnLst/>
              <a:rect l="l" t="t" r="r" b="b"/>
              <a:pathLst>
                <a:path w="1066800" h="655319">
                  <a:moveTo>
                    <a:pt x="1066800" y="0"/>
                  </a:moveTo>
                  <a:lnTo>
                    <a:pt x="654176" y="0"/>
                  </a:lnTo>
                  <a:lnTo>
                    <a:pt x="0" y="654812"/>
                  </a:lnTo>
                  <a:lnTo>
                    <a:pt x="412623" y="654812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54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53100" y="1144524"/>
              <a:ext cx="1066800" cy="2362200"/>
            </a:xfrm>
            <a:custGeom>
              <a:avLst/>
              <a:gdLst/>
              <a:ahLst/>
              <a:cxnLst/>
              <a:rect l="l" t="t" r="r" b="b"/>
              <a:pathLst>
                <a:path w="1066800" h="2362200">
                  <a:moveTo>
                    <a:pt x="0" y="654176"/>
                  </a:moveTo>
                  <a:lnTo>
                    <a:pt x="654176" y="0"/>
                  </a:lnTo>
                  <a:lnTo>
                    <a:pt x="1066800" y="0"/>
                  </a:lnTo>
                  <a:lnTo>
                    <a:pt x="1066800" y="1708023"/>
                  </a:lnTo>
                  <a:lnTo>
                    <a:pt x="412623" y="2362200"/>
                  </a:lnTo>
                  <a:lnTo>
                    <a:pt x="0" y="2362200"/>
                  </a:lnTo>
                  <a:lnTo>
                    <a:pt x="0" y="654176"/>
                  </a:lnTo>
                  <a:close/>
                </a:path>
                <a:path w="1066800" h="2362200">
                  <a:moveTo>
                    <a:pt x="0" y="654176"/>
                  </a:moveTo>
                  <a:lnTo>
                    <a:pt x="412623" y="654176"/>
                  </a:lnTo>
                  <a:lnTo>
                    <a:pt x="1066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47816" y="1810512"/>
              <a:ext cx="411480" cy="1710055"/>
            </a:xfrm>
            <a:custGeom>
              <a:avLst/>
              <a:gdLst/>
              <a:ahLst/>
              <a:cxnLst/>
              <a:rect l="l" t="t" r="r" b="b"/>
              <a:pathLst>
                <a:path w="411479" h="1710054">
                  <a:moveTo>
                    <a:pt x="411327" y="0"/>
                  </a:moveTo>
                  <a:lnTo>
                    <a:pt x="0" y="0"/>
                  </a:lnTo>
                  <a:lnTo>
                    <a:pt x="0" y="1709801"/>
                  </a:lnTo>
                  <a:lnTo>
                    <a:pt x="411327" y="1709801"/>
                  </a:lnTo>
                  <a:lnTo>
                    <a:pt x="411327" y="0"/>
                  </a:lnTo>
                  <a:close/>
                </a:path>
              </a:pathLst>
            </a:custGeom>
            <a:solidFill>
              <a:srgbClr val="2C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59296" y="1158240"/>
              <a:ext cx="655320" cy="2362200"/>
            </a:xfrm>
            <a:custGeom>
              <a:avLst/>
              <a:gdLst/>
              <a:ahLst/>
              <a:cxnLst/>
              <a:rect l="l" t="t" r="r" b="b"/>
              <a:pathLst>
                <a:path w="655320" h="2362200">
                  <a:moveTo>
                    <a:pt x="654811" y="0"/>
                  </a:moveTo>
                  <a:lnTo>
                    <a:pt x="0" y="654176"/>
                  </a:lnTo>
                  <a:lnTo>
                    <a:pt x="0" y="2362200"/>
                  </a:lnTo>
                  <a:lnTo>
                    <a:pt x="654811" y="1708023"/>
                  </a:lnTo>
                  <a:lnTo>
                    <a:pt x="654811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47816" y="1158240"/>
              <a:ext cx="1066800" cy="655320"/>
            </a:xfrm>
            <a:custGeom>
              <a:avLst/>
              <a:gdLst/>
              <a:ahLst/>
              <a:cxnLst/>
              <a:rect l="l" t="t" r="r" b="b"/>
              <a:pathLst>
                <a:path w="1066800" h="655319">
                  <a:moveTo>
                    <a:pt x="1066800" y="0"/>
                  </a:moveTo>
                  <a:lnTo>
                    <a:pt x="654177" y="0"/>
                  </a:lnTo>
                  <a:lnTo>
                    <a:pt x="0" y="654812"/>
                  </a:lnTo>
                  <a:lnTo>
                    <a:pt x="412623" y="654812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54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49340" y="1159764"/>
              <a:ext cx="1066800" cy="2362200"/>
            </a:xfrm>
            <a:custGeom>
              <a:avLst/>
              <a:gdLst/>
              <a:ahLst/>
              <a:cxnLst/>
              <a:rect l="l" t="t" r="r" b="b"/>
              <a:pathLst>
                <a:path w="1066800" h="2362200">
                  <a:moveTo>
                    <a:pt x="0" y="654176"/>
                  </a:moveTo>
                  <a:lnTo>
                    <a:pt x="654177" y="0"/>
                  </a:lnTo>
                  <a:lnTo>
                    <a:pt x="1066800" y="0"/>
                  </a:lnTo>
                  <a:lnTo>
                    <a:pt x="1066800" y="1708023"/>
                  </a:lnTo>
                  <a:lnTo>
                    <a:pt x="412623" y="2362200"/>
                  </a:lnTo>
                  <a:lnTo>
                    <a:pt x="0" y="2362200"/>
                  </a:lnTo>
                  <a:lnTo>
                    <a:pt x="0" y="654176"/>
                  </a:lnTo>
                  <a:close/>
                </a:path>
                <a:path w="1066800" h="2362200">
                  <a:moveTo>
                    <a:pt x="0" y="654176"/>
                  </a:moveTo>
                  <a:lnTo>
                    <a:pt x="412623" y="654176"/>
                  </a:lnTo>
                  <a:lnTo>
                    <a:pt x="1066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0152" y="1810512"/>
              <a:ext cx="411480" cy="1710055"/>
            </a:xfrm>
            <a:custGeom>
              <a:avLst/>
              <a:gdLst/>
              <a:ahLst/>
              <a:cxnLst/>
              <a:rect l="l" t="t" r="r" b="b"/>
              <a:pathLst>
                <a:path w="411479" h="1710054">
                  <a:moveTo>
                    <a:pt x="411327" y="0"/>
                  </a:moveTo>
                  <a:lnTo>
                    <a:pt x="0" y="0"/>
                  </a:lnTo>
                  <a:lnTo>
                    <a:pt x="0" y="1709801"/>
                  </a:lnTo>
                  <a:lnTo>
                    <a:pt x="411327" y="1709801"/>
                  </a:lnTo>
                  <a:lnTo>
                    <a:pt x="411327" y="0"/>
                  </a:lnTo>
                  <a:close/>
                </a:path>
              </a:pathLst>
            </a:custGeom>
            <a:solidFill>
              <a:srgbClr val="2C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61632" y="1158240"/>
              <a:ext cx="655320" cy="2362200"/>
            </a:xfrm>
            <a:custGeom>
              <a:avLst/>
              <a:gdLst/>
              <a:ahLst/>
              <a:cxnLst/>
              <a:rect l="l" t="t" r="r" b="b"/>
              <a:pathLst>
                <a:path w="655320" h="2362200">
                  <a:moveTo>
                    <a:pt x="654812" y="0"/>
                  </a:moveTo>
                  <a:lnTo>
                    <a:pt x="0" y="654176"/>
                  </a:lnTo>
                  <a:lnTo>
                    <a:pt x="0" y="2362200"/>
                  </a:lnTo>
                  <a:lnTo>
                    <a:pt x="654812" y="1708023"/>
                  </a:lnTo>
                  <a:lnTo>
                    <a:pt x="654812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50152" y="1158240"/>
              <a:ext cx="1066800" cy="655320"/>
            </a:xfrm>
            <a:custGeom>
              <a:avLst/>
              <a:gdLst/>
              <a:ahLst/>
              <a:cxnLst/>
              <a:rect l="l" t="t" r="r" b="b"/>
              <a:pathLst>
                <a:path w="1066800" h="655319">
                  <a:moveTo>
                    <a:pt x="1066800" y="0"/>
                  </a:moveTo>
                  <a:lnTo>
                    <a:pt x="654176" y="0"/>
                  </a:lnTo>
                  <a:lnTo>
                    <a:pt x="0" y="654812"/>
                  </a:lnTo>
                  <a:lnTo>
                    <a:pt x="412623" y="654812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54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51676" y="1159764"/>
              <a:ext cx="1066800" cy="2362200"/>
            </a:xfrm>
            <a:custGeom>
              <a:avLst/>
              <a:gdLst/>
              <a:ahLst/>
              <a:cxnLst/>
              <a:rect l="l" t="t" r="r" b="b"/>
              <a:pathLst>
                <a:path w="1066800" h="2362200">
                  <a:moveTo>
                    <a:pt x="0" y="654176"/>
                  </a:moveTo>
                  <a:lnTo>
                    <a:pt x="654176" y="0"/>
                  </a:lnTo>
                  <a:lnTo>
                    <a:pt x="1066800" y="0"/>
                  </a:lnTo>
                  <a:lnTo>
                    <a:pt x="1066800" y="1708023"/>
                  </a:lnTo>
                  <a:lnTo>
                    <a:pt x="412623" y="2362200"/>
                  </a:lnTo>
                  <a:lnTo>
                    <a:pt x="0" y="2362200"/>
                  </a:lnTo>
                  <a:lnTo>
                    <a:pt x="0" y="654176"/>
                  </a:lnTo>
                  <a:close/>
                </a:path>
                <a:path w="1066800" h="2362200">
                  <a:moveTo>
                    <a:pt x="0" y="654176"/>
                  </a:moveTo>
                  <a:lnTo>
                    <a:pt x="412623" y="654176"/>
                  </a:lnTo>
                  <a:lnTo>
                    <a:pt x="1066800" y="0"/>
                  </a:lnTo>
                </a:path>
                <a:path w="1066800" h="2362200">
                  <a:moveTo>
                    <a:pt x="412623" y="654176"/>
                  </a:moveTo>
                  <a:lnTo>
                    <a:pt x="412623" y="2362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733034" y="3525723"/>
            <a:ext cx="113919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480059" algn="l"/>
                <a:tab pos="888365" algn="l"/>
              </a:tabLst>
            </a:pP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575" spc="-30" baseline="-15873" dirty="0">
                <a:latin typeface="Times New Roman"/>
                <a:cs typeface="Times New Roman"/>
              </a:rPr>
              <a:t>1	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575" spc="-30" baseline="-15873" dirty="0">
                <a:latin typeface="Times New Roman"/>
                <a:cs typeface="Times New Roman"/>
              </a:rPr>
              <a:t>2	</a:t>
            </a:r>
            <a:r>
              <a:rPr sz="1600" spc="-20" dirty="0">
                <a:latin typeface="Times New Roman"/>
                <a:cs typeface="Times New Roman"/>
              </a:rPr>
              <a:t>L</a:t>
            </a:r>
            <a:r>
              <a:rPr sz="1575" spc="-30" baseline="-15873" dirty="0">
                <a:latin typeface="Times New Roman"/>
                <a:cs typeface="Times New Roman"/>
              </a:rPr>
              <a:t>3</a:t>
            </a:r>
            <a:endParaRPr sz="1575" baseline="-15873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09234" y="2229434"/>
            <a:ext cx="103505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07365" algn="l"/>
                <a:tab pos="812165" algn="l"/>
              </a:tabLst>
            </a:pP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575" spc="7" baseline="-15873" dirty="0">
                <a:latin typeface="Times New Roman"/>
                <a:cs typeface="Times New Roman"/>
              </a:rPr>
              <a:t>1	</a:t>
            </a: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575" spc="7" baseline="-15873" dirty="0">
                <a:latin typeface="Times New Roman"/>
                <a:cs typeface="Times New Roman"/>
              </a:rPr>
              <a:t>2	</a:t>
            </a:r>
            <a:r>
              <a:rPr sz="1600" spc="5" dirty="0">
                <a:latin typeface="Times New Roman"/>
                <a:cs typeface="Times New Roman"/>
              </a:rPr>
              <a:t>k</a:t>
            </a:r>
            <a:r>
              <a:rPr sz="1575" spc="7" baseline="-15873" dirty="0">
                <a:latin typeface="Times New Roman"/>
                <a:cs typeface="Times New Roman"/>
              </a:rPr>
              <a:t>3</a:t>
            </a:r>
            <a:endParaRPr sz="1575" baseline="-15873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849367" y="2359151"/>
            <a:ext cx="771525" cy="390525"/>
            <a:chOff x="4849367" y="2359151"/>
            <a:chExt cx="771525" cy="390525"/>
          </a:xfrm>
        </p:grpSpPr>
        <p:sp>
          <p:nvSpPr>
            <p:cNvPr id="56" name="object 56"/>
            <p:cNvSpPr/>
            <p:nvPr/>
          </p:nvSpPr>
          <p:spPr>
            <a:xfrm>
              <a:off x="4852415" y="2362199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571500" y="0"/>
                  </a:moveTo>
                  <a:lnTo>
                    <a:pt x="5715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571500" y="285750"/>
                  </a:lnTo>
                  <a:lnTo>
                    <a:pt x="571500" y="381000"/>
                  </a:lnTo>
                  <a:lnTo>
                    <a:pt x="762000" y="1905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2C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53939" y="2363723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95250"/>
                  </a:moveTo>
                  <a:lnTo>
                    <a:pt x="571500" y="95250"/>
                  </a:lnTo>
                  <a:lnTo>
                    <a:pt x="571500" y="0"/>
                  </a:lnTo>
                  <a:lnTo>
                    <a:pt x="762000" y="190500"/>
                  </a:lnTo>
                  <a:lnTo>
                    <a:pt x="571500" y="381000"/>
                  </a:lnTo>
                  <a:lnTo>
                    <a:pt x="57150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534915" y="2393950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Q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263896" y="3916679"/>
            <a:ext cx="1889760" cy="996950"/>
            <a:chOff x="5263896" y="3916679"/>
            <a:chExt cx="1889760" cy="996950"/>
          </a:xfrm>
        </p:grpSpPr>
        <p:sp>
          <p:nvSpPr>
            <p:cNvPr id="60" name="object 60"/>
            <p:cNvSpPr/>
            <p:nvPr/>
          </p:nvSpPr>
          <p:spPr>
            <a:xfrm>
              <a:off x="5263896" y="3916679"/>
              <a:ext cx="1889760" cy="996950"/>
            </a:xfrm>
            <a:custGeom>
              <a:avLst/>
              <a:gdLst/>
              <a:ahLst/>
              <a:cxnLst/>
              <a:rect l="l" t="t" r="r" b="b"/>
              <a:pathLst>
                <a:path w="1889759" h="996950">
                  <a:moveTo>
                    <a:pt x="1889759" y="0"/>
                  </a:moveTo>
                  <a:lnTo>
                    <a:pt x="0" y="0"/>
                  </a:lnTo>
                  <a:lnTo>
                    <a:pt x="0" y="996441"/>
                  </a:lnTo>
                  <a:lnTo>
                    <a:pt x="1889759" y="996441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49240" y="4221479"/>
              <a:ext cx="1725295" cy="194945"/>
            </a:xfrm>
            <a:custGeom>
              <a:avLst/>
              <a:gdLst/>
              <a:ahLst/>
              <a:cxnLst/>
              <a:rect l="l" t="t" r="r" b="b"/>
              <a:pathLst>
                <a:path w="1725295" h="194945">
                  <a:moveTo>
                    <a:pt x="0" y="0"/>
                  </a:moveTo>
                  <a:lnTo>
                    <a:pt x="137033" y="0"/>
                  </a:lnTo>
                </a:path>
                <a:path w="1725295" h="194945">
                  <a:moveTo>
                    <a:pt x="629920" y="194564"/>
                  </a:moveTo>
                  <a:lnTo>
                    <a:pt x="1725167" y="1945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535928" y="4619319"/>
            <a:ext cx="50101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6880" algn="l"/>
              </a:tabLst>
            </a:pPr>
            <a:r>
              <a:rPr sz="1450" i="1" spc="-5" dirty="0">
                <a:latin typeface="Times New Roman"/>
                <a:cs typeface="Times New Roman"/>
              </a:rPr>
              <a:t>i	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77026" y="3841826"/>
            <a:ext cx="67627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latin typeface="Symbol"/>
                <a:cs typeface="Symbol"/>
              </a:rPr>
              <a:t></a:t>
            </a:r>
            <a:r>
              <a:rPr sz="3700" spc="-565" dirty="0">
                <a:latin typeface="Times New Roman"/>
                <a:cs typeface="Times New Roman"/>
              </a:rPr>
              <a:t> </a:t>
            </a:r>
            <a:r>
              <a:rPr sz="3675" i="1" spc="-75" baseline="11337" dirty="0">
                <a:latin typeface="Times New Roman"/>
                <a:cs typeface="Times New Roman"/>
              </a:rPr>
              <a:t>L</a:t>
            </a:r>
            <a:r>
              <a:rPr sz="1450" i="1" spc="-5" dirty="0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62753" y="4164329"/>
            <a:ext cx="67754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67995" algn="l"/>
              </a:tabLst>
            </a:pPr>
            <a:r>
              <a:rPr sz="2450" i="1" spc="65" dirty="0">
                <a:latin typeface="Times New Roman"/>
                <a:cs typeface="Times New Roman"/>
              </a:rPr>
              <a:t>k</a:t>
            </a:r>
            <a:r>
              <a:rPr sz="2175" i="1" spc="97" baseline="-24904" dirty="0">
                <a:latin typeface="Times New Roman"/>
                <a:cs typeface="Times New Roman"/>
              </a:rPr>
              <a:t>H	</a:t>
            </a:r>
            <a:r>
              <a:rPr sz="2450" spc="-5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89701" y="4300804"/>
            <a:ext cx="36068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latin typeface="Symbol"/>
                <a:cs typeface="Symbol"/>
              </a:rPr>
              <a:t>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74129" y="4404436"/>
            <a:ext cx="58737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i="1" spc="-5" dirty="0">
                <a:latin typeface="Times New Roman"/>
                <a:cs typeface="Times New Roman"/>
              </a:rPr>
              <a:t>L </a:t>
            </a:r>
            <a:r>
              <a:rPr sz="2450" dirty="0">
                <a:latin typeface="Times New Roman"/>
                <a:cs typeface="Times New Roman"/>
              </a:rPr>
              <a:t>/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k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262371" y="3915155"/>
            <a:ext cx="1898650" cy="1005840"/>
          </a:xfrm>
          <a:custGeom>
            <a:avLst/>
            <a:gdLst/>
            <a:ahLst/>
            <a:cxnLst/>
            <a:rect l="l" t="t" r="r" b="b"/>
            <a:pathLst>
              <a:path w="1898650" h="1005839">
                <a:moveTo>
                  <a:pt x="0" y="1005840"/>
                </a:moveTo>
                <a:lnTo>
                  <a:pt x="1898523" y="1005840"/>
                </a:lnTo>
                <a:lnTo>
                  <a:pt x="1898523" y="0"/>
                </a:lnTo>
                <a:lnTo>
                  <a:pt x="0" y="0"/>
                </a:lnTo>
                <a:lnTo>
                  <a:pt x="0" y="1005840"/>
                </a:lnTo>
                <a:close/>
              </a:path>
            </a:pathLst>
          </a:custGeom>
          <a:ln w="914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6428" y="946403"/>
            <a:ext cx="40640" cy="5660390"/>
          </a:xfrm>
          <a:custGeom>
            <a:avLst/>
            <a:gdLst/>
            <a:ahLst/>
            <a:cxnLst/>
            <a:rect l="l" t="t" r="r" b="b"/>
            <a:pathLst>
              <a:path w="40639" h="5660390">
                <a:moveTo>
                  <a:pt x="0" y="0"/>
                </a:moveTo>
                <a:lnTo>
                  <a:pt x="40639" y="5659958"/>
                </a:lnTo>
              </a:path>
            </a:pathLst>
          </a:custGeom>
          <a:ln w="3962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390388" y="227075"/>
            <a:ext cx="1600200" cy="28384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2105"/>
              </a:lnSpc>
            </a:pP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Series</a:t>
            </a:r>
            <a:r>
              <a:rPr sz="1800" spc="-90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Flow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21985" y="596010"/>
            <a:ext cx="1961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Harmonic</a:t>
            </a:r>
            <a:r>
              <a:rPr sz="1800" spc="-100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Average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418446" y="596010"/>
            <a:ext cx="2061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Geometric</a:t>
            </a:r>
            <a:r>
              <a:rPr sz="1800" spc="-70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Average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514331" y="251459"/>
            <a:ext cx="1828800" cy="28384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2100"/>
              </a:lnSpc>
            </a:pP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Random</a:t>
            </a:r>
            <a:r>
              <a:rPr sz="1800" spc="-50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Flow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225028" y="870203"/>
            <a:ext cx="6985" cy="5739130"/>
          </a:xfrm>
          <a:custGeom>
            <a:avLst/>
            <a:gdLst/>
            <a:ahLst/>
            <a:cxnLst/>
            <a:rect l="l" t="t" r="r" b="b"/>
            <a:pathLst>
              <a:path w="6984" h="5739130">
                <a:moveTo>
                  <a:pt x="0" y="0"/>
                </a:moveTo>
                <a:lnTo>
                  <a:pt x="6476" y="5738863"/>
                </a:lnTo>
              </a:path>
            </a:pathLst>
          </a:custGeom>
          <a:ln w="39623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5904" y="1048511"/>
            <a:ext cx="3660648" cy="248716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5904" y="3630167"/>
            <a:ext cx="3663696" cy="457200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8338819" y="4127754"/>
            <a:ext cx="315277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Microsoft Sans Serif"/>
                <a:cs typeface="Microsoft Sans Serif"/>
              </a:rPr>
              <a:t>(All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permeabilities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must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represent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layers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of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the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same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thickness)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35652" y="5137403"/>
            <a:ext cx="2414270" cy="28384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2115"/>
              </a:lnSpc>
            </a:pPr>
            <a:r>
              <a:rPr sz="1800" spc="-10" dirty="0">
                <a:solidFill>
                  <a:srgbClr val="000099"/>
                </a:solidFill>
                <a:latin typeface="Comic Sans MS"/>
                <a:cs typeface="Comic Sans MS"/>
              </a:rPr>
              <a:t>Radial,</a:t>
            </a:r>
            <a:r>
              <a:rPr sz="1800" spc="-45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Series</a:t>
            </a:r>
            <a:r>
              <a:rPr sz="1800" spc="-65" dirty="0">
                <a:solidFill>
                  <a:srgbClr val="000099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omic Sans MS"/>
                <a:cs typeface="Comic Sans MS"/>
              </a:rPr>
              <a:t>Flow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4568" y="5672328"/>
            <a:ext cx="3523487" cy="1158240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8276590" y="4869307"/>
            <a:ext cx="318833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dirty="0">
                <a:latin typeface="Microsoft Sans Serif"/>
                <a:cs typeface="Microsoft Sans Serif"/>
              </a:rPr>
              <a:t>For </a:t>
            </a:r>
            <a:r>
              <a:rPr sz="1600" spc="-5" dirty="0">
                <a:latin typeface="Microsoft Sans Serif"/>
                <a:cs typeface="Microsoft Sans Serif"/>
              </a:rPr>
              <a:t>different </a:t>
            </a:r>
            <a:r>
              <a:rPr sz="1600" spc="5" dirty="0">
                <a:latin typeface="Microsoft Sans Serif"/>
                <a:cs typeface="Microsoft Sans Serif"/>
              </a:rPr>
              <a:t>thickness </a:t>
            </a:r>
            <a:r>
              <a:rPr sz="1600" dirty="0">
                <a:latin typeface="Microsoft Sans Serif"/>
                <a:cs typeface="Microsoft Sans Serif"/>
              </a:rPr>
              <a:t>then </a:t>
            </a:r>
            <a:r>
              <a:rPr sz="1600" spc="5" dirty="0">
                <a:latin typeface="Microsoft Sans Serif"/>
                <a:cs typeface="Microsoft Sans Serif"/>
              </a:rPr>
              <a:t>the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permeability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calculated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from the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below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eq.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0" name="object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911" y="5590030"/>
            <a:ext cx="2456688" cy="1143000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135737" y="4869307"/>
            <a:ext cx="376682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dirty="0">
                <a:latin typeface="Microsoft Sans Serif"/>
                <a:cs typeface="Microsoft Sans Serif"/>
              </a:rPr>
              <a:t>For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variable layers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width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then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the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permeability </a:t>
            </a:r>
            <a:r>
              <a:rPr sz="1600" dirty="0">
                <a:latin typeface="Microsoft Sans Serif"/>
                <a:cs typeface="Microsoft Sans Serif"/>
              </a:rPr>
              <a:t>calculated from the </a:t>
            </a:r>
            <a:r>
              <a:rPr sz="1600" spc="-5" dirty="0">
                <a:latin typeface="Microsoft Sans Serif"/>
                <a:cs typeface="Microsoft Sans Serif"/>
              </a:rPr>
              <a:t>below </a:t>
            </a:r>
            <a:r>
              <a:rPr sz="1600" spc="-4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eq.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82" name="object 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3815" y="5580888"/>
            <a:ext cx="2785872" cy="11490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7379" y="2882900"/>
            <a:ext cx="5194300" cy="897890"/>
            <a:chOff x="3167379" y="2882900"/>
            <a:chExt cx="5194300" cy="897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9063" y="2895600"/>
              <a:ext cx="5182362" cy="8846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7379" y="2882900"/>
              <a:ext cx="5146548" cy="85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89" y="773125"/>
            <a:ext cx="8761730" cy="58756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68605" marR="389890" indent="-256540">
              <a:lnSpc>
                <a:spcPct val="90700"/>
              </a:lnSpc>
              <a:spcBef>
                <a:spcPts val="355"/>
              </a:spcBef>
              <a:buClr>
                <a:srgbClr val="2CA0BD"/>
              </a:buClr>
              <a:buSzPct val="68181"/>
              <a:buFont typeface="Microsoft Sans Serif"/>
              <a:buChar char=""/>
              <a:tabLst>
                <a:tab pos="268605" algn="l"/>
                <a:tab pos="269240" algn="l"/>
                <a:tab pos="5545455" algn="l"/>
                <a:tab pos="7929245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Permeability </a:t>
            </a:r>
            <a:r>
              <a:rPr sz="2200" spc="5" dirty="0">
                <a:latin typeface="Lucida Sans Unicode"/>
                <a:cs typeface="Lucida Sans Unicode"/>
              </a:rPr>
              <a:t>is a </a:t>
            </a:r>
            <a:r>
              <a:rPr sz="2200" spc="-5" dirty="0">
                <a:latin typeface="Lucida Sans Unicode"/>
                <a:cs typeface="Lucida Sans Unicode"/>
              </a:rPr>
              <a:t>property </a:t>
            </a:r>
            <a:r>
              <a:rPr sz="2200" spc="5" dirty="0">
                <a:latin typeface="Lucida Sans Unicode"/>
                <a:cs typeface="Lucida Sans Unicode"/>
              </a:rPr>
              <a:t>of </a:t>
            </a:r>
            <a:r>
              <a:rPr sz="2200" dirty="0">
                <a:latin typeface="Lucida Sans Unicode"/>
                <a:cs typeface="Lucida Sans Unicode"/>
              </a:rPr>
              <a:t>the </a:t>
            </a:r>
            <a:r>
              <a:rPr sz="2200" spc="5" dirty="0">
                <a:latin typeface="Lucida Sans Unicode"/>
                <a:cs typeface="Lucida Sans Unicode"/>
              </a:rPr>
              <a:t>porous medium </a:t>
            </a:r>
            <a:r>
              <a:rPr sz="2200" dirty="0">
                <a:latin typeface="Lucida Sans Unicode"/>
                <a:cs typeface="Lucida Sans Unicode"/>
              </a:rPr>
              <a:t>that 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measures the ability </a:t>
            </a:r>
            <a:r>
              <a:rPr sz="2200" spc="5" dirty="0">
                <a:latin typeface="Lucida Sans Unicode"/>
                <a:cs typeface="Lucida Sans Unicode"/>
              </a:rPr>
              <a:t>of </a:t>
            </a:r>
            <a:r>
              <a:rPr sz="2200" dirty="0">
                <a:latin typeface="Lucida Sans Unicode"/>
                <a:cs typeface="Lucida Sans Unicode"/>
              </a:rPr>
              <a:t>the formation </a:t>
            </a:r>
            <a:r>
              <a:rPr sz="2200" spc="-5" dirty="0">
                <a:latin typeface="Lucida Sans Unicode"/>
                <a:cs typeface="Lucida Sans Unicode"/>
              </a:rPr>
              <a:t>to transmit </a:t>
            </a:r>
            <a:r>
              <a:rPr sz="2200" dirty="0">
                <a:latin typeface="Lucida Sans Unicode"/>
                <a:cs typeface="Lucida Sans Unicode"/>
              </a:rPr>
              <a:t>fluids. It’s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</a:t>
            </a:r>
            <a:r>
              <a:rPr sz="2200" dirty="0">
                <a:latin typeface="Lucida Sans Unicode"/>
                <a:cs typeface="Lucida Sans Unicode"/>
              </a:rPr>
              <a:t>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measur</a:t>
            </a:r>
            <a:r>
              <a:rPr sz="2200" dirty="0">
                <a:latin typeface="Lucida Sans Unicode"/>
                <a:cs typeface="Lucida Sans Unicode"/>
              </a:rPr>
              <a:t>e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10" dirty="0">
                <a:latin typeface="Lucida Sans Unicode"/>
                <a:cs typeface="Lucida Sans Unicode"/>
              </a:rPr>
              <a:t>o</a:t>
            </a:r>
            <a:r>
              <a:rPr sz="2200" dirty="0">
                <a:latin typeface="Lucida Sans Unicode"/>
                <a:cs typeface="Lucida Sans Unicode"/>
              </a:rPr>
              <a:t>f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</a:t>
            </a:r>
            <a:r>
              <a:rPr sz="2200" dirty="0">
                <a:latin typeface="Lucida Sans Unicode"/>
                <a:cs typeface="Lucida Sans Unicode"/>
              </a:rPr>
              <a:t>he</a:t>
            </a:r>
            <a:r>
              <a:rPr sz="2200" spc="-10" dirty="0">
                <a:latin typeface="Lucida Sans Unicode"/>
                <a:cs typeface="Lucida Sans Unicode"/>
              </a:rPr>
              <a:t> e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dirty="0">
                <a:latin typeface="Lucida Sans Unicode"/>
                <a:cs typeface="Lucida Sans Unicode"/>
              </a:rPr>
              <a:t>se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wi</a:t>
            </a:r>
            <a:r>
              <a:rPr sz="2200" spc="-10" dirty="0">
                <a:latin typeface="Lucida Sans Unicode"/>
                <a:cs typeface="Lucida Sans Unicode"/>
              </a:rPr>
              <a:t>t</a:t>
            </a:r>
            <a:r>
              <a:rPr sz="2200" spc="5" dirty="0">
                <a:latin typeface="Lucida Sans Unicode"/>
                <a:cs typeface="Lucida Sans Unicode"/>
              </a:rPr>
              <a:t>h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whi</a:t>
            </a:r>
            <a:r>
              <a:rPr sz="2200" spc="-5" dirty="0">
                <a:latin typeface="Lucida Sans Unicode"/>
                <a:cs typeface="Lucida Sans Unicode"/>
              </a:rPr>
              <a:t>c</a:t>
            </a:r>
            <a:r>
              <a:rPr sz="2200" spc="5" dirty="0">
                <a:latin typeface="Lucida Sans Unicode"/>
                <a:cs typeface="Lucida Sans Unicode"/>
              </a:rPr>
              <a:t>h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</a:t>
            </a:r>
            <a:r>
              <a:rPr sz="2200" dirty="0">
                <a:latin typeface="Lucida Sans Unicode"/>
                <a:cs typeface="Lucida Sans Unicode"/>
              </a:rPr>
              <a:t>he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r</a:t>
            </a:r>
            <a:r>
              <a:rPr sz="2200" spc="10" dirty="0">
                <a:latin typeface="Lucida Sans Unicode"/>
                <a:cs typeface="Lucida Sans Unicode"/>
              </a:rPr>
              <a:t>o</a:t>
            </a:r>
            <a:r>
              <a:rPr sz="2200" spc="-5" dirty="0">
                <a:latin typeface="Lucida Sans Unicode"/>
                <a:cs typeface="Lucida Sans Unicode"/>
              </a:rPr>
              <a:t>c</a:t>
            </a:r>
            <a:r>
              <a:rPr sz="2200" dirty="0">
                <a:latin typeface="Lucida Sans Unicode"/>
                <a:cs typeface="Lucida Sans Unicode"/>
              </a:rPr>
              <a:t>k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wil</a:t>
            </a:r>
            <a:r>
              <a:rPr sz="2200" dirty="0">
                <a:latin typeface="Lucida Sans Unicode"/>
                <a:cs typeface="Lucida Sans Unicode"/>
              </a:rPr>
              <a:t>l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</a:t>
            </a:r>
            <a:r>
              <a:rPr sz="2200" spc="10" dirty="0">
                <a:latin typeface="Lucida Sans Unicode"/>
                <a:cs typeface="Lucida Sans Unicode"/>
              </a:rPr>
              <a:t>m</a:t>
            </a:r>
            <a:r>
              <a:rPr sz="2200" spc="-15" dirty="0">
                <a:latin typeface="Lucida Sans Unicode"/>
                <a:cs typeface="Lucida Sans Unicode"/>
              </a:rPr>
              <a:t>i</a:t>
            </a:r>
            <a:r>
              <a:rPr sz="2200" dirty="0">
                <a:latin typeface="Lucida Sans Unicode"/>
                <a:cs typeface="Lucida Sans Unicode"/>
              </a:rPr>
              <a:t>t	</a:t>
            </a:r>
            <a:r>
              <a:rPr sz="2200" spc="-15" dirty="0">
                <a:latin typeface="Lucida Sans Unicode"/>
                <a:cs typeface="Lucida Sans Unicode"/>
              </a:rPr>
              <a:t>t</a:t>
            </a:r>
            <a:r>
              <a:rPr sz="2200" dirty="0">
                <a:latin typeface="Lucida Sans Unicode"/>
                <a:cs typeface="Lucida Sans Unicode"/>
              </a:rPr>
              <a:t>he  passage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fluids.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Tahoma"/>
                <a:cs typeface="Tahoma"/>
              </a:rPr>
              <a:t>This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depends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on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how	</a:t>
            </a:r>
            <a:r>
              <a:rPr sz="2200" spc="-5" dirty="0">
                <a:latin typeface="Tahoma"/>
                <a:cs typeface="Tahoma"/>
              </a:rPr>
              <a:t>well </a:t>
            </a:r>
            <a:r>
              <a:rPr sz="2200" dirty="0">
                <a:latin typeface="Tahoma"/>
                <a:cs typeface="Tahoma"/>
              </a:rPr>
              <a:t>the pore </a:t>
            </a:r>
            <a:r>
              <a:rPr sz="2200" spc="-5" dirty="0">
                <a:latin typeface="Tahoma"/>
                <a:cs typeface="Tahoma"/>
              </a:rPr>
              <a:t>spaces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within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that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rock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are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interconnected</a:t>
            </a:r>
            <a:r>
              <a:rPr sz="2200" spc="-5" dirty="0">
                <a:latin typeface="Microsoft New Tai Lue"/>
                <a:cs typeface="Microsoft New Tai Lue"/>
              </a:rPr>
              <a:t>.</a:t>
            </a:r>
            <a:endParaRPr sz="2200">
              <a:latin typeface="Microsoft New Tai Lue"/>
              <a:cs typeface="Microsoft New Tai Lu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"/>
            </a:pPr>
            <a:endParaRPr sz="2400">
              <a:latin typeface="Microsoft New Tai Lue"/>
              <a:cs typeface="Microsoft New Tai Lue"/>
            </a:endParaRPr>
          </a:p>
          <a:p>
            <a:pPr marL="268605" marR="5080" indent="-256540">
              <a:lnSpc>
                <a:spcPts val="2380"/>
              </a:lnSpc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The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rock </a:t>
            </a:r>
            <a:r>
              <a:rPr sz="22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permeability,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k,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is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a very important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rock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property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because</a:t>
            </a:r>
            <a:r>
              <a:rPr sz="2200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it</a:t>
            </a:r>
            <a:r>
              <a:rPr sz="22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controls</a:t>
            </a:r>
            <a:r>
              <a:rPr sz="2200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200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directional</a:t>
            </a:r>
            <a:r>
              <a:rPr sz="2200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movement</a:t>
            </a:r>
            <a:r>
              <a:rPr sz="2200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200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2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flow</a:t>
            </a:r>
            <a:r>
              <a:rPr sz="2200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rate </a:t>
            </a:r>
            <a:r>
              <a:rPr sz="2200" spc="-6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2200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200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reservoir</a:t>
            </a:r>
            <a:r>
              <a:rPr sz="2200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fluids</a:t>
            </a:r>
            <a:r>
              <a:rPr sz="2200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2200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200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006FC0"/>
                </a:solidFill>
                <a:latin typeface="Lucida Sans Unicode"/>
                <a:cs typeface="Lucida Sans Unicode"/>
              </a:rPr>
              <a:t>formation</a:t>
            </a:r>
            <a:endParaRPr sz="2200">
              <a:latin typeface="Lucida Sans Unicode"/>
              <a:cs typeface="Lucida Sans Unicode"/>
            </a:endParaRPr>
          </a:p>
          <a:p>
            <a:pPr marL="268605" marR="243204" indent="-256540">
              <a:lnSpc>
                <a:spcPct val="113700"/>
              </a:lnSpc>
              <a:spcBef>
                <a:spcPts val="2525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  <a:tab pos="7715884" algn="l"/>
              </a:tabLst>
            </a:pPr>
            <a:r>
              <a:rPr sz="2200" dirty="0">
                <a:latin typeface="Lucida Sans Unicode"/>
                <a:cs typeface="Lucida Sans Unicode"/>
              </a:rPr>
              <a:t>Unlike </a:t>
            </a:r>
            <a:r>
              <a:rPr sz="2200" spc="-5" dirty="0">
                <a:latin typeface="Lucida Sans Unicode"/>
                <a:cs typeface="Lucida Sans Unicode"/>
              </a:rPr>
              <a:t>porosity, permeability </a:t>
            </a:r>
            <a:r>
              <a:rPr sz="2200" dirty="0">
                <a:latin typeface="Lucida Sans Unicode"/>
                <a:cs typeface="Lucida Sans Unicode"/>
              </a:rPr>
              <a:t>cannot be defined </a:t>
            </a:r>
            <a:r>
              <a:rPr sz="2200" spc="5" dirty="0">
                <a:latin typeface="Lucida Sans Unicode"/>
                <a:cs typeface="Lucida Sans Unicode"/>
              </a:rPr>
              <a:t>apart from 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</a:t>
            </a:r>
            <a:r>
              <a:rPr sz="2200" spc="5" dirty="0">
                <a:latin typeface="Lucida Sans Unicode"/>
                <a:cs typeface="Lucida Sans Unicode"/>
              </a:rPr>
              <a:t>luid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</a:t>
            </a:r>
            <a:r>
              <a:rPr sz="2200" spc="5" dirty="0">
                <a:latin typeface="Lucida Sans Unicode"/>
                <a:cs typeface="Lucida Sans Unicode"/>
              </a:rPr>
              <a:t>low.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F</a:t>
            </a:r>
            <a:r>
              <a:rPr sz="2200" spc="10" dirty="0">
                <a:latin typeface="Lucida Sans Unicode"/>
                <a:cs typeface="Lucida Sans Unicode"/>
              </a:rPr>
              <a:t>o</a:t>
            </a:r>
            <a:r>
              <a:rPr sz="2200" dirty="0">
                <a:latin typeface="Lucida Sans Unicode"/>
                <a:cs typeface="Lucida Sans Unicode"/>
              </a:rPr>
              <a:t>r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a </a:t>
            </a:r>
            <a:r>
              <a:rPr sz="2200" spc="10" dirty="0">
                <a:latin typeface="Lucida Sans Unicode"/>
                <a:cs typeface="Lucida Sans Unicode"/>
              </a:rPr>
              <a:t>ro</a:t>
            </a:r>
            <a:r>
              <a:rPr sz="2200" dirty="0">
                <a:latin typeface="Lucida Sans Unicode"/>
                <a:cs typeface="Lucida Sans Unicode"/>
              </a:rPr>
              <a:t>c</a:t>
            </a:r>
            <a:r>
              <a:rPr sz="2200" spc="5" dirty="0">
                <a:latin typeface="Lucida Sans Unicode"/>
                <a:cs typeface="Lucida Sans Unicode"/>
              </a:rPr>
              <a:t>k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15" dirty="0">
                <a:latin typeface="Lucida Sans Unicode"/>
                <a:cs typeface="Lucida Sans Unicode"/>
              </a:rPr>
              <a:t>t</a:t>
            </a:r>
            <a:r>
              <a:rPr sz="2200" spc="5" dirty="0">
                <a:latin typeface="Lucida Sans Unicode"/>
                <a:cs typeface="Lucida Sans Unicode"/>
              </a:rPr>
              <a:t>o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</a:t>
            </a:r>
            <a:r>
              <a:rPr sz="2200" spc="5" dirty="0">
                <a:latin typeface="Lucida Sans Unicode"/>
                <a:cs typeface="Lucida Sans Unicode"/>
              </a:rPr>
              <a:t>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Permeab</a:t>
            </a:r>
            <a:r>
              <a:rPr sz="2200" spc="-15" dirty="0">
                <a:latin typeface="Lucida Sans Unicode"/>
                <a:cs typeface="Lucida Sans Unicode"/>
              </a:rPr>
              <a:t>l</a:t>
            </a:r>
            <a:r>
              <a:rPr sz="2200" spc="-5" dirty="0">
                <a:latin typeface="Lucida Sans Unicode"/>
                <a:cs typeface="Lucida Sans Unicode"/>
              </a:rPr>
              <a:t>e</a:t>
            </a:r>
            <a:r>
              <a:rPr sz="2200" dirty="0">
                <a:latin typeface="Lucida Sans Unicode"/>
                <a:cs typeface="Lucida Sans Unicode"/>
              </a:rPr>
              <a:t>,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</a:t>
            </a:r>
            <a:r>
              <a:rPr sz="2200" dirty="0">
                <a:latin typeface="Lucida Sans Unicode"/>
                <a:cs typeface="Lucida Sans Unicode"/>
              </a:rPr>
              <a:t>t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must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</a:t>
            </a:r>
            <a:r>
              <a:rPr sz="2200" spc="5" dirty="0">
                <a:latin typeface="Lucida Sans Unicode"/>
                <a:cs typeface="Lucida Sans Unicode"/>
              </a:rPr>
              <a:t>on</a:t>
            </a:r>
            <a:r>
              <a:rPr sz="2200" spc="-15" dirty="0">
                <a:latin typeface="Lucida Sans Unicode"/>
                <a:cs typeface="Lucida Sans Unicode"/>
              </a:rPr>
              <a:t>t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15" dirty="0">
                <a:latin typeface="Lucida Sans Unicode"/>
                <a:cs typeface="Lucida Sans Unicode"/>
              </a:rPr>
              <a:t>i</a:t>
            </a:r>
            <a:r>
              <a:rPr sz="2200" spc="5" dirty="0">
                <a:latin typeface="Lucida Sans Unicode"/>
                <a:cs typeface="Lucida Sans Unicode"/>
              </a:rPr>
              <a:t>n</a:t>
            </a:r>
            <a:r>
              <a:rPr sz="2200" dirty="0">
                <a:latin typeface="Lucida Sans Unicode"/>
                <a:cs typeface="Lucida Sans Unicode"/>
              </a:rPr>
              <a:t>	in</a:t>
            </a:r>
            <a:r>
              <a:rPr sz="2200" spc="-15" dirty="0">
                <a:latin typeface="Lucida Sans Unicode"/>
                <a:cs typeface="Lucida Sans Unicode"/>
              </a:rPr>
              <a:t>t</a:t>
            </a:r>
            <a:r>
              <a:rPr sz="2200" spc="-5" dirty="0">
                <a:latin typeface="Lucida Sans Unicode"/>
                <a:cs typeface="Lucida Sans Unicode"/>
              </a:rPr>
              <a:t>e</a:t>
            </a:r>
            <a:r>
              <a:rPr sz="2200" spc="10" dirty="0">
                <a:latin typeface="Lucida Sans Unicode"/>
                <a:cs typeface="Lucida Sans Unicode"/>
              </a:rPr>
              <a:t>r</a:t>
            </a:r>
            <a:r>
              <a:rPr sz="2200" dirty="0">
                <a:latin typeface="Lucida Sans Unicode"/>
                <a:cs typeface="Lucida Sans Unicode"/>
              </a:rPr>
              <a:t>-  </a:t>
            </a:r>
            <a:r>
              <a:rPr sz="2200" spc="-5" dirty="0">
                <a:latin typeface="Lucida Sans Unicode"/>
                <a:cs typeface="Lucida Sans Unicode"/>
              </a:rPr>
              <a:t>connected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pores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"/>
            </a:pPr>
            <a:endParaRPr sz="21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  <a:tab pos="7186295" algn="l"/>
              </a:tabLst>
            </a:pPr>
            <a:r>
              <a:rPr sz="2200" dirty="0">
                <a:latin typeface="Lucida Sans Unicode"/>
                <a:cs typeface="Lucida Sans Unicode"/>
              </a:rPr>
              <a:t>Permeability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INTENSIVE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property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porous	medium</a:t>
            </a:r>
            <a:endParaRPr sz="22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latin typeface="Lucida Sans Unicode"/>
                <a:cs typeface="Lucida Sans Unicode"/>
              </a:rPr>
              <a:t>(e.g.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reservoir </a:t>
            </a:r>
            <a:r>
              <a:rPr sz="2200" spc="-5" dirty="0">
                <a:latin typeface="Lucida Sans Unicode"/>
                <a:cs typeface="Lucida Sans Unicode"/>
              </a:rPr>
              <a:t>rock)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65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  <a:tab pos="789178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Reservoir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usually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quoted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in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millidarcies,	</a:t>
            </a:r>
            <a:r>
              <a:rPr sz="2200" dirty="0">
                <a:latin typeface="Lucida Sans Unicode"/>
                <a:cs typeface="Lucida Sans Unicode"/>
              </a:rPr>
              <a:t>(md).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2352" y="381000"/>
            <a:ext cx="3249168" cy="28681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2831" y="3364991"/>
            <a:ext cx="3218687" cy="31059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336" y="0"/>
            <a:ext cx="3807714" cy="11102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6105" y="72085"/>
            <a:ext cx="26803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9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000" i="0" u="none" spc="-1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ili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2" y="609600"/>
            <a:ext cx="10613136" cy="5891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310" y="1021861"/>
            <a:ext cx="8065770" cy="562165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48895" algn="just">
              <a:lnSpc>
                <a:spcPct val="100000"/>
              </a:lnSpc>
              <a:spcBef>
                <a:spcPts val="1520"/>
              </a:spcBef>
            </a:pPr>
            <a:r>
              <a:rPr sz="2200" dirty="0">
                <a:latin typeface="Lucida Sans Unicode"/>
                <a:cs typeface="Lucida Sans Unicode"/>
              </a:rPr>
              <a:t>Three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types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</a:t>
            </a:r>
            <a:endParaRPr sz="2200">
              <a:latin typeface="Lucida Sans Unicode"/>
              <a:cs typeface="Lucida Sans Unicode"/>
            </a:endParaRPr>
          </a:p>
          <a:p>
            <a:pPr marL="48895" marR="407034" indent="-36830" algn="just">
              <a:lnSpc>
                <a:spcPct val="150100"/>
              </a:lnSpc>
              <a:spcBef>
                <a:spcPts val="95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9240" algn="l"/>
              </a:tabLst>
            </a:pPr>
            <a:r>
              <a:rPr sz="2200" b="1" spc="60" dirty="0">
                <a:solidFill>
                  <a:srgbClr val="006FC0"/>
                </a:solidFill>
                <a:latin typeface="Trebuchet MS"/>
                <a:cs typeface="Trebuchet MS"/>
              </a:rPr>
              <a:t>Absolute </a:t>
            </a:r>
            <a:r>
              <a:rPr sz="2200" b="1" spc="10" dirty="0">
                <a:solidFill>
                  <a:srgbClr val="006FC0"/>
                </a:solidFill>
                <a:latin typeface="Trebuchet MS"/>
                <a:cs typeface="Trebuchet MS"/>
              </a:rPr>
              <a:t>permeability </a:t>
            </a:r>
            <a:r>
              <a:rPr sz="2200" dirty="0">
                <a:latin typeface="Lucida Sans Unicode"/>
                <a:cs typeface="Lucida Sans Unicode"/>
              </a:rPr>
              <a:t>- the </a:t>
            </a:r>
            <a:r>
              <a:rPr sz="2200" spc="-5" dirty="0">
                <a:latin typeface="Lucida Sans Unicode"/>
                <a:cs typeface="Lucida Sans Unicode"/>
              </a:rPr>
              <a:t>permeability </a:t>
            </a:r>
            <a:r>
              <a:rPr sz="2200" spc="5" dirty="0">
                <a:latin typeface="Lucida Sans Unicode"/>
                <a:cs typeface="Lucida Sans Unicode"/>
              </a:rPr>
              <a:t>of </a:t>
            </a:r>
            <a:r>
              <a:rPr sz="2200" dirty="0">
                <a:latin typeface="Lucida Sans Unicode"/>
                <a:cs typeface="Lucida Sans Unicode"/>
              </a:rPr>
              <a:t>a </a:t>
            </a:r>
            <a:r>
              <a:rPr sz="2200" spc="5" dirty="0">
                <a:latin typeface="Lucida Sans Unicode"/>
                <a:cs typeface="Lucida Sans Unicode"/>
              </a:rPr>
              <a:t>porous 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medium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only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one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fluid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present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(single-phase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flow).</a:t>
            </a:r>
            <a:endParaRPr sz="2200">
              <a:latin typeface="Lucida Sans Unicode"/>
              <a:cs typeface="Lucida Sans Unicode"/>
            </a:endParaRPr>
          </a:p>
          <a:p>
            <a:pPr marL="48895" marR="148590" indent="-36830" algn="just">
              <a:lnSpc>
                <a:spcPct val="150100"/>
              </a:lnSpc>
              <a:spcBef>
                <a:spcPts val="95"/>
              </a:spcBef>
              <a:buClr>
                <a:srgbClr val="2CA0BD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dirty="0">
                <a:latin typeface="Lucida Sans Unicode"/>
                <a:cs typeface="Lucida Sans Unicode"/>
              </a:rPr>
              <a:t>When two </a:t>
            </a:r>
            <a:r>
              <a:rPr sz="2200" spc="5" dirty="0">
                <a:latin typeface="Lucida Sans Unicode"/>
                <a:cs typeface="Lucida Sans Unicode"/>
              </a:rPr>
              <a:t>or more fluids are </a:t>
            </a:r>
            <a:r>
              <a:rPr sz="2200" dirty="0">
                <a:latin typeface="Lucida Sans Unicode"/>
                <a:cs typeface="Lucida Sans Unicode"/>
              </a:rPr>
              <a:t>present </a:t>
            </a:r>
            <a:r>
              <a:rPr sz="2200" spc="-5" dirty="0">
                <a:latin typeface="Lucida Sans Unicode"/>
                <a:cs typeface="Lucida Sans Unicode"/>
              </a:rPr>
              <a:t>permeability </a:t>
            </a:r>
            <a:r>
              <a:rPr sz="2200" spc="5" dirty="0">
                <a:latin typeface="Lucida Sans Unicode"/>
                <a:cs typeface="Lucida Sans Unicode"/>
              </a:rPr>
              <a:t>of </a:t>
            </a:r>
            <a:r>
              <a:rPr sz="2200" dirty="0">
                <a:latin typeface="Lucida Sans Unicode"/>
                <a:cs typeface="Lucida Sans Unicode"/>
              </a:rPr>
              <a:t>the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rock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to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flowing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fluid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called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b="1" spc="-25" dirty="0">
                <a:solidFill>
                  <a:srgbClr val="006FC0"/>
                </a:solidFill>
                <a:latin typeface="Trebuchet MS"/>
                <a:cs typeface="Trebuchet MS"/>
              </a:rPr>
              <a:t>effective</a:t>
            </a:r>
            <a:r>
              <a:rPr sz="2200" b="1" spc="-4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spc="10" dirty="0">
                <a:solidFill>
                  <a:srgbClr val="006FC0"/>
                </a:solidFill>
                <a:latin typeface="Trebuchet MS"/>
                <a:cs typeface="Trebuchet MS"/>
              </a:rPr>
              <a:t>permeability</a:t>
            </a:r>
            <a:r>
              <a:rPr sz="2200" b="1" spc="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(ko,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kg,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kw).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[i.e.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Effective</a:t>
            </a:r>
            <a:r>
              <a:rPr sz="2200" spc="-7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C55A11"/>
                </a:solidFill>
                <a:latin typeface="Lucida Sans Unicode"/>
                <a:cs typeface="Lucida Sans Unicode"/>
              </a:rPr>
              <a:t>permeability</a:t>
            </a:r>
            <a:r>
              <a:rPr sz="2200" spc="-75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C55A11"/>
                </a:solidFill>
                <a:latin typeface="Lucida Sans Unicode"/>
                <a:cs typeface="Lucida Sans Unicode"/>
              </a:rPr>
              <a:t>is</a:t>
            </a:r>
            <a:r>
              <a:rPr sz="2200" spc="-2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the</a:t>
            </a:r>
            <a:r>
              <a:rPr sz="2200" spc="-3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C55A11"/>
                </a:solidFill>
                <a:latin typeface="Lucida Sans Unicode"/>
                <a:cs typeface="Lucida Sans Unicode"/>
              </a:rPr>
              <a:t>permeability</a:t>
            </a:r>
            <a:r>
              <a:rPr sz="2200" spc="-7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C55A11"/>
                </a:solidFill>
                <a:latin typeface="Lucida Sans Unicode"/>
                <a:cs typeface="Lucida Sans Unicode"/>
              </a:rPr>
              <a:t>of</a:t>
            </a:r>
            <a:r>
              <a:rPr sz="2200" spc="-4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a </a:t>
            </a:r>
            <a:r>
              <a:rPr sz="2200" spc="-685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C55A11"/>
                </a:solidFill>
                <a:latin typeface="Lucida Sans Unicode"/>
                <a:cs typeface="Lucida Sans Unicode"/>
              </a:rPr>
              <a:t>flowing</a:t>
            </a:r>
            <a:r>
              <a:rPr sz="2200" spc="-9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phase</a:t>
            </a:r>
            <a:r>
              <a:rPr sz="2200" spc="64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which</a:t>
            </a:r>
            <a:r>
              <a:rPr sz="2200" spc="-85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does</a:t>
            </a:r>
            <a:r>
              <a:rPr sz="2200" spc="-5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C55A11"/>
                </a:solidFill>
                <a:latin typeface="Lucida Sans Unicode"/>
                <a:cs typeface="Lucida Sans Unicode"/>
              </a:rPr>
              <a:t>not</a:t>
            </a:r>
            <a:r>
              <a:rPr sz="2200" spc="-3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saturate</a:t>
            </a:r>
            <a:r>
              <a:rPr sz="2200" spc="-80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100%</a:t>
            </a:r>
            <a:r>
              <a:rPr sz="2200" spc="-45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C55A11"/>
                </a:solidFill>
                <a:latin typeface="Lucida Sans Unicode"/>
                <a:cs typeface="Lucida Sans Unicode"/>
              </a:rPr>
              <a:t>of</a:t>
            </a:r>
            <a:r>
              <a:rPr sz="2200" spc="-25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C55A11"/>
                </a:solidFill>
                <a:latin typeface="Lucida Sans Unicode"/>
                <a:cs typeface="Lucida Sans Unicode"/>
              </a:rPr>
              <a:t>the</a:t>
            </a:r>
            <a:r>
              <a:rPr sz="2200" spc="15" dirty="0">
                <a:solidFill>
                  <a:srgbClr val="C55A11"/>
                </a:solidFill>
                <a:latin typeface="Lucida Sans Unicode"/>
                <a:cs typeface="Lucida Sans Unicode"/>
              </a:rPr>
              <a:t> </a:t>
            </a:r>
            <a:r>
              <a:rPr sz="2200" spc="5" dirty="0">
                <a:solidFill>
                  <a:srgbClr val="C55A11"/>
                </a:solidFill>
                <a:latin typeface="Lucida Sans Unicode"/>
                <a:cs typeface="Lucida Sans Unicode"/>
              </a:rPr>
              <a:t>rock</a:t>
            </a:r>
            <a:r>
              <a:rPr sz="2200" spc="5" dirty="0">
                <a:latin typeface="Lucida Sans Unicode"/>
                <a:cs typeface="Lucida Sans Unicode"/>
              </a:rPr>
              <a:t>]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 algn="just">
              <a:lnSpc>
                <a:spcPct val="100000"/>
              </a:lnSpc>
              <a:spcBef>
                <a:spcPts val="1415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9240" algn="l"/>
              </a:tabLst>
            </a:pPr>
            <a:r>
              <a:rPr sz="2200" b="1" spc="-10" dirty="0">
                <a:solidFill>
                  <a:srgbClr val="006FC0"/>
                </a:solidFill>
                <a:latin typeface="Trebuchet MS"/>
                <a:cs typeface="Trebuchet MS"/>
              </a:rPr>
              <a:t>Relative</a:t>
            </a:r>
            <a:r>
              <a:rPr sz="2200" b="1" spc="-5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b="1" spc="10" dirty="0">
                <a:solidFill>
                  <a:srgbClr val="006FC0"/>
                </a:solidFill>
                <a:latin typeface="Trebuchet MS"/>
                <a:cs typeface="Trebuchet MS"/>
              </a:rPr>
              <a:t>permeability</a:t>
            </a:r>
            <a:r>
              <a:rPr sz="22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ratio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absolute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effective</a:t>
            </a:r>
            <a:endParaRPr sz="2200">
              <a:latin typeface="Lucida Sans Unicode"/>
              <a:cs typeface="Lucida Sans Unicode"/>
            </a:endParaRPr>
          </a:p>
          <a:p>
            <a:pPr marL="12700" marR="539115" indent="36195" algn="just">
              <a:lnSpc>
                <a:spcPts val="4060"/>
              </a:lnSpc>
              <a:spcBef>
                <a:spcPts val="275"/>
              </a:spcBef>
            </a:pPr>
            <a:r>
              <a:rPr sz="2200" spc="-5" dirty="0">
                <a:latin typeface="Lucida Sans Unicode"/>
                <a:cs typeface="Lucida Sans Unicode"/>
              </a:rPr>
              <a:t>permeabilities </a:t>
            </a:r>
            <a:r>
              <a:rPr sz="2200" dirty="0">
                <a:latin typeface="Lucida Sans Unicode"/>
                <a:cs typeface="Lucida Sans Unicode"/>
              </a:rPr>
              <a:t>kro=ko/k,</a:t>
            </a:r>
            <a:r>
              <a:rPr sz="2200" spc="6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krg=kg/k,    krw=kw/k. 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b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Note:</a:t>
            </a:r>
            <a:r>
              <a:rPr sz="22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effective</a:t>
            </a:r>
            <a:r>
              <a:rPr sz="2200" spc="6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always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less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than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endParaRPr sz="22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950"/>
              </a:spcBef>
            </a:pPr>
            <a:r>
              <a:rPr sz="2200" dirty="0">
                <a:latin typeface="Lucida Sans Unicode"/>
                <a:cs typeface="Lucida Sans Unicode"/>
              </a:rPr>
              <a:t>absolute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value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6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k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for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6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rock.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920496"/>
            <a:ext cx="4190999" cy="14264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0976" y="3438143"/>
            <a:ext cx="3621023" cy="3419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24371"/>
            <a:ext cx="6337554" cy="11681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0623" y="154889"/>
            <a:ext cx="55257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Permeability</a:t>
            </a:r>
            <a:r>
              <a:rPr sz="4000" i="0" u="none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Classification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165" y="880110"/>
            <a:ext cx="6009640" cy="21056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484"/>
              </a:spcBef>
            </a:pPr>
            <a:r>
              <a:rPr sz="2400" spc="-5" dirty="0">
                <a:latin typeface="Lucida Sans Unicode"/>
                <a:cs typeface="Lucida Sans Unicode"/>
              </a:rPr>
              <a:t>Generally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permeability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is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termed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as</a:t>
            </a:r>
            <a:r>
              <a:rPr sz="2400" spc="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:</a:t>
            </a:r>
            <a:endParaRPr sz="2400">
              <a:latin typeface="Lucida Sans Unicode"/>
              <a:cs typeface="Lucida Sans Unicode"/>
            </a:endParaRPr>
          </a:p>
          <a:p>
            <a:pPr marL="756285" indent="-744220">
              <a:lnSpc>
                <a:spcPct val="100000"/>
              </a:lnSpc>
              <a:spcBef>
                <a:spcPts val="385"/>
              </a:spcBef>
              <a:buClr>
                <a:srgbClr val="2CA0BD"/>
              </a:buClr>
              <a:buSzPct val="6666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Poor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if;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k&lt;1,</a:t>
            </a:r>
            <a:endParaRPr sz="2400">
              <a:latin typeface="Lucida Sans Unicode"/>
              <a:cs typeface="Lucida Sans Unicode"/>
            </a:endParaRPr>
          </a:p>
          <a:p>
            <a:pPr marL="756285" indent="-744220">
              <a:lnSpc>
                <a:spcPct val="100000"/>
              </a:lnSpc>
              <a:spcBef>
                <a:spcPts val="409"/>
              </a:spcBef>
              <a:buClr>
                <a:srgbClr val="2CA0BD"/>
              </a:buClr>
              <a:buSzPct val="6666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Fair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if;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1&lt;k&lt;10,</a:t>
            </a:r>
            <a:endParaRPr sz="2400">
              <a:latin typeface="Lucida Sans Unicode"/>
              <a:cs typeface="Lucida Sans Unicode"/>
            </a:endParaRPr>
          </a:p>
          <a:p>
            <a:pPr marL="756285" indent="-744220">
              <a:lnSpc>
                <a:spcPct val="100000"/>
              </a:lnSpc>
              <a:spcBef>
                <a:spcPts val="409"/>
              </a:spcBef>
              <a:buClr>
                <a:srgbClr val="2CA0BD"/>
              </a:buClr>
              <a:buSzPct val="6666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Moderate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if;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10&lt;k&lt;50,</a:t>
            </a:r>
            <a:endParaRPr sz="2400">
              <a:latin typeface="Lucida Sans Unicode"/>
              <a:cs typeface="Lucida Sans Unicode"/>
            </a:endParaRPr>
          </a:p>
          <a:p>
            <a:pPr marL="756285" indent="-744220">
              <a:lnSpc>
                <a:spcPct val="100000"/>
              </a:lnSpc>
              <a:spcBef>
                <a:spcPts val="384"/>
              </a:spcBef>
              <a:buClr>
                <a:srgbClr val="2CA0BD"/>
              </a:buClr>
              <a:buSzPct val="6666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Good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if;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50&lt;k&lt;250,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165" y="3023996"/>
            <a:ext cx="3862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0"/>
              </a:spcBef>
              <a:buClr>
                <a:srgbClr val="2CA0BD"/>
              </a:buClr>
              <a:buSzPct val="6666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Very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good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if;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k&gt;250.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165" y="3382621"/>
            <a:ext cx="6333490" cy="7785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1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Note:</a:t>
            </a:r>
            <a:r>
              <a:rPr sz="2100" b="1" i="1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This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scale </a:t>
            </a:r>
            <a:r>
              <a:rPr sz="2000" spc="-5" dirty="0">
                <a:latin typeface="Lucida Sans Unicode"/>
                <a:cs typeface="Lucida Sans Unicode"/>
              </a:rPr>
              <a:t>changes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with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time,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example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30</a:t>
            </a:r>
            <a:endParaRPr sz="2000">
              <a:latin typeface="Lucida Sans Unicode"/>
              <a:cs typeface="Lucida Sans Unicode"/>
            </a:endParaRPr>
          </a:p>
          <a:p>
            <a:pPr marL="94615">
              <a:lnSpc>
                <a:spcPct val="100000"/>
              </a:lnSpc>
              <a:spcBef>
                <a:spcPts val="484"/>
              </a:spcBef>
              <a:tabLst>
                <a:tab pos="1868805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years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ago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k&lt;	</a:t>
            </a:r>
            <a:r>
              <a:rPr sz="2000" spc="-15" dirty="0">
                <a:latin typeface="Lucida Sans Unicode"/>
                <a:cs typeface="Lucida Sans Unicode"/>
              </a:rPr>
              <a:t>50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was</a:t>
            </a:r>
            <a:r>
              <a:rPr sz="2000" spc="-10" dirty="0">
                <a:latin typeface="Lucida Sans Unicode"/>
                <a:cs typeface="Lucida Sans Unicode"/>
              </a:rPr>
              <a:t> considered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poor.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6935" y="131063"/>
            <a:ext cx="2737104" cy="29108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54773" y="3043173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ahoma"/>
                <a:cs typeface="Tahoma"/>
              </a:rPr>
              <a:t>Good</a:t>
            </a:r>
            <a:r>
              <a:rPr sz="1800" b="1" spc="-1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Permeability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5440" y="88392"/>
            <a:ext cx="2798063" cy="29596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44304" y="3032886"/>
            <a:ext cx="206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ahoma"/>
                <a:cs typeface="Tahoma"/>
              </a:rPr>
              <a:t>Poor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Permeability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8895" y="3596638"/>
            <a:ext cx="2746248" cy="320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6488" y="4599432"/>
            <a:ext cx="6096000" cy="1606550"/>
          </a:xfrm>
          <a:prstGeom prst="rect">
            <a:avLst/>
          </a:prstGeom>
          <a:ln w="24384">
            <a:solidFill>
              <a:srgbClr val="5B9BD4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5"/>
              </a:spcBef>
            </a:pPr>
            <a:r>
              <a:rPr sz="19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Note:</a:t>
            </a:r>
            <a:endParaRPr sz="1900">
              <a:latin typeface="Trebuchet MS"/>
              <a:cs typeface="Trebuchet MS"/>
            </a:endParaRPr>
          </a:p>
          <a:p>
            <a:pPr marL="485775" indent="-345440">
              <a:lnSpc>
                <a:spcPct val="100000"/>
              </a:lnSpc>
              <a:spcBef>
                <a:spcPts val="484"/>
              </a:spcBef>
              <a:buClr>
                <a:srgbClr val="2CA0BD"/>
              </a:buClr>
              <a:buSzPct val="66666"/>
              <a:buFont typeface="Microsoft Sans Serif"/>
              <a:buChar char="•"/>
              <a:tabLst>
                <a:tab pos="485775" algn="l"/>
                <a:tab pos="486409" algn="l"/>
              </a:tabLst>
            </a:pP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If</a:t>
            </a:r>
            <a:r>
              <a:rPr sz="1800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800" spc="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single</a:t>
            </a:r>
            <a:r>
              <a:rPr sz="1800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fluid</a:t>
            </a:r>
            <a:r>
              <a:rPr sz="1800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18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present</a:t>
            </a:r>
            <a:r>
              <a:rPr sz="1800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 rock,</a:t>
            </a:r>
            <a:r>
              <a:rPr sz="1800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its</a:t>
            </a:r>
            <a:r>
              <a:rPr sz="1800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relative</a:t>
            </a:r>
            <a:endParaRPr sz="1800">
              <a:latin typeface="Lucida Sans Unicode"/>
              <a:cs typeface="Lucida Sans Unicode"/>
            </a:endParaRPr>
          </a:p>
          <a:p>
            <a:pPr marL="485775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permeability</a:t>
            </a:r>
            <a:r>
              <a:rPr sz="1800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1800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1.</a:t>
            </a:r>
            <a:endParaRPr sz="1800">
              <a:latin typeface="Lucida Sans Unicode"/>
              <a:cs typeface="Lucida Sans Unicode"/>
            </a:endParaRPr>
          </a:p>
          <a:p>
            <a:pPr marL="485775" indent="-345440">
              <a:lnSpc>
                <a:spcPct val="100000"/>
              </a:lnSpc>
              <a:spcBef>
                <a:spcPts val="505"/>
              </a:spcBef>
              <a:buClr>
                <a:srgbClr val="2CA0BD"/>
              </a:buClr>
              <a:buSzPct val="66666"/>
              <a:buFont typeface="Microsoft Sans Serif"/>
              <a:buChar char="•"/>
              <a:tabLst>
                <a:tab pos="485775" algn="l"/>
                <a:tab pos="486409" algn="l"/>
              </a:tabLst>
            </a:pP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800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relative</a:t>
            </a:r>
            <a:r>
              <a:rPr sz="1800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permeability</a:t>
            </a:r>
            <a:r>
              <a:rPr sz="1800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800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800" spc="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fluid</a:t>
            </a:r>
            <a:r>
              <a:rPr sz="1800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is a</a:t>
            </a:r>
            <a:r>
              <a:rPr sz="18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function</a:t>
            </a:r>
            <a:endParaRPr sz="1800">
              <a:latin typeface="Lucida Sans Unicode"/>
              <a:cs typeface="Lucida Sans Unicode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800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its</a:t>
            </a:r>
            <a:r>
              <a:rPr sz="1800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saturation</a:t>
            </a:r>
            <a:r>
              <a:rPr sz="1800" spc="-5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016" y="0"/>
            <a:ext cx="4953762" cy="115595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7452" y="118618"/>
            <a:ext cx="38696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Permeability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Scale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47" y="952500"/>
            <a:ext cx="6251575" cy="2941320"/>
          </a:xfrm>
          <a:custGeom>
            <a:avLst/>
            <a:gdLst/>
            <a:ahLst/>
            <a:cxnLst/>
            <a:rect l="l" t="t" r="r" b="b"/>
            <a:pathLst>
              <a:path w="6251575" h="2941320">
                <a:moveTo>
                  <a:pt x="0" y="2941320"/>
                </a:moveTo>
                <a:lnTo>
                  <a:pt x="6251448" y="2941320"/>
                </a:lnTo>
                <a:lnTo>
                  <a:pt x="6251448" y="0"/>
                </a:lnTo>
                <a:lnTo>
                  <a:pt x="0" y="0"/>
                </a:lnTo>
                <a:lnTo>
                  <a:pt x="0" y="2941320"/>
                </a:lnTo>
                <a:close/>
              </a:path>
            </a:pathLst>
          </a:custGeom>
          <a:ln w="27431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411" y="897837"/>
            <a:ext cx="6251575" cy="2938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6870" marR="673735" indent="-344805">
              <a:lnSpc>
                <a:spcPts val="2640"/>
              </a:lnSpc>
              <a:spcBef>
                <a:spcPts val="315"/>
              </a:spcBef>
              <a:buSzPct val="95652"/>
              <a:buFont typeface="Wingdings"/>
              <a:buChar char=""/>
              <a:tabLst>
                <a:tab pos="357505" algn="l"/>
              </a:tabLst>
            </a:pPr>
            <a:r>
              <a:rPr sz="2300" b="1" i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The</a:t>
            </a:r>
            <a:r>
              <a:rPr sz="2300" b="1" i="1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factors</a:t>
            </a:r>
            <a:r>
              <a:rPr sz="2300" b="1" i="1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affecting</a:t>
            </a:r>
            <a:r>
              <a:rPr sz="2300" b="1" i="1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magnitude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Permeability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are: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650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spc="5" dirty="0">
                <a:latin typeface="Lucida Sans Unicode"/>
                <a:cs typeface="Lucida Sans Unicode"/>
              </a:rPr>
              <a:t>Shape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size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grain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sizes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(pore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system),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dirty="0">
                <a:latin typeface="Lucida Sans Unicode"/>
                <a:cs typeface="Lucida Sans Unicode"/>
              </a:rPr>
              <a:t>Cementation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spc="5" dirty="0">
                <a:latin typeface="Lucida Sans Unicode"/>
                <a:cs typeface="Lucida Sans Unicode"/>
              </a:rPr>
              <a:t>Sorting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dirty="0">
                <a:latin typeface="Lucida Sans Unicode"/>
                <a:cs typeface="Lucida Sans Unicode"/>
              </a:rPr>
              <a:t>Lithology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or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rock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type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84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dirty="0">
                <a:latin typeface="Lucida Sans Unicode"/>
                <a:cs typeface="Lucida Sans Unicode"/>
              </a:rPr>
              <a:t>fracturing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Dissolution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" y="4047742"/>
            <a:ext cx="6382511" cy="27797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883907" y="952500"/>
            <a:ext cx="5096510" cy="4971415"/>
          </a:xfrm>
          <a:custGeom>
            <a:avLst/>
            <a:gdLst/>
            <a:ahLst/>
            <a:cxnLst/>
            <a:rect l="l" t="t" r="r" b="b"/>
            <a:pathLst>
              <a:path w="5096509" h="4971415">
                <a:moveTo>
                  <a:pt x="0" y="4971288"/>
                </a:moveTo>
                <a:lnTo>
                  <a:pt x="5096256" y="4971288"/>
                </a:lnTo>
                <a:lnTo>
                  <a:pt x="5096256" y="0"/>
                </a:lnTo>
                <a:lnTo>
                  <a:pt x="0" y="0"/>
                </a:lnTo>
                <a:lnTo>
                  <a:pt x="0" y="4971288"/>
                </a:lnTo>
                <a:close/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2130" y="897837"/>
            <a:ext cx="4855845" cy="49631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4330" marR="593725" indent="-342265">
              <a:lnSpc>
                <a:spcPts val="2640"/>
              </a:lnSpc>
              <a:spcBef>
                <a:spcPts val="315"/>
              </a:spcBef>
              <a:buClr>
                <a:srgbClr val="2CA0BD"/>
              </a:buClr>
              <a:buSzPct val="63043"/>
              <a:buFont typeface="Wingdings"/>
              <a:buChar char=""/>
              <a:tabLst>
                <a:tab pos="354330" algn="l"/>
                <a:tab pos="354965" algn="l"/>
              </a:tabLst>
            </a:pPr>
            <a:r>
              <a:rPr sz="2300" b="1" i="1" u="heavy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T</a:t>
            </a:r>
            <a:r>
              <a:rPr sz="2300" b="1" i="1" u="heavy" spc="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h</a:t>
            </a:r>
            <a:r>
              <a:rPr sz="2300" b="1" i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e</a:t>
            </a:r>
            <a:r>
              <a:rPr sz="2300" b="1" i="1" u="heavy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S</a:t>
            </a:r>
            <a:r>
              <a:rPr sz="2300" b="1" i="1" u="heavy" spc="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ou</a:t>
            </a:r>
            <a:r>
              <a:rPr sz="2300" b="1" i="1" u="heavy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r</a:t>
            </a:r>
            <a:r>
              <a:rPr sz="2300" b="1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c</a:t>
            </a:r>
            <a:r>
              <a:rPr sz="2300" b="1" i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e</a:t>
            </a:r>
            <a:r>
              <a:rPr sz="2300" b="1" i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o</a:t>
            </a:r>
            <a:r>
              <a:rPr sz="2300" b="1" i="1" u="heavy" spc="-1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f</a:t>
            </a:r>
            <a:r>
              <a:rPr sz="2300" b="1" i="1" u="heavy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P</a:t>
            </a:r>
            <a:r>
              <a:rPr sz="2300" b="1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er</a:t>
            </a:r>
            <a:r>
              <a:rPr sz="2300" b="1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m</a:t>
            </a:r>
            <a:r>
              <a:rPr sz="2300" b="1" i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e</a:t>
            </a:r>
            <a:r>
              <a:rPr sz="2300" b="1" i="1" u="heavy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a</a:t>
            </a:r>
            <a:r>
              <a:rPr sz="23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b</a:t>
            </a:r>
            <a:r>
              <a:rPr sz="2300" b="1" i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i</a:t>
            </a:r>
            <a:r>
              <a:rPr sz="2300" b="1" i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l</a:t>
            </a:r>
            <a:r>
              <a:rPr sz="2300" b="1" i="1" u="heavy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i</a:t>
            </a:r>
            <a:r>
              <a:rPr sz="2300" b="1" i="1" u="heavy" spc="-1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t</a:t>
            </a:r>
            <a:r>
              <a:rPr sz="2300" b="1" i="1" u="heavy" spc="-1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y</a:t>
            </a:r>
            <a:r>
              <a:rPr sz="2300" b="1" i="1" spc="-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300" i="1" spc="10" dirty="0">
                <a:latin typeface="Verdana"/>
                <a:cs typeface="Verdana"/>
              </a:rPr>
              <a:t>i</a:t>
            </a:r>
            <a:r>
              <a:rPr sz="2200" dirty="0">
                <a:latin typeface="Lucida Sans Unicode"/>
                <a:cs typeface="Lucida Sans Unicode"/>
              </a:rPr>
              <a:t>s  determined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by: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410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spc="5" dirty="0">
                <a:latin typeface="Lucida Sans Unicode"/>
                <a:cs typeface="Lucida Sans Unicode"/>
              </a:rPr>
              <a:t>Core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analysis</a:t>
            </a:r>
            <a:endParaRPr sz="22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585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dirty="0">
                <a:latin typeface="Lucida Sans Unicode"/>
                <a:cs typeface="Lucida Sans Unicode"/>
              </a:rPr>
              <a:t>Well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test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analysis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(flow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testing)</a:t>
            </a:r>
            <a:endParaRPr sz="2200">
              <a:latin typeface="Lucida Sans Unicode"/>
              <a:cs typeface="Lucida Sans Unicode"/>
            </a:endParaRPr>
          </a:p>
          <a:p>
            <a:pPr marL="525145" lvl="1" indent="-228600">
              <a:lnSpc>
                <a:spcPct val="100000"/>
              </a:lnSpc>
              <a:spcBef>
                <a:spcPts val="1490"/>
              </a:spcBef>
              <a:buClr>
                <a:srgbClr val="2CA0BD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5" dirty="0">
                <a:latin typeface="Lucida Sans Unicode"/>
                <a:cs typeface="Lucida Sans Unicode"/>
              </a:rPr>
              <a:t>RFT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(repeat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formation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tester)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provides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small</a:t>
            </a:r>
            <a:endParaRPr sz="1600">
              <a:latin typeface="Lucida Sans Unicode"/>
              <a:cs typeface="Lucida Sans Unicode"/>
            </a:endParaRPr>
          </a:p>
          <a:p>
            <a:pPr marL="525145">
              <a:lnSpc>
                <a:spcPct val="100000"/>
              </a:lnSpc>
            </a:pPr>
            <a:r>
              <a:rPr sz="1600" dirty="0">
                <a:latin typeface="Lucida Sans Unicode"/>
                <a:cs typeface="Lucida Sans Unicode"/>
              </a:rPr>
              <a:t>well</a:t>
            </a:r>
            <a:r>
              <a:rPr sz="1600" spc="1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tests</a:t>
            </a:r>
            <a:endParaRPr sz="16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415"/>
              </a:spcBef>
              <a:buClr>
                <a:srgbClr val="2CA0BD"/>
              </a:buClr>
              <a:buSzPct val="6818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Production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data</a:t>
            </a:r>
            <a:endParaRPr sz="2200">
              <a:latin typeface="Lucida Sans Unicode"/>
              <a:cs typeface="Lucida Sans Unicode"/>
            </a:endParaRPr>
          </a:p>
          <a:p>
            <a:pPr marL="525145" lvl="1" indent="-228600">
              <a:lnSpc>
                <a:spcPct val="100000"/>
              </a:lnSpc>
              <a:spcBef>
                <a:spcPts val="1490"/>
              </a:spcBef>
              <a:buClr>
                <a:srgbClr val="2CA0BD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spc="-5" dirty="0">
                <a:latin typeface="Lucida Sans Unicode"/>
                <a:cs typeface="Lucida Sans Unicode"/>
              </a:rPr>
              <a:t>production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logging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measures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fluid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flow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into</a:t>
            </a:r>
            <a:endParaRPr sz="1600">
              <a:latin typeface="Lucida Sans Unicode"/>
              <a:cs typeface="Lucida Sans Unicode"/>
            </a:endParaRPr>
          </a:p>
          <a:p>
            <a:pPr marL="525145">
              <a:lnSpc>
                <a:spcPct val="100000"/>
              </a:lnSpc>
            </a:pPr>
            <a:r>
              <a:rPr sz="1600" dirty="0">
                <a:latin typeface="Lucida Sans Unicode"/>
                <a:cs typeface="Lucida Sans Unicode"/>
              </a:rPr>
              <a:t>well</a:t>
            </a:r>
            <a:endParaRPr sz="16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420"/>
              </a:spcBef>
              <a:buClr>
                <a:srgbClr val="2CA0BD"/>
              </a:buClr>
              <a:buSzPct val="65909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200" dirty="0">
                <a:latin typeface="Lucida Sans Unicode"/>
                <a:cs typeface="Lucida Sans Unicode"/>
              </a:rPr>
              <a:t>Log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data</a:t>
            </a:r>
            <a:endParaRPr sz="2200">
              <a:latin typeface="Lucida Sans Unicode"/>
              <a:cs typeface="Lucida Sans Unicode"/>
            </a:endParaRPr>
          </a:p>
          <a:p>
            <a:pPr marL="525145" marR="465455" lvl="1" indent="-228600">
              <a:lnSpc>
                <a:spcPct val="100000"/>
              </a:lnSpc>
              <a:spcBef>
                <a:spcPts val="1490"/>
              </a:spcBef>
              <a:buClr>
                <a:srgbClr val="2CA0BD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1600" dirty="0">
                <a:latin typeface="Lucida Sans Unicode"/>
                <a:cs typeface="Lucida Sans Unicode"/>
              </a:rPr>
              <a:t>MRI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(magnetic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resonance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imaging)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logs </a:t>
            </a:r>
            <a:r>
              <a:rPr sz="1600" spc="-49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calibrated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via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core</a:t>
            </a:r>
            <a:r>
              <a:rPr sz="1600" spc="25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analysis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336" y="0"/>
            <a:ext cx="3807714" cy="111023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56105" y="72085"/>
            <a:ext cx="26803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9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000" i="0" u="none" spc="-1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ili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609" y="189737"/>
            <a:ext cx="84353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0" dirty="0">
                <a:latin typeface="Times New Roman"/>
                <a:cs typeface="Times New Roman"/>
              </a:rPr>
              <a:t>Darcy’s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law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helps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measure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degree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permeability.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231" y="3122421"/>
            <a:ext cx="6586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0BD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5" dirty="0">
                <a:latin typeface="Calibri"/>
                <a:cs typeface="Calibri"/>
              </a:rPr>
              <a:t>Darcy’s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“K”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combination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695" y="4260301"/>
            <a:ext cx="133985" cy="16262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solidFill>
                  <a:srgbClr val="2CA0BD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2CA0BD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solidFill>
                  <a:srgbClr val="2CA0BD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solidFill>
                  <a:srgbClr val="2CA0BD"/>
                </a:solidFill>
                <a:latin typeface="Verdana"/>
                <a:cs typeface="Verdana"/>
              </a:rPr>
              <a:t>◦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695" y="3525139"/>
            <a:ext cx="5810885" cy="236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3594" marR="5080" indent="-811530" algn="just">
              <a:lnSpc>
                <a:spcPct val="100000"/>
              </a:lnSpc>
              <a:spcBef>
                <a:spcPts val="100"/>
              </a:spcBef>
              <a:buClr>
                <a:srgbClr val="2CA0BD"/>
              </a:buClr>
              <a:buFont typeface="Verdana"/>
              <a:buChar char="◦"/>
              <a:tabLst>
                <a:tab pos="824230" algn="l"/>
              </a:tabLst>
            </a:pPr>
            <a:r>
              <a:rPr sz="2400" spc="-10" dirty="0">
                <a:latin typeface="Calibri"/>
                <a:cs typeface="Calibri"/>
              </a:rPr>
              <a:t>k,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permeability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pack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(porous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medium,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reservoir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rock),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Darcy.</a:t>
            </a:r>
            <a:endParaRPr sz="2400">
              <a:latin typeface="Calibri"/>
              <a:cs typeface="Calibri"/>
            </a:endParaRPr>
          </a:p>
          <a:p>
            <a:pPr marL="823594" marR="1360805" algn="just">
              <a:lnSpc>
                <a:spcPct val="110500"/>
              </a:lnSpc>
              <a:spcBef>
                <a:spcPts val="1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cross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sectional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[cm²]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µ = </a:t>
            </a:r>
            <a:r>
              <a:rPr sz="2400" spc="-5" dirty="0">
                <a:latin typeface="Calibri"/>
                <a:cs typeface="Calibri"/>
              </a:rPr>
              <a:t>viscosity of </a:t>
            </a:r>
            <a:r>
              <a:rPr sz="2400" dirty="0">
                <a:latin typeface="Calibri"/>
                <a:cs typeface="Calibri"/>
              </a:rPr>
              <a:t>the liquid </a:t>
            </a:r>
            <a:r>
              <a:rPr sz="2400" spc="5" dirty="0">
                <a:latin typeface="Calibri"/>
                <a:cs typeface="Calibri"/>
              </a:rPr>
              <a:t>[cp]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volumetric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[cm³/s]</a:t>
            </a:r>
            <a:endParaRPr sz="2400">
              <a:latin typeface="Calibri"/>
              <a:cs typeface="Calibri"/>
            </a:endParaRPr>
          </a:p>
          <a:p>
            <a:pPr marL="823594" algn="just">
              <a:lnSpc>
                <a:spcPct val="100000"/>
              </a:lnSpc>
              <a:spcBef>
                <a:spcPts val="190"/>
              </a:spcBef>
            </a:pPr>
            <a:r>
              <a:rPr sz="2400" spc="5" dirty="0">
                <a:latin typeface="Calibri"/>
                <a:cs typeface="Calibri"/>
              </a:rPr>
              <a:t>dp/dL,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Pressure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(atm/cm)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695" y="6253683"/>
            <a:ext cx="2462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Lucida Sans Unicode"/>
                <a:cs typeface="Lucida Sans Unicode"/>
              </a:rPr>
              <a:t>Note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that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P1&gt;P2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46960" y="972311"/>
            <a:ext cx="2173605" cy="802005"/>
            <a:chOff x="2346960" y="972311"/>
            <a:chExt cx="2173605" cy="8020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60" y="972311"/>
              <a:ext cx="2173224" cy="8016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83953" y="1378457"/>
              <a:ext cx="783590" cy="15240"/>
            </a:xfrm>
            <a:custGeom>
              <a:avLst/>
              <a:gdLst/>
              <a:ahLst/>
              <a:cxnLst/>
              <a:rect l="l" t="t" r="r" b="b"/>
              <a:pathLst>
                <a:path w="783589" h="15240">
                  <a:moveTo>
                    <a:pt x="41452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14528" y="15240"/>
                  </a:lnTo>
                  <a:lnTo>
                    <a:pt x="414528" y="0"/>
                  </a:lnTo>
                  <a:close/>
                </a:path>
                <a:path w="783589" h="15240">
                  <a:moveTo>
                    <a:pt x="783348" y="0"/>
                  </a:moveTo>
                  <a:lnTo>
                    <a:pt x="505980" y="0"/>
                  </a:lnTo>
                  <a:lnTo>
                    <a:pt x="505980" y="15240"/>
                  </a:lnTo>
                  <a:lnTo>
                    <a:pt x="783348" y="15240"/>
                  </a:lnTo>
                  <a:lnTo>
                    <a:pt x="783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04261" y="1037082"/>
            <a:ext cx="1470660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>
              <a:lnSpc>
                <a:spcPts val="1764"/>
              </a:lnSpc>
              <a:spcBef>
                <a:spcPts val="100"/>
              </a:spcBef>
              <a:tabLst>
                <a:tab pos="1186180" algn="l"/>
              </a:tabLst>
            </a:pPr>
            <a:r>
              <a:rPr sz="1800" dirty="0">
                <a:latin typeface="Cambria Math"/>
                <a:cs typeface="Cambria Math"/>
              </a:rPr>
              <a:t>𝐾</a:t>
            </a:r>
            <a:r>
              <a:rPr sz="1800" spc="7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𝐴	</a:t>
            </a:r>
            <a:r>
              <a:rPr sz="1800" spc="-10" dirty="0">
                <a:latin typeface="Cambria Math"/>
                <a:cs typeface="Cambria Math"/>
              </a:rPr>
              <a:t>𝑑𝑃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1285"/>
              </a:lnSpc>
            </a:pPr>
            <a:r>
              <a:rPr sz="1800" dirty="0">
                <a:latin typeface="Cambria Math"/>
                <a:cs typeface="Cambria Math"/>
              </a:rPr>
              <a:t>𝑄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8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endParaRPr sz="1800">
              <a:latin typeface="Cambria Math"/>
              <a:cs typeface="Cambria Math"/>
            </a:endParaRPr>
          </a:p>
          <a:p>
            <a:pPr marL="796290">
              <a:lnSpc>
                <a:spcPts val="1680"/>
              </a:lnSpc>
              <a:tabLst>
                <a:tab pos="1195070" algn="l"/>
              </a:tabLst>
            </a:pPr>
            <a:r>
              <a:rPr sz="1800" dirty="0">
                <a:latin typeface="Cambria Math"/>
                <a:cs typeface="Cambria Math"/>
              </a:rPr>
              <a:t>𝜇	</a:t>
            </a:r>
            <a:r>
              <a:rPr sz="1800" spc="-10" dirty="0">
                <a:latin typeface="Cambria Math"/>
                <a:cs typeface="Cambria Math"/>
              </a:rPr>
              <a:t>𝑑𝐿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76516" y="766572"/>
            <a:ext cx="4648200" cy="6047740"/>
          </a:xfrm>
          <a:custGeom>
            <a:avLst/>
            <a:gdLst/>
            <a:ahLst/>
            <a:cxnLst/>
            <a:rect l="l" t="t" r="r" b="b"/>
            <a:pathLst>
              <a:path w="4648200" h="6047740">
                <a:moveTo>
                  <a:pt x="0" y="6047232"/>
                </a:moveTo>
                <a:lnTo>
                  <a:pt x="4648200" y="6047232"/>
                </a:lnTo>
                <a:lnTo>
                  <a:pt x="4648200" y="0"/>
                </a:lnTo>
                <a:lnTo>
                  <a:pt x="0" y="0"/>
                </a:lnTo>
                <a:lnTo>
                  <a:pt x="0" y="6047232"/>
                </a:lnTo>
                <a:close/>
              </a:path>
            </a:pathLst>
          </a:custGeom>
          <a:ln w="2743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12761" y="723391"/>
            <a:ext cx="4652645" cy="600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marR="142240" indent="-344805">
              <a:lnSpc>
                <a:spcPct val="100000"/>
              </a:lnSpc>
              <a:spcBef>
                <a:spcPts val="100"/>
              </a:spcBef>
              <a:buClr>
                <a:srgbClr val="2CA0BD"/>
              </a:buClr>
              <a:buSzPct val="66666"/>
              <a:buFont typeface="Wingdings"/>
              <a:buChar char=""/>
              <a:tabLst>
                <a:tab pos="445770" algn="l"/>
                <a:tab pos="446405" algn="l"/>
              </a:tabLst>
            </a:pPr>
            <a:r>
              <a:rPr sz="24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Assumptions Used in Darcy </a:t>
            </a:r>
            <a:r>
              <a:rPr sz="2400" spc="-7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Equation:</a:t>
            </a:r>
            <a:endParaRPr sz="2400">
              <a:latin typeface="Lucida Sans Unicode"/>
              <a:cs typeface="Lucida Sans Unicode"/>
            </a:endParaRPr>
          </a:p>
          <a:p>
            <a:pPr marL="561975" indent="-458470">
              <a:lnSpc>
                <a:spcPct val="100000"/>
              </a:lnSpc>
              <a:spcBef>
                <a:spcPts val="1839"/>
              </a:spcBef>
              <a:buClr>
                <a:srgbClr val="2CA0BD"/>
              </a:buClr>
              <a:buSzPct val="67500"/>
              <a:buAutoNum type="arabicPeriod"/>
              <a:tabLst>
                <a:tab pos="561975" algn="l"/>
                <a:tab pos="56261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Steady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state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flow,</a:t>
            </a:r>
            <a:r>
              <a:rPr sz="2000" spc="-5" dirty="0">
                <a:latin typeface="Lucida Sans Unicode"/>
                <a:cs typeface="Lucida Sans Unicode"/>
              </a:rPr>
              <a:t> under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laminar</a:t>
            </a:r>
            <a:endParaRPr sz="2000">
              <a:latin typeface="Lucida Sans Unicode"/>
              <a:cs typeface="Lucida Sans Unicode"/>
            </a:endParaRPr>
          </a:p>
          <a:p>
            <a:pPr marL="561975">
              <a:lnSpc>
                <a:spcPct val="100000"/>
              </a:lnSpc>
            </a:pPr>
            <a:r>
              <a:rPr sz="2000" spc="-10" dirty="0">
                <a:latin typeface="Lucida Sans Unicode"/>
                <a:cs typeface="Lucida Sans Unicode"/>
              </a:rPr>
              <a:t>r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-5" dirty="0">
                <a:latin typeface="Lucida Sans Unicode"/>
                <a:cs typeface="Lucida Sans Unicode"/>
              </a:rPr>
              <a:t>gi</a:t>
            </a:r>
            <a:r>
              <a:rPr sz="2000" spc="-25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</a:t>
            </a:r>
            <a:r>
              <a:rPr sz="2000" spc="-15" dirty="0">
                <a:latin typeface="Lucida Sans Unicode"/>
                <a:cs typeface="Lucida Sans Unicode"/>
              </a:rPr>
              <a:t>.e</a:t>
            </a:r>
            <a:r>
              <a:rPr sz="2000" spc="-5" dirty="0">
                <a:latin typeface="Lucida Sans Unicode"/>
                <a:cs typeface="Lucida Sans Unicode"/>
              </a:rPr>
              <a:t>.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Q</a:t>
            </a:r>
            <a:r>
              <a:rPr sz="1950" spc="-37" baseline="-17094" dirty="0">
                <a:latin typeface="Lucida Sans Unicode"/>
                <a:cs typeface="Lucida Sans Unicode"/>
              </a:rPr>
              <a:t>i</a:t>
            </a:r>
            <a:r>
              <a:rPr sz="1950" spc="-7" baseline="-17094" dirty="0">
                <a:latin typeface="Lucida Sans Unicode"/>
                <a:cs typeface="Lucida Sans Unicode"/>
              </a:rPr>
              <a:t>n</a:t>
            </a:r>
            <a:r>
              <a:rPr sz="1950" spc="-67" baseline="-17094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=</a:t>
            </a:r>
            <a:r>
              <a:rPr sz="2000" spc="-15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Q</a:t>
            </a:r>
            <a:r>
              <a:rPr sz="1950" spc="-22" baseline="-17094" dirty="0">
                <a:latin typeface="Lucida Sans Unicode"/>
                <a:cs typeface="Lucida Sans Unicode"/>
              </a:rPr>
              <a:t>o</a:t>
            </a:r>
            <a:r>
              <a:rPr sz="1950" baseline="-17094" dirty="0">
                <a:latin typeface="Lucida Sans Unicode"/>
                <a:cs typeface="Lucida Sans Unicode"/>
              </a:rPr>
              <a:t>u</a:t>
            </a:r>
            <a:r>
              <a:rPr sz="1950" spc="-7" baseline="-17094" dirty="0">
                <a:latin typeface="Lucida Sans Unicode"/>
                <a:cs typeface="Lucida Sans Unicode"/>
              </a:rPr>
              <a:t>t</a:t>
            </a:r>
            <a:endParaRPr sz="1950" baseline="-17094">
              <a:latin typeface="Lucida Sans Unicode"/>
              <a:cs typeface="Lucida Sans Unicode"/>
            </a:endParaRPr>
          </a:p>
          <a:p>
            <a:pPr marL="561975" indent="-458470">
              <a:lnSpc>
                <a:spcPct val="100000"/>
              </a:lnSpc>
              <a:spcBef>
                <a:spcPts val="1515"/>
              </a:spcBef>
              <a:buClr>
                <a:srgbClr val="2CA0BD"/>
              </a:buClr>
              <a:buSzPct val="67500"/>
              <a:buAutoNum type="arabicPeriod" startAt="2"/>
              <a:tabLst>
                <a:tab pos="561975" algn="l"/>
                <a:tab pos="56261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Viscous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-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rate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of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</a:t>
            </a:r>
            <a:endParaRPr sz="2000">
              <a:latin typeface="Lucida Sans Unicode"/>
              <a:cs typeface="Lucida Sans Unicode"/>
            </a:endParaRPr>
          </a:p>
          <a:p>
            <a:pPr marL="561975">
              <a:lnSpc>
                <a:spcPct val="100000"/>
              </a:lnSpc>
            </a:pPr>
            <a:r>
              <a:rPr sz="2000" spc="-10" dirty="0">
                <a:latin typeface="Lucida Sans Unicode"/>
                <a:cs typeface="Lucida Sans Unicode"/>
              </a:rPr>
              <a:t>directly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proportional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pressure</a:t>
            </a:r>
            <a:endParaRPr sz="2000">
              <a:latin typeface="Lucida Sans Unicode"/>
              <a:cs typeface="Lucida Sans Unicode"/>
            </a:endParaRPr>
          </a:p>
          <a:p>
            <a:pPr marL="561975">
              <a:lnSpc>
                <a:spcPct val="100000"/>
              </a:lnSpc>
              <a:spcBef>
                <a:spcPts val="1395"/>
              </a:spcBef>
            </a:pPr>
            <a:r>
              <a:rPr sz="2000" spc="-10" dirty="0">
                <a:latin typeface="Lucida Sans Unicode"/>
                <a:cs typeface="Lucida Sans Unicode"/>
              </a:rPr>
              <a:t>gradient</a:t>
            </a:r>
            <a:endParaRPr sz="2000">
              <a:latin typeface="Lucida Sans Unicode"/>
              <a:cs typeface="Lucida Sans Unicode"/>
            </a:endParaRPr>
          </a:p>
          <a:p>
            <a:pPr marL="457200" marR="1610360" indent="-457200">
              <a:lnSpc>
                <a:spcPct val="100000"/>
              </a:lnSpc>
              <a:spcBef>
                <a:spcPts val="1805"/>
              </a:spcBef>
              <a:buClr>
                <a:srgbClr val="2CA0BD"/>
              </a:buClr>
              <a:buSzPct val="67500"/>
              <a:buAutoNum type="arabicPeriod" startAt="3"/>
              <a:tabLst>
                <a:tab pos="457200" algn="l"/>
                <a:tab pos="56261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The flowing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fluid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endParaRPr sz="2000">
              <a:latin typeface="Lucida Sans Unicode"/>
              <a:cs typeface="Lucida Sans Unicode"/>
            </a:endParaRPr>
          </a:p>
          <a:p>
            <a:pPr marR="1584325" algn="ctr">
              <a:lnSpc>
                <a:spcPct val="100000"/>
              </a:lnSpc>
            </a:pPr>
            <a:r>
              <a:rPr sz="2000" spc="-10" dirty="0">
                <a:latin typeface="Lucida Sans Unicode"/>
                <a:cs typeface="Lucida Sans Unicode"/>
              </a:rPr>
              <a:t>incompressible.</a:t>
            </a:r>
            <a:endParaRPr sz="2000">
              <a:latin typeface="Lucida Sans Unicode"/>
              <a:cs typeface="Lucida Sans Unicode"/>
            </a:endParaRPr>
          </a:p>
          <a:p>
            <a:pPr marL="561975" indent="-458470">
              <a:lnSpc>
                <a:spcPct val="100000"/>
              </a:lnSpc>
              <a:spcBef>
                <a:spcPts val="1800"/>
              </a:spcBef>
              <a:buClr>
                <a:srgbClr val="2CA0BD"/>
              </a:buClr>
              <a:buSzPct val="67500"/>
              <a:buAutoNum type="arabicPeriod" startAt="4"/>
              <a:tabLst>
                <a:tab pos="561975" algn="l"/>
                <a:tab pos="56261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Porous </a:t>
            </a:r>
            <a:r>
              <a:rPr sz="2000" spc="-15" dirty="0">
                <a:latin typeface="Lucida Sans Unicode"/>
                <a:cs typeface="Lucida Sans Unicode"/>
              </a:rPr>
              <a:t>media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100%</a:t>
            </a:r>
            <a:r>
              <a:rPr sz="2000" spc="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saturated</a:t>
            </a:r>
            <a:endParaRPr sz="2000">
              <a:latin typeface="Lucida Sans Unicode"/>
              <a:cs typeface="Lucida Sans Unicode"/>
            </a:endParaRPr>
          </a:p>
          <a:p>
            <a:pPr marL="561975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with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fluid which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flowed</a:t>
            </a:r>
            <a:endParaRPr sz="2000">
              <a:latin typeface="Lucida Sans Unicode"/>
              <a:cs typeface="Lucida Sans Unicode"/>
            </a:endParaRPr>
          </a:p>
          <a:p>
            <a:pPr marL="561975" marR="261620" indent="-457834">
              <a:lnSpc>
                <a:spcPct val="100000"/>
              </a:lnSpc>
              <a:spcBef>
                <a:spcPts val="1800"/>
              </a:spcBef>
              <a:buClr>
                <a:srgbClr val="2CA0BD"/>
              </a:buClr>
              <a:buSzPct val="67500"/>
              <a:buAutoNum type="arabicPeriod" startAt="5"/>
              <a:tabLst>
                <a:tab pos="561975" algn="l"/>
                <a:tab pos="56261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Fluid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porous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media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not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reacting(i.e. </a:t>
            </a:r>
            <a:r>
              <a:rPr sz="2000" dirty="0">
                <a:latin typeface="Lucida Sans Unicode"/>
                <a:cs typeface="Lucida Sans Unicode"/>
              </a:rPr>
              <a:t>no </a:t>
            </a:r>
            <a:r>
              <a:rPr sz="2000" spc="-10" dirty="0">
                <a:latin typeface="Lucida Sans Unicode"/>
                <a:cs typeface="Lucida Sans Unicode"/>
              </a:rPr>
              <a:t>chemical </a:t>
            </a:r>
            <a:r>
              <a:rPr sz="2000" spc="-5" dirty="0">
                <a:latin typeface="Lucida Sans Unicode"/>
                <a:cs typeface="Lucida Sans Unicode"/>
              </a:rPr>
              <a:t> exchange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reactions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between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them)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9914" y="2317445"/>
            <a:ext cx="130810" cy="27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830" dirty="0">
                <a:latin typeface="Times New Roman"/>
                <a:cs typeface="Times New Roman"/>
              </a:rPr>
              <a:t>1</a:t>
            </a:r>
            <a:r>
              <a:rPr sz="2475" baseline="-5050" dirty="0">
                <a:latin typeface="Times New Roman"/>
                <a:cs typeface="Times New Roman"/>
              </a:rPr>
              <a:t>1</a:t>
            </a:r>
            <a:endParaRPr sz="2475" baseline="-5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7263" y="2317445"/>
            <a:ext cx="130810" cy="27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830" dirty="0">
                <a:latin typeface="Times New Roman"/>
                <a:cs typeface="Times New Roman"/>
              </a:rPr>
              <a:t>2</a:t>
            </a:r>
            <a:r>
              <a:rPr sz="2475" baseline="-5050" dirty="0">
                <a:latin typeface="Times New Roman"/>
                <a:cs typeface="Times New Roman"/>
              </a:rPr>
              <a:t>2</a:t>
            </a:r>
            <a:endParaRPr sz="2475" baseline="-5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3916" y="1961210"/>
            <a:ext cx="20262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4665" algn="l"/>
                <a:tab pos="874394" algn="l"/>
              </a:tabLst>
            </a:pPr>
            <a:r>
              <a:rPr sz="2800" i="1" spc="-2025" dirty="0">
                <a:latin typeface="Times New Roman"/>
                <a:cs typeface="Times New Roman"/>
              </a:rPr>
              <a:t>Q</a:t>
            </a:r>
            <a:r>
              <a:rPr sz="4200" i="1" spc="7" baseline="-2976" dirty="0">
                <a:latin typeface="Times New Roman"/>
                <a:cs typeface="Times New Roman"/>
              </a:rPr>
              <a:t>Q</a:t>
            </a:r>
            <a:r>
              <a:rPr sz="4200" i="1" baseline="-2976" dirty="0">
                <a:latin typeface="Times New Roman"/>
                <a:cs typeface="Times New Roman"/>
              </a:rPr>
              <a:t>	</a:t>
            </a:r>
            <a:r>
              <a:rPr sz="2800" spc="-1545" dirty="0">
                <a:latin typeface="Symbol"/>
                <a:cs typeface="Symbol"/>
              </a:rPr>
              <a:t></a:t>
            </a:r>
            <a:r>
              <a:rPr sz="4200" spc="7" baseline="-2976" dirty="0">
                <a:latin typeface="Symbol"/>
                <a:cs typeface="Symbol"/>
              </a:rPr>
              <a:t></a:t>
            </a:r>
            <a:r>
              <a:rPr sz="4200" baseline="-2976" dirty="0">
                <a:latin typeface="Times New Roman"/>
                <a:cs typeface="Times New Roman"/>
              </a:rPr>
              <a:t>	</a:t>
            </a:r>
            <a:r>
              <a:rPr sz="4200" i="1" u="dbl" spc="-532" baseline="257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i="1" u="dbl" spc="-2804" baseline="257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4200" i="1" u="dbl" spc="7" baseline="2876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4200" i="1" u="dbl" spc="-195" baseline="2876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i="1" u="dbl" spc="-2572" baseline="257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4200" i="1" u="dbl" baseline="2876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4200" i="1" u="dbl" spc="-7" baseline="2876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i="1" spc="-277" baseline="28769" dirty="0">
                <a:latin typeface="Times New Roman"/>
                <a:cs typeface="Times New Roman"/>
              </a:rPr>
              <a:t> </a:t>
            </a:r>
            <a:r>
              <a:rPr sz="5550" spc="-1860" baseline="-2252" dirty="0">
                <a:latin typeface="Symbol"/>
                <a:cs typeface="Symbol"/>
              </a:rPr>
              <a:t></a:t>
            </a:r>
            <a:r>
              <a:rPr sz="3700" spc="-5" dirty="0">
                <a:latin typeface="Symbol"/>
                <a:cs typeface="Symbol"/>
              </a:rPr>
              <a:t></a:t>
            </a:r>
            <a:r>
              <a:rPr sz="3700" spc="-525" dirty="0">
                <a:latin typeface="Times New Roman"/>
                <a:cs typeface="Times New Roman"/>
              </a:rPr>
              <a:t> </a:t>
            </a:r>
            <a:r>
              <a:rPr sz="2800" i="1" spc="-1405" dirty="0">
                <a:latin typeface="Times New Roman"/>
                <a:cs typeface="Times New Roman"/>
              </a:rPr>
              <a:t>p</a:t>
            </a:r>
            <a:r>
              <a:rPr sz="4200" i="1" spc="7" baseline="-2976" dirty="0">
                <a:latin typeface="Times New Roman"/>
                <a:cs typeface="Times New Roman"/>
              </a:rPr>
              <a:t>p</a:t>
            </a:r>
            <a:endParaRPr sz="4200" baseline="-2976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3753" y="1961210"/>
            <a:ext cx="103251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2115" algn="l"/>
                <a:tab pos="862965" algn="l"/>
              </a:tabLst>
            </a:pPr>
            <a:r>
              <a:rPr sz="2800" spc="-1545" dirty="0">
                <a:latin typeface="Symbol"/>
                <a:cs typeface="Symbol"/>
              </a:rPr>
              <a:t></a:t>
            </a:r>
            <a:r>
              <a:rPr sz="4200" spc="7" baseline="-2976" dirty="0">
                <a:latin typeface="Symbol"/>
                <a:cs typeface="Symbol"/>
              </a:rPr>
              <a:t></a:t>
            </a:r>
            <a:r>
              <a:rPr sz="4200" baseline="-2976" dirty="0">
                <a:latin typeface="Times New Roman"/>
                <a:cs typeface="Times New Roman"/>
              </a:rPr>
              <a:t>	</a:t>
            </a:r>
            <a:r>
              <a:rPr sz="4200" i="1" spc="-2107" baseline="-2976" dirty="0">
                <a:latin typeface="Times New Roman"/>
                <a:cs typeface="Times New Roman"/>
              </a:rPr>
              <a:t>p</a:t>
            </a:r>
            <a:r>
              <a:rPr sz="2800" i="1" dirty="0">
                <a:latin typeface="Times New Roman"/>
                <a:cs typeface="Times New Roman"/>
              </a:rPr>
              <a:t>p	</a:t>
            </a:r>
            <a:r>
              <a:rPr sz="5550" spc="-1860" baseline="-2252" dirty="0">
                <a:latin typeface="Symbol"/>
                <a:cs typeface="Symbol"/>
              </a:rPr>
              <a:t></a:t>
            </a:r>
            <a:r>
              <a:rPr sz="3700" spc="-5" dirty="0">
                <a:latin typeface="Symbol"/>
                <a:cs typeface="Symbol"/>
              </a:rPr>
              <a:t>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6730" y="2331866"/>
            <a:ext cx="486409" cy="515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spc="215" dirty="0">
                <a:latin typeface="Symbol"/>
                <a:cs typeface="Symbol"/>
              </a:rPr>
              <a:t></a:t>
            </a:r>
            <a:r>
              <a:rPr sz="2800" i="1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4017264"/>
            <a:ext cx="5705856" cy="22372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5180" y="1257122"/>
            <a:ext cx="11270615" cy="2527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26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practical</a:t>
            </a:r>
            <a:r>
              <a:rPr sz="2600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Lucida Sans Unicode"/>
                <a:cs typeface="Lucida Sans Unicode"/>
              </a:rPr>
              <a:t>definition</a:t>
            </a:r>
            <a:r>
              <a:rPr sz="2600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of </a:t>
            </a:r>
            <a:r>
              <a:rPr sz="26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a</a:t>
            </a:r>
            <a:r>
              <a:rPr sz="26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Darcy</a:t>
            </a:r>
            <a:r>
              <a:rPr sz="26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is</a:t>
            </a:r>
            <a:r>
              <a:rPr sz="2600" spc="-2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as</a:t>
            </a:r>
            <a:r>
              <a:rPr sz="26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follows;</a:t>
            </a:r>
            <a:endParaRPr sz="26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3379"/>
              </a:spcBef>
              <a:tabLst>
                <a:tab pos="1780539" algn="l"/>
                <a:tab pos="2785745" algn="l"/>
                <a:tab pos="3843654" algn="l"/>
                <a:tab pos="6828790" algn="l"/>
                <a:tab pos="8100695" algn="l"/>
              </a:tabLst>
            </a:pPr>
            <a:r>
              <a:rPr sz="2200" spc="5" dirty="0">
                <a:latin typeface="Lucida Sans Unicode"/>
                <a:cs typeface="Lucida Sans Unicode"/>
              </a:rPr>
              <a:t>A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porous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medium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has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5" dirty="0">
                <a:latin typeface="Lucida Sans Unicode"/>
                <a:cs typeface="Lucida Sans Unicode"/>
              </a:rPr>
              <a:t> permeability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one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Darcy,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when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	single-phase </a:t>
            </a:r>
            <a:r>
              <a:rPr sz="2200" spc="5" dirty="0">
                <a:latin typeface="Lucida Sans Unicode"/>
                <a:cs typeface="Lucida Sans Unicode"/>
              </a:rPr>
              <a:t>fluid of 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one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centipoises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viscosity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15" dirty="0">
                <a:latin typeface="Lucida Sans Unicode"/>
                <a:cs typeface="Lucida Sans Unicode"/>
              </a:rPr>
              <a:t>(1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cp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)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,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that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completely	</a:t>
            </a:r>
            <a:r>
              <a:rPr sz="2200" spc="5" dirty="0">
                <a:latin typeface="Lucida Sans Unicode"/>
                <a:cs typeface="Lucida Sans Unicode"/>
              </a:rPr>
              <a:t>fills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voids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of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medium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will </a:t>
            </a:r>
            <a:r>
              <a:rPr sz="2200" spc="-680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flow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through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5" dirty="0">
                <a:latin typeface="Lucida Sans Unicode"/>
                <a:cs typeface="Lucida Sans Unicode"/>
              </a:rPr>
              <a:t>it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at</a:t>
            </a:r>
            <a:r>
              <a:rPr sz="2200" spc="5" dirty="0">
                <a:latin typeface="Lucida Sans Unicode"/>
                <a:cs typeface="Lucida Sans Unicode"/>
              </a:rPr>
              <a:t> a	</a:t>
            </a:r>
            <a:r>
              <a:rPr sz="2200" dirty="0">
                <a:latin typeface="Lucida Sans Unicode"/>
                <a:cs typeface="Lucida Sans Unicode"/>
              </a:rPr>
              <a:t>rate </a:t>
            </a:r>
            <a:r>
              <a:rPr sz="2200" spc="5" dirty="0">
                <a:latin typeface="Lucida Sans Unicode"/>
                <a:cs typeface="Lucida Sans Unicode"/>
              </a:rPr>
              <a:t>of one </a:t>
            </a:r>
            <a:r>
              <a:rPr sz="2200" dirty="0">
                <a:latin typeface="Lucida Sans Unicode"/>
                <a:cs typeface="Lucida Sans Unicode"/>
              </a:rPr>
              <a:t>cubic </a:t>
            </a:r>
            <a:r>
              <a:rPr sz="2200" spc="-5" dirty="0">
                <a:latin typeface="Lucida Sans Unicode"/>
                <a:cs typeface="Lucida Sans Unicode"/>
              </a:rPr>
              <a:t>centimeter </a:t>
            </a:r>
            <a:r>
              <a:rPr sz="2200" spc="5" dirty="0">
                <a:latin typeface="Lucida Sans Unicode"/>
                <a:cs typeface="Lucida Sans Unicode"/>
              </a:rPr>
              <a:t>cross </a:t>
            </a:r>
            <a:r>
              <a:rPr sz="2200" dirty="0">
                <a:latin typeface="Lucida Sans Unicode"/>
                <a:cs typeface="Lucida Sans Unicode"/>
              </a:rPr>
              <a:t>sectional area </a:t>
            </a:r>
            <a:r>
              <a:rPr sz="2200" spc="25" dirty="0">
                <a:latin typeface="Lucida Sans Unicode"/>
                <a:cs typeface="Lucida Sans Unicode"/>
              </a:rPr>
              <a:t>(1 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cc/sec/cm2	</a:t>
            </a:r>
            <a:r>
              <a:rPr sz="2200" dirty="0">
                <a:latin typeface="Lucida Sans Unicode"/>
                <a:cs typeface="Lucida Sans Unicode"/>
              </a:rPr>
              <a:t>), and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under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	pressure </a:t>
            </a:r>
            <a:r>
              <a:rPr sz="2200" spc="5" dirty="0">
                <a:latin typeface="Lucida Sans Unicode"/>
                <a:cs typeface="Lucida Sans Unicode"/>
              </a:rPr>
              <a:t>or </a:t>
            </a:r>
            <a:r>
              <a:rPr sz="2200" dirty="0">
                <a:latin typeface="Lucida Sans Unicode"/>
                <a:cs typeface="Lucida Sans Unicode"/>
              </a:rPr>
              <a:t>equivalent hydraulic gradient </a:t>
            </a:r>
            <a:r>
              <a:rPr sz="2200" spc="5" dirty="0">
                <a:latin typeface="Lucida Sans Unicode"/>
                <a:cs typeface="Lucida Sans Unicode"/>
              </a:rPr>
              <a:t>of one 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atmosphere	per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centimeter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10" dirty="0">
                <a:latin typeface="Lucida Sans Unicode"/>
                <a:cs typeface="Lucida Sans Unicode"/>
              </a:rPr>
              <a:t>(1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atm/cm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).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40" y="3983735"/>
            <a:ext cx="5483352" cy="23073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016" y="73152"/>
            <a:ext cx="4953762" cy="116814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2202" y="202133"/>
            <a:ext cx="325945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What</a:t>
            </a: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15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000" i="0" u="none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Darcy</a:t>
            </a:r>
            <a:r>
              <a:rPr sz="4000" i="0" u="none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1205230"/>
            <a:ext cx="11649075" cy="1219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marR="3712845" indent="-256540">
              <a:lnSpc>
                <a:spcPct val="100000"/>
              </a:lnSpc>
              <a:spcBef>
                <a:spcPts val="90"/>
              </a:spcBef>
              <a:buClr>
                <a:srgbClr val="2CA0BD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15" dirty="0">
                <a:latin typeface="Lucida Sans Unicode"/>
                <a:cs typeface="Lucida Sans Unicode"/>
              </a:rPr>
              <a:t>Two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sets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spc="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generally</a:t>
            </a:r>
            <a:r>
              <a:rPr sz="2000" spc="8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used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reservoir</a:t>
            </a:r>
            <a:r>
              <a:rPr sz="2000" spc="1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engineering: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Darcy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Oil-field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endParaRPr sz="20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210"/>
              </a:spcBef>
              <a:buClr>
                <a:srgbClr val="2CA0BD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  <a:tab pos="792988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For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purpose</a:t>
            </a:r>
            <a:r>
              <a:rPr sz="2000" spc="-5" dirty="0">
                <a:latin typeface="Lucida Sans Unicode"/>
                <a:cs typeface="Lucida Sans Unicode"/>
              </a:rPr>
              <a:t> of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 </a:t>
            </a:r>
            <a:r>
              <a:rPr sz="2000" spc="-10" dirty="0">
                <a:latin typeface="Lucida Sans Unicode"/>
                <a:cs typeface="Lucida Sans Unicode"/>
              </a:rPr>
              <a:t>mathematical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derivations,</a:t>
            </a:r>
            <a:r>
              <a:rPr sz="2000" spc="-5" dirty="0">
                <a:latin typeface="Lucida Sans Unicode"/>
                <a:cs typeface="Lucida Sans Unicode"/>
              </a:rPr>
              <a:t> 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system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	units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commonly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referred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472" y="2412314"/>
            <a:ext cx="47523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8267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Darcy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-10" dirty="0">
                <a:latin typeface="Lucida Sans Unicode"/>
                <a:cs typeface="Lucida Sans Unicode"/>
              </a:rPr>
              <a:t> are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used.</a:t>
            </a:r>
            <a:r>
              <a:rPr sz="2000" spc="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These	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8941" y="2382551"/>
            <a:ext cx="524637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200" i="1" spc="-145" dirty="0">
                <a:latin typeface="Verdana"/>
                <a:cs typeface="Verdana"/>
              </a:rPr>
              <a:t>K</a:t>
            </a:r>
            <a:r>
              <a:rPr sz="2200" i="1" spc="-235" dirty="0">
                <a:latin typeface="Verdana"/>
                <a:cs typeface="Verdana"/>
              </a:rPr>
              <a:t> </a:t>
            </a:r>
            <a:r>
              <a:rPr sz="2200" i="1" spc="-120" dirty="0">
                <a:latin typeface="Verdana"/>
                <a:cs typeface="Verdana"/>
              </a:rPr>
              <a:t>=</a:t>
            </a:r>
            <a:r>
              <a:rPr sz="2200" i="1" spc="-275" dirty="0">
                <a:latin typeface="Verdana"/>
                <a:cs typeface="Verdana"/>
              </a:rPr>
              <a:t> </a:t>
            </a:r>
            <a:r>
              <a:rPr sz="2200" i="1" spc="-150" dirty="0">
                <a:latin typeface="Verdana"/>
                <a:cs typeface="Verdana"/>
              </a:rPr>
              <a:t>D</a:t>
            </a:r>
            <a:r>
              <a:rPr sz="2200" i="1" spc="-195" dirty="0">
                <a:latin typeface="Verdana"/>
                <a:cs typeface="Verdana"/>
              </a:rPr>
              <a:t>a</a:t>
            </a:r>
            <a:r>
              <a:rPr sz="2200" i="1" spc="-125" dirty="0">
                <a:latin typeface="Verdana"/>
                <a:cs typeface="Verdana"/>
              </a:rPr>
              <a:t>r</a:t>
            </a:r>
            <a:r>
              <a:rPr sz="2200" i="1" spc="-114" dirty="0">
                <a:latin typeface="Verdana"/>
                <a:cs typeface="Verdana"/>
              </a:rPr>
              <a:t>c</a:t>
            </a:r>
            <a:r>
              <a:rPr sz="2200" i="1" spc="-260" dirty="0">
                <a:latin typeface="Verdana"/>
                <a:cs typeface="Verdana"/>
              </a:rPr>
              <a:t>y</a:t>
            </a:r>
            <a:r>
              <a:rPr sz="2200" i="1" spc="-330" dirty="0">
                <a:latin typeface="Verdana"/>
                <a:cs typeface="Verdana"/>
              </a:rPr>
              <a:t>;</a:t>
            </a:r>
            <a:r>
              <a:rPr sz="2200" i="1" spc="-315" dirty="0">
                <a:latin typeface="Verdana"/>
                <a:cs typeface="Verdana"/>
              </a:rPr>
              <a:t> </a:t>
            </a:r>
            <a:r>
              <a:rPr sz="2200" i="1" spc="-50" dirty="0">
                <a:latin typeface="Verdana"/>
                <a:cs typeface="Verdana"/>
              </a:rPr>
              <a:t>g</a:t>
            </a:r>
            <a:r>
              <a:rPr sz="2200" i="1" spc="-220" dirty="0">
                <a:latin typeface="Verdana"/>
                <a:cs typeface="Verdana"/>
              </a:rPr>
              <a:t> </a:t>
            </a:r>
            <a:r>
              <a:rPr sz="2200" i="1" spc="-120" dirty="0">
                <a:latin typeface="Verdana"/>
                <a:cs typeface="Verdana"/>
              </a:rPr>
              <a:t>=</a:t>
            </a:r>
            <a:r>
              <a:rPr sz="2200" i="1" spc="-295" dirty="0">
                <a:latin typeface="Verdana"/>
                <a:cs typeface="Verdana"/>
              </a:rPr>
              <a:t> </a:t>
            </a:r>
            <a:r>
              <a:rPr sz="2200" i="1" spc="-120" dirty="0">
                <a:latin typeface="Verdana"/>
                <a:cs typeface="Verdana"/>
              </a:rPr>
              <a:t>c</a:t>
            </a:r>
            <a:r>
              <a:rPr sz="2200" i="1" spc="-225" dirty="0">
                <a:latin typeface="Verdana"/>
                <a:cs typeface="Verdana"/>
              </a:rPr>
              <a:t>m</a:t>
            </a:r>
            <a:r>
              <a:rPr sz="2200" i="1" spc="50" dirty="0">
                <a:latin typeface="Verdana"/>
                <a:cs typeface="Verdana"/>
              </a:rPr>
              <a:t>/</a:t>
            </a:r>
            <a:r>
              <a:rPr sz="2200" i="1" spc="-120" dirty="0">
                <a:latin typeface="Verdana"/>
                <a:cs typeface="Verdana"/>
              </a:rPr>
              <a:t>s</a:t>
            </a:r>
            <a:r>
              <a:rPr sz="2200" i="1" spc="-190" dirty="0">
                <a:latin typeface="Verdana"/>
                <a:cs typeface="Verdana"/>
              </a:rPr>
              <a:t>e</a:t>
            </a:r>
            <a:r>
              <a:rPr sz="2200" i="1" spc="-114" dirty="0">
                <a:latin typeface="Verdana"/>
                <a:cs typeface="Verdana"/>
              </a:rPr>
              <a:t>c</a:t>
            </a:r>
            <a:r>
              <a:rPr sz="2175" i="1" spc="-135" baseline="19157" dirty="0">
                <a:latin typeface="Verdana"/>
                <a:cs typeface="Verdana"/>
              </a:rPr>
              <a:t>2</a:t>
            </a:r>
            <a:r>
              <a:rPr sz="2200" i="1" spc="-330" dirty="0">
                <a:latin typeface="Verdana"/>
                <a:cs typeface="Verdana"/>
              </a:rPr>
              <a:t>;</a:t>
            </a:r>
            <a:r>
              <a:rPr sz="2200" i="1" spc="-290" dirty="0">
                <a:latin typeface="Verdana"/>
                <a:cs typeface="Verdana"/>
              </a:rPr>
              <a:t> </a:t>
            </a:r>
            <a:r>
              <a:rPr sz="2200" i="1" spc="-125" dirty="0">
                <a:latin typeface="Verdana"/>
                <a:cs typeface="Verdana"/>
              </a:rPr>
              <a:t>dp</a:t>
            </a:r>
            <a:r>
              <a:rPr sz="2200" i="1" spc="25" dirty="0">
                <a:latin typeface="Verdana"/>
                <a:cs typeface="Verdana"/>
              </a:rPr>
              <a:t>/</a:t>
            </a:r>
            <a:r>
              <a:rPr sz="2200" i="1" spc="-125" dirty="0">
                <a:latin typeface="Verdana"/>
                <a:cs typeface="Verdana"/>
              </a:rPr>
              <a:t>d</a:t>
            </a:r>
            <a:r>
              <a:rPr sz="2200" i="1" spc="-70" dirty="0">
                <a:latin typeface="Verdana"/>
                <a:cs typeface="Verdana"/>
              </a:rPr>
              <a:t>s</a:t>
            </a:r>
            <a:r>
              <a:rPr sz="2200" i="1" spc="-170" dirty="0">
                <a:latin typeface="Verdana"/>
                <a:cs typeface="Verdana"/>
              </a:rPr>
              <a:t> </a:t>
            </a:r>
            <a:r>
              <a:rPr sz="2200" i="1" spc="-120" dirty="0">
                <a:latin typeface="Verdana"/>
                <a:cs typeface="Verdana"/>
              </a:rPr>
              <a:t>=</a:t>
            </a:r>
            <a:r>
              <a:rPr sz="2200" i="1" spc="15" dirty="0">
                <a:latin typeface="Verdana"/>
                <a:cs typeface="Verdana"/>
              </a:rPr>
              <a:t> </a:t>
            </a:r>
            <a:r>
              <a:rPr sz="2200" i="1" spc="-220" dirty="0">
                <a:latin typeface="Verdana"/>
                <a:cs typeface="Verdana"/>
              </a:rPr>
              <a:t>a</a:t>
            </a:r>
            <a:r>
              <a:rPr sz="2200" i="1" spc="-150" dirty="0">
                <a:latin typeface="Verdana"/>
                <a:cs typeface="Verdana"/>
              </a:rPr>
              <a:t>t</a:t>
            </a:r>
            <a:r>
              <a:rPr sz="2200" i="1" spc="-250" dirty="0">
                <a:latin typeface="Verdana"/>
                <a:cs typeface="Verdana"/>
              </a:rPr>
              <a:t>m</a:t>
            </a:r>
            <a:r>
              <a:rPr sz="2200" i="1" spc="30" dirty="0">
                <a:latin typeface="Verdana"/>
                <a:cs typeface="Verdana"/>
              </a:rPr>
              <a:t>/</a:t>
            </a:r>
            <a:r>
              <a:rPr sz="2200" i="1" spc="-140" dirty="0">
                <a:latin typeface="Verdana"/>
                <a:cs typeface="Verdana"/>
              </a:rPr>
              <a:t>c</a:t>
            </a:r>
            <a:r>
              <a:rPr sz="2200" i="1" spc="-170" dirty="0">
                <a:latin typeface="Verdana"/>
                <a:cs typeface="Verdana"/>
              </a:rPr>
              <a:t>m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415" y="3001137"/>
            <a:ext cx="11733530" cy="2473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3375" indent="-256540">
              <a:lnSpc>
                <a:spcPct val="100000"/>
              </a:lnSpc>
              <a:spcBef>
                <a:spcPts val="90"/>
              </a:spcBef>
              <a:buClr>
                <a:srgbClr val="2CA0BD"/>
              </a:buClr>
              <a:buSzPct val="67500"/>
              <a:buFont typeface="Microsoft Sans Serif"/>
              <a:buChar char=""/>
              <a:tabLst>
                <a:tab pos="333375" algn="l"/>
                <a:tab pos="334010" algn="l"/>
                <a:tab pos="742505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For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application</a:t>
            </a:r>
            <a:r>
              <a:rPr sz="2000" spc="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field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data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various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mathematical	</a:t>
            </a:r>
            <a:r>
              <a:rPr sz="2000" spc="-10" dirty="0">
                <a:latin typeface="Lucida Sans Unicode"/>
                <a:cs typeface="Lucida Sans Unicode"/>
              </a:rPr>
              <a:t>expressions,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second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system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</a:t>
            </a:r>
            <a:endParaRPr sz="2000">
              <a:latin typeface="Lucida Sans Unicode"/>
              <a:cs typeface="Lucida Sans Unicode"/>
            </a:endParaRPr>
          </a:p>
          <a:p>
            <a:pPr marL="333375">
              <a:lnSpc>
                <a:spcPct val="100000"/>
              </a:lnSpc>
              <a:tabLst>
                <a:tab pos="349186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called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practical	</a:t>
            </a:r>
            <a:r>
              <a:rPr sz="2000" spc="-10" dirty="0">
                <a:latin typeface="Lucida Sans Unicode"/>
                <a:cs typeface="Lucida Sans Unicode"/>
              </a:rPr>
              <a:t>oil-field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used.</a:t>
            </a:r>
            <a:endParaRPr sz="2000">
              <a:latin typeface="Lucida Sans Unicode"/>
              <a:cs typeface="Lucida Sans Unicode"/>
            </a:endParaRPr>
          </a:p>
          <a:p>
            <a:pPr marL="255904" marR="440690" indent="-255904" algn="r">
              <a:lnSpc>
                <a:spcPct val="100000"/>
              </a:lnSpc>
              <a:spcBef>
                <a:spcPts val="505"/>
              </a:spcBef>
              <a:buClr>
                <a:srgbClr val="2CA0BD"/>
              </a:buClr>
              <a:buSzPct val="67500"/>
              <a:buFont typeface="Wingdings"/>
              <a:buChar char=""/>
              <a:tabLst>
                <a:tab pos="255904" algn="l"/>
                <a:tab pos="25654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From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dimensional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analysis,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dimension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for </a:t>
            </a:r>
            <a:r>
              <a:rPr sz="2000" spc="-10" dirty="0">
                <a:latin typeface="Lucida Sans Unicode"/>
                <a:cs typeface="Lucida Sans Unicode"/>
              </a:rPr>
              <a:t>K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[L]</a:t>
            </a:r>
            <a:r>
              <a:rPr sz="1950" spc="-15" baseline="21367" dirty="0">
                <a:latin typeface="Lucida Sans Unicode"/>
                <a:cs typeface="Lucida Sans Unicode"/>
              </a:rPr>
              <a:t>2</a:t>
            </a:r>
            <a:r>
              <a:rPr sz="2000" spc="-10" dirty="0">
                <a:latin typeface="Lucida Sans Unicode"/>
                <a:cs typeface="Lucida Sans Unicode"/>
              </a:rPr>
              <a:t>.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We</a:t>
            </a:r>
            <a:r>
              <a:rPr sz="2000" spc="28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could</a:t>
            </a:r>
            <a:r>
              <a:rPr sz="2000" spc="2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use</a:t>
            </a:r>
            <a:r>
              <a:rPr sz="2000" spc="30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ft</a:t>
            </a:r>
            <a:r>
              <a:rPr sz="1950" spc="-7" baseline="21367" dirty="0">
                <a:latin typeface="Lucida Sans Unicode"/>
                <a:cs typeface="Lucida Sans Unicode"/>
              </a:rPr>
              <a:t>2</a:t>
            </a:r>
            <a:r>
              <a:rPr sz="2000" spc="-5" dirty="0">
                <a:latin typeface="Lucida Sans Unicode"/>
                <a:cs typeface="Lucida Sans Unicode"/>
              </a:rPr>
              <a:t>,</a:t>
            </a:r>
            <a:r>
              <a:rPr sz="2000" spc="3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ins</a:t>
            </a:r>
            <a:r>
              <a:rPr sz="1950" spc="-15" baseline="21367" dirty="0">
                <a:latin typeface="Lucida Sans Unicode"/>
                <a:cs typeface="Lucida Sans Unicode"/>
              </a:rPr>
              <a:t>2</a:t>
            </a:r>
            <a:r>
              <a:rPr sz="2000" spc="-10" dirty="0">
                <a:latin typeface="Lucida Sans Unicode"/>
                <a:cs typeface="Lucida Sans Unicode"/>
              </a:rPr>
              <a:t>,</a:t>
            </a:r>
            <a:r>
              <a:rPr sz="2000" spc="3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or</a:t>
            </a:r>
            <a:r>
              <a:rPr sz="2000" spc="29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cm</a:t>
            </a:r>
            <a:r>
              <a:rPr sz="1950" spc="-15" baseline="21367" dirty="0">
                <a:latin typeface="Lucida Sans Unicode"/>
                <a:cs typeface="Lucida Sans Unicode"/>
              </a:rPr>
              <a:t>2</a:t>
            </a:r>
            <a:r>
              <a:rPr sz="1950" spc="127" baseline="21367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for</a:t>
            </a:r>
            <a:endParaRPr sz="2000">
              <a:latin typeface="Lucida Sans Unicode"/>
              <a:cs typeface="Lucida Sans Unicode"/>
            </a:endParaRPr>
          </a:p>
          <a:p>
            <a:pPr marR="451484" algn="r">
              <a:lnSpc>
                <a:spcPct val="100000"/>
              </a:lnSpc>
            </a:pPr>
            <a:r>
              <a:rPr sz="2000" spc="-10" dirty="0">
                <a:latin typeface="Lucida Sans Unicode"/>
                <a:cs typeface="Lucida Sans Unicode"/>
              </a:rPr>
              <a:t>measure</a:t>
            </a:r>
            <a:r>
              <a:rPr sz="2000" spc="2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of</a:t>
            </a:r>
            <a:r>
              <a:rPr sz="2000" spc="28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permeability,</a:t>
            </a:r>
            <a:r>
              <a:rPr sz="2000" spc="30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but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these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units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all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too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large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be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applied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porous</a:t>
            </a:r>
            <a:r>
              <a:rPr sz="2000" spc="4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media.</a:t>
            </a:r>
            <a:endParaRPr sz="2000">
              <a:latin typeface="Lucida Sans Unicode"/>
              <a:cs typeface="Lucida Sans Unicode"/>
            </a:endParaRPr>
          </a:p>
          <a:p>
            <a:pPr marL="294005" indent="-256540">
              <a:lnSpc>
                <a:spcPct val="100000"/>
              </a:lnSpc>
              <a:spcBef>
                <a:spcPts val="2405"/>
              </a:spcBef>
              <a:buClr>
                <a:srgbClr val="2CA0BD"/>
              </a:buClr>
              <a:buSzPct val="67500"/>
              <a:buFont typeface="Wingdings"/>
              <a:buChar char=""/>
              <a:tabLst>
                <a:tab pos="294005" algn="l"/>
                <a:tab pos="294640" algn="l"/>
                <a:tab pos="2409190" algn="l"/>
                <a:tab pos="5616575" algn="l"/>
                <a:tab pos="855916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So</a:t>
            </a:r>
            <a:r>
              <a:rPr sz="2000" spc="36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Darcy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unit</a:t>
            </a:r>
            <a:r>
              <a:rPr sz="2000" spc="19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	used</a:t>
            </a:r>
            <a:r>
              <a:rPr sz="2000" spc="10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204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recommended	,but</a:t>
            </a:r>
            <a:r>
              <a:rPr sz="2000" spc="-37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3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many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cases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	</a:t>
            </a:r>
            <a:r>
              <a:rPr sz="2000" spc="-10" dirty="0">
                <a:latin typeface="Lucida Sans Unicode"/>
                <a:cs typeface="Lucida Sans Unicode"/>
              </a:rPr>
              <a:t>millidarcy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(mD)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used.</a:t>
            </a:r>
            <a:endParaRPr sz="2000">
              <a:latin typeface="Lucida Sans Unicode"/>
              <a:cs typeface="Lucida Sans Unicode"/>
            </a:endParaRPr>
          </a:p>
          <a:p>
            <a:pPr marL="294005" indent="-256540">
              <a:lnSpc>
                <a:spcPct val="100000"/>
              </a:lnSpc>
              <a:spcBef>
                <a:spcPts val="2215"/>
              </a:spcBef>
              <a:buClr>
                <a:srgbClr val="2CA0BD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800" dirty="0">
                <a:latin typeface="Lucida Sans Unicode"/>
                <a:cs typeface="Lucida Sans Unicode"/>
              </a:rPr>
              <a:t>1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Darcy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1000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miliDarcy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415" y="5507228"/>
            <a:ext cx="2807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100"/>
              </a:spcBef>
              <a:buClr>
                <a:srgbClr val="2CA0BD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800" dirty="0">
                <a:latin typeface="Tahoma"/>
                <a:cs typeface="Tahoma"/>
              </a:rPr>
              <a:t>1</a:t>
            </a:r>
            <a:r>
              <a:rPr sz="1800" spc="-5" dirty="0">
                <a:latin typeface="Tahoma"/>
                <a:cs typeface="Tahoma"/>
              </a:rPr>
              <a:t> Darcy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=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0.987 x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10</a:t>
            </a:r>
            <a:r>
              <a:rPr sz="1800" spc="-7" baseline="20833" dirty="0">
                <a:latin typeface="Lucida Sans Unicode"/>
                <a:cs typeface="Lucida Sans Unicode"/>
              </a:rPr>
              <a:t>-12</a:t>
            </a:r>
            <a:endParaRPr sz="1800" baseline="20833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1035" y="5449315"/>
            <a:ext cx="365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7" baseline="-13888" dirty="0">
                <a:latin typeface="Tahoma"/>
                <a:cs typeface="Tahoma"/>
              </a:rPr>
              <a:t>m</a:t>
            </a:r>
            <a:r>
              <a:rPr sz="1200" spc="-5" dirty="0">
                <a:latin typeface="Lucida Sans Unicode"/>
                <a:cs typeface="Lucida Sans Unicode"/>
              </a:rPr>
              <a:t>2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415" y="5791662"/>
            <a:ext cx="3096260" cy="6591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430"/>
              </a:spcBef>
              <a:buClr>
                <a:srgbClr val="2CA0BD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800" dirty="0">
                <a:latin typeface="Tahoma"/>
                <a:cs typeface="Tahoma"/>
              </a:rPr>
              <a:t>1</a:t>
            </a:r>
            <a:r>
              <a:rPr sz="1800" spc="-5" dirty="0">
                <a:latin typeface="Tahoma"/>
                <a:cs typeface="Tahoma"/>
              </a:rPr>
              <a:t> Darcy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=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1.062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x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10</a:t>
            </a:r>
            <a:r>
              <a:rPr sz="1800" spc="-7" baseline="20833" dirty="0">
                <a:latin typeface="Lucida Sans Unicode"/>
                <a:cs typeface="Lucida Sans Unicode"/>
              </a:rPr>
              <a:t>-11</a:t>
            </a:r>
            <a:r>
              <a:rPr sz="1800" spc="-30" baseline="20833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Tahoma"/>
                <a:cs typeface="Tahoma"/>
              </a:rPr>
              <a:t>ft</a:t>
            </a:r>
            <a:r>
              <a:rPr sz="1800" spc="-7" baseline="20833" dirty="0">
                <a:latin typeface="Lucida Sans Unicode"/>
                <a:cs typeface="Lucida Sans Unicode"/>
              </a:rPr>
              <a:t>2</a:t>
            </a:r>
            <a:endParaRPr sz="1800" baseline="20833">
              <a:latin typeface="Lucida Sans Unicode"/>
              <a:cs typeface="Lucida Sans Unicode"/>
            </a:endParaRPr>
          </a:p>
          <a:p>
            <a:pPr marL="294005" indent="-256540">
              <a:lnSpc>
                <a:spcPct val="100000"/>
              </a:lnSpc>
              <a:spcBef>
                <a:spcPts val="340"/>
              </a:spcBef>
              <a:buClr>
                <a:srgbClr val="2CA0BD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1800" dirty="0">
                <a:latin typeface="Lucida Sans Unicode"/>
                <a:cs typeface="Lucida Sans Unicode"/>
              </a:rPr>
              <a:t>1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mi</a:t>
            </a:r>
            <a:r>
              <a:rPr sz="1800" spc="5" dirty="0">
                <a:latin typeface="Lucida Sans Unicode"/>
                <a:cs typeface="Lucida Sans Unicode"/>
              </a:rPr>
              <a:t>li</a:t>
            </a:r>
            <a:r>
              <a:rPr sz="1800" spc="-10" dirty="0">
                <a:latin typeface="Lucida Sans Unicode"/>
                <a:cs typeface="Lucida Sans Unicode"/>
              </a:rPr>
              <a:t>D</a:t>
            </a:r>
            <a:r>
              <a:rPr sz="1800" spc="-15" dirty="0">
                <a:latin typeface="Lucida Sans Unicode"/>
                <a:cs typeface="Lucida Sans Unicode"/>
              </a:rPr>
              <a:t>a</a:t>
            </a:r>
            <a:r>
              <a:rPr sz="1800" spc="5" dirty="0">
                <a:latin typeface="Lucida Sans Unicode"/>
                <a:cs typeface="Lucida Sans Unicode"/>
              </a:rPr>
              <a:t>r</a:t>
            </a:r>
            <a:r>
              <a:rPr sz="1800" spc="-15" dirty="0">
                <a:latin typeface="Lucida Sans Unicode"/>
                <a:cs typeface="Lucida Sans Unicode"/>
              </a:rPr>
              <a:t>c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~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10</a:t>
            </a:r>
            <a:r>
              <a:rPr sz="1800" baseline="20833" dirty="0">
                <a:latin typeface="Lucida Sans Unicode"/>
                <a:cs typeface="Lucida Sans Unicode"/>
              </a:rPr>
              <a:t>-9</a:t>
            </a:r>
            <a:r>
              <a:rPr sz="1800" spc="-127" baseline="20833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mm</a:t>
            </a:r>
            <a:r>
              <a:rPr sz="1800" baseline="20833" dirty="0">
                <a:latin typeface="Lucida Sans Unicode"/>
                <a:cs typeface="Lucida Sans Unicode"/>
              </a:rPr>
              <a:t>2</a:t>
            </a:r>
            <a:endParaRPr sz="1800" baseline="20833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42659"/>
            <a:ext cx="5130546" cy="116815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7063" y="172923"/>
            <a:ext cx="44329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0" u="none" spc="-20" dirty="0">
                <a:solidFill>
                  <a:srgbClr val="006FC0"/>
                </a:solidFill>
                <a:latin typeface="Calibri"/>
                <a:cs typeface="Calibri"/>
              </a:rPr>
              <a:t>Units</a:t>
            </a:r>
            <a:r>
              <a:rPr sz="4000" i="0" u="none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4000" i="0" u="none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0" u="none" spc="-30" dirty="0">
                <a:solidFill>
                  <a:srgbClr val="006FC0"/>
                </a:solidFill>
                <a:latin typeface="Calibri"/>
                <a:cs typeface="Calibri"/>
              </a:rPr>
              <a:t>Permeability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3611" y="5483758"/>
            <a:ext cx="379793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90"/>
              </a:lnSpc>
              <a:spcBef>
                <a:spcPts val="100"/>
              </a:spcBef>
            </a:pPr>
            <a:r>
              <a:rPr sz="1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Required</a:t>
            </a:r>
            <a:r>
              <a:rPr sz="18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88620" indent="-350520">
              <a:lnSpc>
                <a:spcPts val="2090"/>
              </a:lnSpc>
              <a:buAutoNum type="arabicPlain"/>
              <a:tabLst>
                <a:tab pos="38862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prove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</a:t>
            </a:r>
            <a:r>
              <a:rPr sz="1800" spc="-7" baseline="23148" dirty="0">
                <a:latin typeface="Lucida Sans Unicode"/>
                <a:cs typeface="Lucida Sans Unicode"/>
              </a:rPr>
              <a:t>2</a:t>
            </a:r>
            <a:endParaRPr sz="1800" baseline="23148">
              <a:latin typeface="Lucida Sans Unicode"/>
              <a:cs typeface="Lucida Sans Unicode"/>
            </a:endParaRPr>
          </a:p>
          <a:p>
            <a:pPr marL="388620" indent="-350520">
              <a:lnSpc>
                <a:spcPct val="100000"/>
              </a:lnSpc>
              <a:buAutoNum type="arabicPlain"/>
              <a:tabLst>
                <a:tab pos="38862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permeability conversion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factor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1281</Words>
  <Application>Microsoft Office PowerPoint</Application>
  <PresentationFormat>مخصص</PresentationFormat>
  <Paragraphs>323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Permeability</vt:lpstr>
      <vt:lpstr>عرض تقديمي في PowerPoint</vt:lpstr>
      <vt:lpstr>Permeability Classification</vt:lpstr>
      <vt:lpstr>Permeability Scale</vt:lpstr>
      <vt:lpstr>Permeability</vt:lpstr>
      <vt:lpstr>عرض تقديمي في PowerPoint</vt:lpstr>
      <vt:lpstr>What is Darcy ?</vt:lpstr>
      <vt:lpstr>Units of Permeability</vt:lpstr>
      <vt:lpstr>Common Oil Field Units</vt:lpstr>
      <vt:lpstr>Linear Flow System</vt:lpstr>
      <vt:lpstr>Radial Flow System</vt:lpstr>
      <vt:lpstr>The External (Drainage) Radius</vt:lpstr>
      <vt:lpstr>Examples</vt:lpstr>
      <vt:lpstr>Example – 2:</vt:lpstr>
      <vt:lpstr>عرض تقديمي في PowerPoint</vt:lpstr>
      <vt:lpstr>Averaging Permeability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</dc:creator>
  <cp:lastModifiedBy>hp</cp:lastModifiedBy>
  <cp:revision>1</cp:revision>
  <dcterms:created xsi:type="dcterms:W3CDTF">2022-10-28T19:47:41Z</dcterms:created>
  <dcterms:modified xsi:type="dcterms:W3CDTF">2022-10-29T18:06:28Z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2022-10-28T00:00:00Z</vt:filetime>
  </property>
</Properties>
</file>