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0"/>
  </p:notesMasterIdLst>
  <p:sldIdLst>
    <p:sldId id="266" r:id="rId2"/>
    <p:sldId id="256" r:id="rId3"/>
    <p:sldId id="257" r:id="rId4"/>
    <p:sldId id="276" r:id="rId5"/>
    <p:sldId id="271" r:id="rId6"/>
    <p:sldId id="273" r:id="rId7"/>
    <p:sldId id="278" r:id="rId8"/>
    <p:sldId id="277"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9" d="100"/>
          <a:sy n="79" d="100"/>
        </p:scale>
        <p:origin x="-1546" y="-17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B0563-A279-40D8-B4EC-845476952AB5}" type="datetimeFigureOut">
              <a:rPr lang="en-GB" smtClean="0"/>
              <a:t>02/11/2022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483AB-B1DB-43CD-8E4D-C56DF9162C94}" type="slidenum">
              <a:rPr lang="en-GB" smtClean="0"/>
              <a:t>‹#›</a:t>
            </a:fld>
            <a:endParaRPr lang="en-GB"/>
          </a:p>
        </p:txBody>
      </p:sp>
    </p:spTree>
    <p:extLst>
      <p:ext uri="{BB962C8B-B14F-4D97-AF65-F5344CB8AC3E}">
        <p14:creationId xmlns:p14="http://schemas.microsoft.com/office/powerpoint/2010/main" val="376330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042483AB-B1DB-43CD-8E4D-C56DF9162C94}" type="slidenum">
              <a:rPr lang="en-GB" smtClean="0"/>
              <a:t>2</a:t>
            </a:fld>
            <a:endParaRPr lang="en-GB"/>
          </a:p>
        </p:txBody>
      </p:sp>
    </p:spTree>
    <p:extLst>
      <p:ext uri="{BB962C8B-B14F-4D97-AF65-F5344CB8AC3E}">
        <p14:creationId xmlns:p14="http://schemas.microsoft.com/office/powerpoint/2010/main" val="2019667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9EA437AB-8B0D-4B61-9AB1-EA0BD4CD5679}"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AE00A29B-E8E9-4ED7-A822-E7D2D6E66F39}"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5C6EE8FB-C8B2-42BC-9DB3-0EA5D40E9640}"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9850F8AA-3A54-4FCC-B7DF-1755EF187635}"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B64FF770-EB0C-4A84-99DA-BB29839075CF}"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E0A97811-3577-4524-BE96-DDE1D02266B4}"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CA3B345D-F58A-4721-8398-C35B416A39D9}" type="uaqdatetime1">
              <a:rPr lang="ar-SA" smtClean="0"/>
              <a:t>26/03/1444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55E9A2E-6B75-4F34-8C8F-8548F67578E3}" type="uaqdatetime1">
              <a:rPr lang="ar-SA" smtClean="0"/>
              <a:t>26/03/1444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1DBD849-3BC6-4081-925B-50A03EBA5E5F}" type="uaqdatetime1">
              <a:rPr lang="ar-SA" smtClean="0"/>
              <a:t>26/03/1444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A9AE322-2536-4EB4-B1C0-0F2B45C140A7}"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976F863-A40D-456C-B13E-A2BE22584B39}"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7BB7BE8-E29E-47B1-9286-20B2B1E47B75}" type="uaqdatetime1">
              <a:rPr lang="ar-SA" smtClean="0"/>
              <a:t>26/03/1444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17" y="0"/>
            <a:ext cx="3348884" cy="6858000"/>
          </a:xfrm>
          <a:prstGeom prst="rect">
            <a:avLst/>
          </a:prstGeom>
        </p:spPr>
      </p:pic>
      <p:pic>
        <p:nvPicPr>
          <p:cNvPr id="6" name="صورة 66">
            <a:extLst>
              <a:ext uri="{FF2B5EF4-FFF2-40B4-BE49-F238E27FC236}">
                <a16:creationId xmlns:a16="http://schemas.microsoft.com/office/drawing/2014/main" xmlns="" id="{00000000-0008-0000-0200-000008000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200" y="0"/>
            <a:ext cx="1261529" cy="1196710"/>
          </a:xfrm>
          <a:prstGeom prst="rect">
            <a:avLst/>
          </a:prstGeom>
          <a:noFill/>
          <a:extLst>
            <a:ext uri="{909E8E84-426E-40DD-AFC4-6F175D3DCCD1}">
              <a14:hiddenFill xmlns:a14="http://schemas.microsoft.com/office/drawing/2010/main">
                <a:solidFill>
                  <a:srgbClr val="FFFFFF"/>
                </a:solidFill>
              </a14:hiddenFill>
            </a:ext>
          </a:extLst>
        </p:spPr>
      </p:pic>
      <p:sp>
        <p:nvSpPr>
          <p:cNvPr id="8" name="Subtitle 2">
            <a:extLst>
              <a:ext uri="{FF2B5EF4-FFF2-40B4-BE49-F238E27FC236}">
                <a16:creationId xmlns:a16="http://schemas.microsoft.com/office/drawing/2014/main" xmlns="" id="{05A88EBC-0EE8-44D8-A89F-FB82ECB9325C}"/>
              </a:ext>
            </a:extLst>
          </p:cNvPr>
          <p:cNvSpPr txBox="1">
            <a:spLocks/>
          </p:cNvSpPr>
          <p:nvPr/>
        </p:nvSpPr>
        <p:spPr>
          <a:xfrm>
            <a:off x="0" y="3037438"/>
            <a:ext cx="5795117" cy="82952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4400" dirty="0">
                <a:solidFill>
                  <a:srgbClr val="FF0000"/>
                </a:solidFill>
                <a:cs typeface="+mj-cs"/>
              </a:rPr>
              <a:t>TECHNICAL </a:t>
            </a:r>
            <a:r>
              <a:rPr lang="en-US" sz="4400">
                <a:solidFill>
                  <a:srgbClr val="FF0000"/>
                </a:solidFill>
                <a:cs typeface="+mj-cs"/>
              </a:rPr>
              <a:t>ENGLISH </a:t>
            </a:r>
            <a:endParaRPr lang="ar-SY" sz="4400" dirty="0">
              <a:solidFill>
                <a:srgbClr val="FF0000"/>
              </a:solidFill>
              <a:cs typeface="+mj-cs"/>
            </a:endParaRPr>
          </a:p>
        </p:txBody>
      </p:sp>
      <p:sp>
        <p:nvSpPr>
          <p:cNvPr id="9" name="TextBox 8">
            <a:extLst>
              <a:ext uri="{FF2B5EF4-FFF2-40B4-BE49-F238E27FC236}">
                <a16:creationId xmlns:a16="http://schemas.microsoft.com/office/drawing/2014/main" xmlns="" id="{F4D6A447-38A3-4F07-B0C0-4629A650A3E7}"/>
              </a:ext>
            </a:extLst>
          </p:cNvPr>
          <p:cNvSpPr txBox="1"/>
          <p:nvPr/>
        </p:nvSpPr>
        <p:spPr>
          <a:xfrm>
            <a:off x="0" y="4073690"/>
            <a:ext cx="6429284" cy="584775"/>
          </a:xfrm>
          <a:prstGeom prst="rect">
            <a:avLst/>
          </a:prstGeom>
          <a:noFill/>
        </p:spPr>
        <p:txBody>
          <a:bodyPr wrap="square">
            <a:spAutoFit/>
          </a:bodyPr>
          <a:lstStyle/>
          <a:p>
            <a:pPr algn="l"/>
            <a:r>
              <a:rPr lang="en-GB" sz="3200" dirty="0" smtClean="0">
                <a:solidFill>
                  <a:srgbClr val="00B0F0"/>
                </a:solidFill>
                <a:latin typeface="Times New Roman" panose="02020603050405020304" pitchFamily="18" charset="0"/>
                <a:cs typeface="Times New Roman" panose="02020603050405020304" pitchFamily="18" charset="0"/>
              </a:rPr>
              <a:t>Lecture#7: Oil Extraction</a:t>
            </a:r>
            <a:endParaRPr lang="en-GB" sz="1050" dirty="0">
              <a:solidFill>
                <a:srgbClr val="00B0F0"/>
              </a:solidFill>
              <a:latin typeface="Times New Roman" panose="02020603050405020304" pitchFamily="18" charset="0"/>
              <a:cs typeface="Times New Roman" panose="02020603050405020304" pitchFamily="18" charset="0"/>
            </a:endParaRPr>
          </a:p>
        </p:txBody>
      </p:sp>
      <p:sp>
        <p:nvSpPr>
          <p:cNvPr id="10" name="مستطيل 9"/>
          <p:cNvSpPr/>
          <p:nvPr/>
        </p:nvSpPr>
        <p:spPr>
          <a:xfrm>
            <a:off x="2689821" y="5373216"/>
            <a:ext cx="1191352" cy="369332"/>
          </a:xfrm>
          <a:prstGeom prst="rect">
            <a:avLst/>
          </a:prstGeom>
        </p:spPr>
        <p:txBody>
          <a:bodyPr wrap="none">
            <a:spAutoFit/>
          </a:bodyPr>
          <a:lstStyle/>
          <a:p>
            <a:pPr algn="ctr"/>
            <a:r>
              <a:rPr lang="en-US" b="1" dirty="0">
                <a:solidFill>
                  <a:srgbClr val="002060"/>
                </a:solidFill>
              </a:rPr>
              <a:t>2022-2023</a:t>
            </a:r>
            <a:endParaRPr lang="ar-SY" b="1" dirty="0">
              <a:solidFill>
                <a:srgbClr val="002060"/>
              </a:solidFill>
            </a:endParaRPr>
          </a:p>
        </p:txBody>
      </p:sp>
      <p:sp>
        <p:nvSpPr>
          <p:cNvPr id="11" name="مستطيل 10"/>
          <p:cNvSpPr/>
          <p:nvPr/>
        </p:nvSpPr>
        <p:spPr>
          <a:xfrm>
            <a:off x="1016945" y="5949280"/>
            <a:ext cx="4572000" cy="646331"/>
          </a:xfrm>
          <a:prstGeom prst="rect">
            <a:avLst/>
          </a:prstGeom>
        </p:spPr>
        <p:txBody>
          <a:bodyPr>
            <a:spAutoFit/>
          </a:bodyPr>
          <a:lstStyle/>
          <a:p>
            <a:pPr algn="ctr"/>
            <a:r>
              <a:rPr lang="en-US" dirty="0">
                <a:solidFill>
                  <a:srgbClr val="002060"/>
                </a:solidFill>
              </a:rPr>
              <a:t>NASIR ALSHMLH</a:t>
            </a:r>
          </a:p>
          <a:p>
            <a:pPr algn="ctr"/>
            <a:r>
              <a:rPr lang="en-US" dirty="0">
                <a:solidFill>
                  <a:srgbClr val="002060"/>
                </a:solidFill>
              </a:rPr>
              <a:t>ASMAA ALGHAZI</a:t>
            </a:r>
            <a:endParaRPr lang="ar-SY" dirty="0">
              <a:solidFill>
                <a:srgbClr val="002060"/>
              </a:solidFill>
            </a:endParaRPr>
          </a:p>
        </p:txBody>
      </p:sp>
      <p:sp>
        <p:nvSpPr>
          <p:cNvPr id="2" name="Slide Number Placeholder 1">
            <a:extLst>
              <a:ext uri="{FF2B5EF4-FFF2-40B4-BE49-F238E27FC236}">
                <a16:creationId xmlns:a16="http://schemas.microsoft.com/office/drawing/2014/main" xmlns="" id="{50ED4136-15FF-77AB-3F1F-286EFF219160}"/>
              </a:ext>
            </a:extLst>
          </p:cNvPr>
          <p:cNvSpPr>
            <a:spLocks noGrp="1"/>
          </p:cNvSpPr>
          <p:nvPr>
            <p:ph type="sldNum" sz="quarter" idx="12"/>
          </p:nvPr>
        </p:nvSpPr>
        <p:spPr/>
        <p:txBody>
          <a:bodyPr/>
          <a:lstStyle/>
          <a:p>
            <a:fld id="{0B34F065-1154-456A-91E3-76DE8E75E17B}" type="slidenum">
              <a:rPr lang="ar-SA" smtClean="0"/>
              <a:t>1</a:t>
            </a:fld>
            <a:endParaRPr lang="ar-SA"/>
          </a:p>
        </p:txBody>
      </p:sp>
      <p:sp>
        <p:nvSpPr>
          <p:cNvPr id="3" name="Title 1">
            <a:extLst>
              <a:ext uri="{FF2B5EF4-FFF2-40B4-BE49-F238E27FC236}">
                <a16:creationId xmlns:a16="http://schemas.microsoft.com/office/drawing/2014/main" xmlns="" id="{96CFB613-E8AF-1AB4-BB01-58DCEC9B7260}"/>
              </a:ext>
            </a:extLst>
          </p:cNvPr>
          <p:cNvSpPr txBox="1">
            <a:spLocks/>
          </p:cNvSpPr>
          <p:nvPr/>
        </p:nvSpPr>
        <p:spPr>
          <a:xfrm>
            <a:off x="340589" y="1107940"/>
            <a:ext cx="5795117" cy="104452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600" dirty="0">
                <a:solidFill>
                  <a:srgbClr val="00B0F0"/>
                </a:solidFill>
              </a:rPr>
              <a:t>AL-AYEN UNIVRSITY</a:t>
            </a:r>
            <a:br>
              <a:rPr lang="en-US" sz="3600" dirty="0">
                <a:solidFill>
                  <a:srgbClr val="00B0F0"/>
                </a:solidFill>
              </a:rPr>
            </a:br>
            <a:r>
              <a:rPr lang="en-US" sz="3600" dirty="0">
                <a:solidFill>
                  <a:srgbClr val="00B0F0"/>
                </a:solidFill>
              </a:rPr>
              <a:t>COLLEGE OF </a:t>
            </a:r>
          </a:p>
          <a:p>
            <a:r>
              <a:rPr lang="en-US" sz="3600" dirty="0">
                <a:solidFill>
                  <a:srgbClr val="00B0F0"/>
                </a:solidFill>
              </a:rPr>
              <a:t>PETROLEUM ENGINEERING</a:t>
            </a:r>
            <a:endParaRPr lang="ar-SY" sz="3600" dirty="0">
              <a:solidFill>
                <a:srgbClr val="00B0F0"/>
              </a:solidFill>
            </a:endParaRPr>
          </a:p>
        </p:txBody>
      </p:sp>
    </p:spTree>
    <p:extLst>
      <p:ext uri="{BB962C8B-B14F-4D97-AF65-F5344CB8AC3E}">
        <p14:creationId xmlns:p14="http://schemas.microsoft.com/office/powerpoint/2010/main" val="422750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620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OIL </a:t>
            </a:r>
            <a:r>
              <a:rPr lang="en-GB" sz="3200" b="1" dirty="0" smtClean="0"/>
              <a:t>EXTRACTION </a:t>
            </a:r>
            <a:endParaRPr lang="en-US" sz="3200" b="1" i="1" u="sng" dirty="0">
              <a:effectLst>
                <a:outerShdw blurRad="38100" dist="38100" dir="2700000" algn="tl">
                  <a:srgbClr val="000000">
                    <a:alpha val="43137"/>
                  </a:srgbClr>
                </a:outerShdw>
              </a:effectLst>
            </a:endParaRPr>
          </a:p>
        </p:txBody>
      </p:sp>
      <p:sp>
        <p:nvSpPr>
          <p:cNvPr id="3" name="مستطيل 2"/>
          <p:cNvSpPr/>
          <p:nvPr/>
        </p:nvSpPr>
        <p:spPr>
          <a:xfrm>
            <a:off x="251520" y="764704"/>
            <a:ext cx="8712968" cy="4524315"/>
          </a:xfrm>
          <a:prstGeom prst="rect">
            <a:avLst/>
          </a:prstGeom>
        </p:spPr>
        <p:txBody>
          <a:bodyPr wrap="square">
            <a:spAutoFit/>
          </a:bodyPr>
          <a:lstStyle/>
          <a:p>
            <a:pPr algn="just" rtl="0"/>
            <a:r>
              <a:rPr lang="en-US" sz="1600" b="1" dirty="0">
                <a:solidFill>
                  <a:srgbClr val="FFC000"/>
                </a:solidFill>
              </a:rPr>
              <a:t>Oil extraction = oil production </a:t>
            </a:r>
            <a:r>
              <a:rPr lang="en-US" sz="1600" dirty="0"/>
              <a:t>is a process of oil recovery from a well. </a:t>
            </a:r>
            <a:endParaRPr lang="en-US" sz="1600" dirty="0" smtClean="0"/>
          </a:p>
          <a:p>
            <a:pPr algn="just" rtl="0"/>
            <a:r>
              <a:rPr lang="en-GB" sz="1600" b="1" dirty="0">
                <a:solidFill>
                  <a:srgbClr val="FFC000"/>
                </a:solidFill>
              </a:rPr>
              <a:t>How to Extract Oil </a:t>
            </a:r>
            <a:r>
              <a:rPr lang="en-GB" sz="1600" dirty="0">
                <a:solidFill>
                  <a:srgbClr val="FFC000"/>
                </a:solidFill>
              </a:rPr>
              <a:t> </a:t>
            </a:r>
            <a:r>
              <a:rPr lang="en-US" sz="1600" dirty="0" smtClean="0"/>
              <a:t>Discovering </a:t>
            </a:r>
            <a:r>
              <a:rPr lang="en-US" sz="1600" dirty="0"/>
              <a:t>new </a:t>
            </a:r>
            <a:r>
              <a:rPr lang="en-US" sz="1600" b="1" dirty="0"/>
              <a:t>reserves </a:t>
            </a:r>
            <a:r>
              <a:rPr lang="en-US" sz="1600" dirty="0"/>
              <a:t>of oil is only the beginning of the story. It's then the job of a new team of economists, scientists and engineers to decide whether – and how – to go into large-scale commercial production. </a:t>
            </a:r>
          </a:p>
          <a:p>
            <a:pPr algn="just" rtl="0"/>
            <a:r>
              <a:rPr lang="en-US" sz="1600" dirty="0"/>
              <a:t>Once oil or gas have been </a:t>
            </a:r>
            <a:r>
              <a:rPr lang="en-US" sz="1600" b="1" dirty="0">
                <a:solidFill>
                  <a:srgbClr val="00B0F0"/>
                </a:solidFill>
              </a:rPr>
              <a:t>discovered</a:t>
            </a:r>
            <a:r>
              <a:rPr lang="en-US" sz="1600" b="1" dirty="0"/>
              <a:t>, </a:t>
            </a:r>
            <a:r>
              <a:rPr lang="en-US" sz="1600" dirty="0"/>
              <a:t>it has to be </a:t>
            </a:r>
            <a:r>
              <a:rPr lang="en-US" sz="1600" b="1" dirty="0">
                <a:solidFill>
                  <a:srgbClr val="00B0F0"/>
                </a:solidFill>
              </a:rPr>
              <a:t>established</a:t>
            </a:r>
            <a:r>
              <a:rPr lang="en-US" sz="1600" b="1" dirty="0"/>
              <a:t> </a:t>
            </a:r>
            <a:r>
              <a:rPr lang="en-US" sz="1600" dirty="0"/>
              <a:t>how much is there, how much can be </a:t>
            </a:r>
            <a:r>
              <a:rPr lang="en-US" sz="1600" b="1" dirty="0">
                <a:solidFill>
                  <a:srgbClr val="00B0F0"/>
                </a:solidFill>
              </a:rPr>
              <a:t>recovered</a:t>
            </a:r>
            <a:r>
              <a:rPr lang="en-US" sz="1600" b="1" dirty="0"/>
              <a:t>, </a:t>
            </a:r>
            <a:r>
              <a:rPr lang="en-US" sz="1600" dirty="0"/>
              <a:t>what its quality is and how the oil and gas can be transported safely to a </a:t>
            </a:r>
            <a:r>
              <a:rPr lang="en-US" sz="1600" b="1" dirty="0"/>
              <a:t>refinery </a:t>
            </a:r>
            <a:r>
              <a:rPr lang="en-US" sz="1600" dirty="0"/>
              <a:t>or terminal. In other words, is the find economically </a:t>
            </a:r>
            <a:r>
              <a:rPr lang="en-US" sz="1600" b="1" dirty="0"/>
              <a:t>viable</a:t>
            </a:r>
            <a:r>
              <a:rPr lang="en-US" sz="1600" dirty="0"/>
              <a:t>? If so, further wells will have to be drilled and production facilities established. </a:t>
            </a:r>
          </a:p>
          <a:p>
            <a:pPr algn="just" rtl="0"/>
            <a:r>
              <a:rPr lang="en-US" sz="1600" dirty="0"/>
              <a:t>The recovery factor – the amount of oil that can be economically </a:t>
            </a:r>
            <a:r>
              <a:rPr lang="en-US" sz="1600" b="1" dirty="0"/>
              <a:t>extracted </a:t>
            </a:r>
            <a:r>
              <a:rPr lang="en-US" sz="1600" dirty="0"/>
              <a:t>compared with the total amount estimated to be in the ground – varies widely. Twenty years ago a recovery factor of about 30 per cent was normal. Today the average is about 45 per cent. Improved technology is likely to </a:t>
            </a:r>
            <a:r>
              <a:rPr lang="en-US" sz="1600" b="1" dirty="0"/>
              <a:t>increase </a:t>
            </a:r>
            <a:r>
              <a:rPr lang="en-US" sz="1600" dirty="0"/>
              <a:t>this further. </a:t>
            </a:r>
          </a:p>
          <a:p>
            <a:pPr algn="just" rtl="0"/>
            <a:r>
              <a:rPr lang="en-US" sz="1600" dirty="0"/>
              <a:t>Crude oil is found in underground pockets or traps. Gas and water are generally found in the reservoir too – usually under pressure. This pressure is sometimes sufficient to force the oil to the surface of the well unaided and </a:t>
            </a:r>
            <a:r>
              <a:rPr lang="en-US" sz="1600" b="1" dirty="0"/>
              <a:t>excess pressure </a:t>
            </a:r>
            <a:r>
              <a:rPr lang="en-US" sz="1600" dirty="0"/>
              <a:t>may cause problems. </a:t>
            </a:r>
          </a:p>
          <a:p>
            <a:pPr algn="just" rtl="0"/>
            <a:r>
              <a:rPr lang="en-US" sz="1600" dirty="0"/>
              <a:t>In the early stages of production an oilfield may have freely flowing wells, but as oil is extracted the pressure </a:t>
            </a:r>
            <a:r>
              <a:rPr lang="en-US" sz="1600" b="1" dirty="0"/>
              <a:t>decreases </a:t>
            </a:r>
            <a:r>
              <a:rPr lang="en-US" sz="1600" dirty="0"/>
              <a:t>and </a:t>
            </a:r>
            <a:r>
              <a:rPr lang="en-US" sz="1600" b="1" dirty="0"/>
              <a:t>pumping </a:t>
            </a:r>
            <a:r>
              <a:rPr lang="en-US" sz="1600" dirty="0"/>
              <a:t>may become necessary. Alternatively, it may be possible to increase the pressure by injecting further gas or water into the edges of the reservoir. </a:t>
            </a:r>
          </a:p>
        </p:txBody>
      </p:sp>
    </p:spTree>
    <p:extLst>
      <p:ext uri="{BB962C8B-B14F-4D97-AF65-F5344CB8AC3E}">
        <p14:creationId xmlns:p14="http://schemas.microsoft.com/office/powerpoint/2010/main" val="325703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867" y="476672"/>
            <a:ext cx="8856984" cy="6001643"/>
          </a:xfrm>
          <a:prstGeom prst="rect">
            <a:avLst/>
          </a:prstGeom>
        </p:spPr>
        <p:txBody>
          <a:bodyPr wrap="square">
            <a:spAutoFit/>
          </a:bodyPr>
          <a:lstStyle/>
          <a:p>
            <a:pPr algn="just" rtl="0"/>
            <a:r>
              <a:rPr lang="en-US" sz="1600" dirty="0"/>
              <a:t>In other cases, the pressure is inadequate from the beginning and pumps at the bottom of wells have to be used. The fluid extracted from the well usually contains oil, gas and water. It has to be processed so that the crude oil and gas can be transported by pipeline or tanker. </a:t>
            </a:r>
          </a:p>
          <a:p>
            <a:pPr algn="just" rtl="0"/>
            <a:r>
              <a:rPr lang="en-US" sz="1600" dirty="0"/>
              <a:t>Crude oil is a natural substance whose composition varies. Even in the same oilfield, where oil is obtained from different depths, it can vary greatly in </a:t>
            </a:r>
            <a:r>
              <a:rPr lang="en-US" sz="1600" b="1" dirty="0">
                <a:solidFill>
                  <a:srgbClr val="00B0F0"/>
                </a:solidFill>
              </a:rPr>
              <a:t>composition</a:t>
            </a:r>
            <a:r>
              <a:rPr lang="en-US" sz="1600" b="1" dirty="0"/>
              <a:t> </a:t>
            </a:r>
            <a:r>
              <a:rPr lang="en-US" sz="1600" dirty="0"/>
              <a:t>and appearance. It may be an almost </a:t>
            </a:r>
            <a:r>
              <a:rPr lang="en-US" sz="1600" dirty="0" err="1"/>
              <a:t>colourless</a:t>
            </a:r>
            <a:r>
              <a:rPr lang="en-US" sz="1600" dirty="0"/>
              <a:t> liquid or a </a:t>
            </a:r>
            <a:r>
              <a:rPr lang="en-US" sz="1600" b="1" dirty="0">
                <a:solidFill>
                  <a:srgbClr val="00B0F0"/>
                </a:solidFill>
              </a:rPr>
              <a:t>sluggish</a:t>
            </a:r>
            <a:r>
              <a:rPr lang="en-US" sz="1600" dirty="0"/>
              <a:t>, black </a:t>
            </a:r>
            <a:r>
              <a:rPr lang="en-US" sz="1600" b="1" dirty="0">
                <a:solidFill>
                  <a:srgbClr val="00B0F0"/>
                </a:solidFill>
              </a:rPr>
              <a:t>substance</a:t>
            </a:r>
            <a:r>
              <a:rPr lang="en-US" sz="1600" dirty="0"/>
              <a:t>, so heavy that it cannot be pumped at atmospheric temperatures. Generally, however, crude oils look rather like thin, brown </a:t>
            </a:r>
            <a:r>
              <a:rPr lang="en-US" sz="1600" b="1" dirty="0">
                <a:solidFill>
                  <a:srgbClr val="00B0F0"/>
                </a:solidFill>
              </a:rPr>
              <a:t>treacle</a:t>
            </a:r>
            <a:r>
              <a:rPr lang="en-US" sz="1600" dirty="0">
                <a:solidFill>
                  <a:srgbClr val="00B0F0"/>
                </a:solidFill>
              </a:rPr>
              <a:t>. </a:t>
            </a:r>
          </a:p>
          <a:p>
            <a:pPr algn="just" rtl="0"/>
            <a:r>
              <a:rPr lang="en-US" sz="1600" dirty="0"/>
              <a:t>There is no single solution to the problem of getting oil out. Production and transport methods will depend on where the oil is found, and in particular, whether it has been found under the land or under the sea. Obviously, it is a lot harder and more expensive to drill for oil beneath the sea than on land, which is one reason why the majority of the oil that we use is produced onshore. </a:t>
            </a:r>
          </a:p>
          <a:p>
            <a:pPr algn="just" rtl="0"/>
            <a:r>
              <a:rPr lang="en-US" sz="1600" dirty="0"/>
              <a:t>There are several different types of platform that can be used, depending on the conditions. Usually, the legs of the platform must extend at least 30 </a:t>
            </a:r>
            <a:r>
              <a:rPr lang="en-US" sz="1600" dirty="0" err="1"/>
              <a:t>metres</a:t>
            </a:r>
            <a:r>
              <a:rPr lang="en-US" sz="1600" dirty="0"/>
              <a:t> above the surface of the sea, keeping all equipment well clear of the largest waves. For smaller offshore discoveries it is not usually economic to install a platform. In some cases, floating or underwater production systems controlled remotely have been developed. </a:t>
            </a:r>
          </a:p>
          <a:p>
            <a:pPr algn="just" rtl="0"/>
            <a:r>
              <a:rPr lang="en-US" sz="1600" dirty="0"/>
              <a:t>Oil is generally produced in places far away from where it is used: in deserts, frozen wastes, jungles or far offshore. A pipeline hundreds of miles long or super-tanker – or both – may be the only way of getting the oil to the refinery where it will be turned into a useable product. </a:t>
            </a:r>
          </a:p>
          <a:p>
            <a:pPr algn="just" rtl="0"/>
            <a:r>
              <a:rPr lang="en-US" sz="1600" dirty="0" err="1"/>
              <a:t>Тo</a:t>
            </a:r>
            <a:r>
              <a:rPr lang="en-US" sz="1600" dirty="0"/>
              <a:t> reach the edges of the reservoir, wells are commonly drilled at an angle. It is now possible drill vertically downwards and then outwards horizontally. This can save a great deal of money, as several wells can be drilled from a single point and oil extracted from thin </a:t>
            </a:r>
            <a:r>
              <a:rPr lang="en-US" sz="1600" b="1" dirty="0">
                <a:solidFill>
                  <a:srgbClr val="00B0F0"/>
                </a:solidFill>
              </a:rPr>
              <a:t>seams</a:t>
            </a:r>
            <a:r>
              <a:rPr lang="en-US" sz="1600" b="1" dirty="0"/>
              <a:t> </a:t>
            </a:r>
            <a:r>
              <a:rPr lang="en-US" sz="1600" dirty="0"/>
              <a:t>of rock. </a:t>
            </a:r>
          </a:p>
          <a:p>
            <a:pPr algn="just" rtl="0"/>
            <a:endParaRPr lang="ar-SA" sz="1600" dirty="0"/>
          </a:p>
          <a:p>
            <a:pPr algn="just" rtl="0"/>
            <a:endParaRPr lang="en-US" sz="1600" dirty="0"/>
          </a:p>
        </p:txBody>
      </p:sp>
    </p:spTree>
    <p:extLst>
      <p:ext uri="{BB962C8B-B14F-4D97-AF65-F5344CB8AC3E}">
        <p14:creationId xmlns:p14="http://schemas.microsoft.com/office/powerpoint/2010/main" val="3341903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4</a:t>
            </a:fld>
            <a:endParaRPr lang="ar-SA"/>
          </a:p>
        </p:txBody>
      </p:sp>
      <p:sp>
        <p:nvSpPr>
          <p:cNvPr id="5" name="مستطيل 4"/>
          <p:cNvSpPr/>
          <p:nvPr/>
        </p:nvSpPr>
        <p:spPr>
          <a:xfrm>
            <a:off x="251520" y="0"/>
            <a:ext cx="8568952" cy="620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Terms and Vocabulary </a:t>
            </a:r>
            <a:endParaRPr lang="en-US" sz="3200" b="1" i="1" u="sng" dirty="0">
              <a:effectLst>
                <a:outerShdw blurRad="38100" dist="38100" dir="2700000" algn="tl">
                  <a:srgbClr val="000000">
                    <a:alpha val="43137"/>
                  </a:srgbClr>
                </a:outerShdw>
              </a:effectLst>
            </a:endParaRPr>
          </a:p>
        </p:txBody>
      </p:sp>
      <p:sp>
        <p:nvSpPr>
          <p:cNvPr id="7" name="مستطيل 6"/>
          <p:cNvSpPr/>
          <p:nvPr/>
        </p:nvSpPr>
        <p:spPr>
          <a:xfrm>
            <a:off x="899592" y="786049"/>
            <a:ext cx="1872208" cy="5216813"/>
          </a:xfrm>
          <a:prstGeom prst="rect">
            <a:avLst/>
          </a:prstGeom>
        </p:spPr>
        <p:txBody>
          <a:bodyPr wrap="square">
            <a:spAutoFit/>
          </a:bodyPr>
          <a:lstStyle/>
          <a:p>
            <a:pPr algn="l" rtl="0"/>
            <a:r>
              <a:rPr lang="en-GB" dirty="0"/>
              <a:t>extract oil </a:t>
            </a:r>
            <a:r>
              <a:rPr lang="az-Cyrl-AZ" dirty="0"/>
              <a:t>	</a:t>
            </a:r>
          </a:p>
          <a:p>
            <a:pPr algn="l" rtl="0"/>
            <a:r>
              <a:rPr lang="en-GB" dirty="0"/>
              <a:t>establish 	</a:t>
            </a:r>
            <a:r>
              <a:rPr lang="az-Cyrl-AZ" dirty="0"/>
              <a:t>	</a:t>
            </a:r>
          </a:p>
          <a:p>
            <a:pPr algn="l" rtl="0"/>
            <a:r>
              <a:rPr lang="en-GB" dirty="0"/>
              <a:t>refinery 	</a:t>
            </a:r>
            <a:r>
              <a:rPr lang="az-Cyrl-AZ" dirty="0"/>
              <a:t>	</a:t>
            </a:r>
          </a:p>
          <a:p>
            <a:pPr algn="l" rtl="0"/>
            <a:r>
              <a:rPr lang="en-GB" dirty="0"/>
              <a:t>reserves 	</a:t>
            </a:r>
            <a:r>
              <a:rPr lang="az-Cyrl-AZ" dirty="0"/>
              <a:t>	</a:t>
            </a:r>
          </a:p>
          <a:p>
            <a:pPr algn="l" rtl="0"/>
            <a:r>
              <a:rPr lang="ru-RU" dirty="0"/>
              <a:t>decrease 	</a:t>
            </a:r>
            <a:r>
              <a:rPr lang="ru-RU" dirty="0" smtClean="0"/>
              <a:t> </a:t>
            </a:r>
            <a:r>
              <a:rPr lang="ru-RU" dirty="0"/>
              <a:t>	</a:t>
            </a:r>
          </a:p>
          <a:p>
            <a:pPr algn="l" rtl="0"/>
            <a:r>
              <a:rPr lang="en-GB" dirty="0"/>
              <a:t>increase 	</a:t>
            </a:r>
            <a:r>
              <a:rPr lang="az-Cyrl-AZ" dirty="0"/>
              <a:t>	</a:t>
            </a:r>
          </a:p>
          <a:p>
            <a:pPr algn="l" rtl="0"/>
            <a:r>
              <a:rPr lang="en-GB" dirty="0"/>
              <a:t>discover </a:t>
            </a:r>
            <a:r>
              <a:rPr lang="en-GB" dirty="0" smtClean="0"/>
              <a:t> </a:t>
            </a:r>
            <a:r>
              <a:rPr lang="en-GB" dirty="0"/>
              <a:t>	</a:t>
            </a:r>
            <a:r>
              <a:rPr lang="az-Cyrl-AZ" dirty="0"/>
              <a:t>	</a:t>
            </a:r>
          </a:p>
          <a:p>
            <a:pPr algn="l" rtl="0"/>
            <a:r>
              <a:rPr lang="ru-RU" dirty="0"/>
              <a:t>recover 		</a:t>
            </a:r>
          </a:p>
          <a:p>
            <a:pPr algn="l" rtl="0"/>
            <a:r>
              <a:rPr lang="en-GB" dirty="0"/>
              <a:t>treacle 	</a:t>
            </a:r>
          </a:p>
          <a:p>
            <a:pPr algn="just" rtl="0">
              <a:lnSpc>
                <a:spcPct val="150000"/>
              </a:lnSpc>
            </a:pPr>
            <a:endParaRPr lang="en-GB" dirty="0"/>
          </a:p>
        </p:txBody>
      </p:sp>
      <p:sp>
        <p:nvSpPr>
          <p:cNvPr id="2" name="مستطيل 1"/>
          <p:cNvSpPr/>
          <p:nvPr/>
        </p:nvSpPr>
        <p:spPr>
          <a:xfrm>
            <a:off x="3450560" y="764704"/>
            <a:ext cx="2674923" cy="4801314"/>
          </a:xfrm>
          <a:prstGeom prst="rect">
            <a:avLst/>
          </a:prstGeom>
        </p:spPr>
        <p:txBody>
          <a:bodyPr wrap="square">
            <a:spAutoFit/>
          </a:bodyPr>
          <a:lstStyle/>
          <a:p>
            <a:pPr algn="l" rtl="0"/>
            <a:r>
              <a:rPr lang="ru-RU" dirty="0"/>
              <a:t>pump </a:t>
            </a:r>
            <a:endParaRPr lang="en-GB" dirty="0" smtClean="0"/>
          </a:p>
          <a:p>
            <a:pPr algn="l" rtl="0"/>
            <a:r>
              <a:rPr lang="ru-RU" dirty="0"/>
              <a:t>		</a:t>
            </a:r>
          </a:p>
          <a:p>
            <a:pPr algn="l" rtl="0"/>
            <a:r>
              <a:rPr lang="en-GB" dirty="0"/>
              <a:t>substance 	</a:t>
            </a:r>
            <a:r>
              <a:rPr lang="az-Cyrl-AZ" dirty="0"/>
              <a:t>	</a:t>
            </a:r>
          </a:p>
          <a:p>
            <a:pPr algn="l" rtl="0"/>
            <a:r>
              <a:rPr lang="az-Cyrl-AZ" dirty="0"/>
              <a:t>с</a:t>
            </a:r>
            <a:r>
              <a:rPr lang="en-GB" dirty="0"/>
              <a:t>composition 	</a:t>
            </a:r>
            <a:r>
              <a:rPr lang="az-Cyrl-AZ" dirty="0"/>
              <a:t>	</a:t>
            </a:r>
          </a:p>
          <a:p>
            <a:pPr algn="l" rtl="0"/>
            <a:r>
              <a:rPr lang="en-GB" dirty="0"/>
              <a:t>viable 	</a:t>
            </a:r>
            <a:r>
              <a:rPr lang="az-Cyrl-AZ" dirty="0"/>
              <a:t>	</a:t>
            </a:r>
          </a:p>
          <a:p>
            <a:pPr algn="l" rtl="0"/>
            <a:endParaRPr lang="en-GB" dirty="0" smtClean="0"/>
          </a:p>
          <a:p>
            <a:pPr algn="l" rtl="0"/>
            <a:r>
              <a:rPr lang="en-GB" dirty="0" smtClean="0"/>
              <a:t>recovery </a:t>
            </a:r>
            <a:r>
              <a:rPr lang="en-GB" dirty="0"/>
              <a:t>factor 	</a:t>
            </a:r>
            <a:r>
              <a:rPr lang="az-Cyrl-AZ" dirty="0"/>
              <a:t> 	</a:t>
            </a:r>
          </a:p>
          <a:p>
            <a:pPr algn="l" rtl="0"/>
            <a:r>
              <a:rPr lang="ru-RU" dirty="0"/>
              <a:t>extract 		</a:t>
            </a:r>
          </a:p>
          <a:p>
            <a:pPr algn="l" rtl="0"/>
            <a:endParaRPr lang="en-GB" dirty="0" smtClean="0"/>
          </a:p>
          <a:p>
            <a:pPr algn="l" rtl="0"/>
            <a:r>
              <a:rPr lang="en-GB" dirty="0" smtClean="0"/>
              <a:t>excess </a:t>
            </a:r>
            <a:r>
              <a:rPr lang="en-GB" dirty="0"/>
              <a:t>pressure 	</a:t>
            </a:r>
            <a:r>
              <a:rPr lang="az-Cyrl-AZ" dirty="0"/>
              <a:t>	</a:t>
            </a:r>
          </a:p>
          <a:p>
            <a:pPr algn="l" rtl="0"/>
            <a:r>
              <a:rPr lang="en-GB" dirty="0"/>
              <a:t>sluggish 	</a:t>
            </a:r>
            <a:r>
              <a:rPr lang="az-Cyrl-AZ" dirty="0"/>
              <a:t>	</a:t>
            </a:r>
          </a:p>
          <a:p>
            <a:pPr algn="l" rtl="0"/>
            <a:r>
              <a:rPr lang="en-GB" dirty="0"/>
              <a:t>	</a:t>
            </a:r>
            <a:r>
              <a:rPr lang="az-Cyrl-AZ" dirty="0"/>
              <a:t>	</a:t>
            </a:r>
          </a:p>
          <a:p>
            <a:pPr algn="l" rtl="0"/>
            <a:r>
              <a:rPr lang="en-GB" dirty="0"/>
              <a:t>seam </a:t>
            </a:r>
            <a:endParaRPr lang="ar-SA" dirty="0"/>
          </a:p>
        </p:txBody>
      </p:sp>
    </p:spTree>
    <p:extLst>
      <p:ext uri="{BB962C8B-B14F-4D97-AF65-F5344CB8AC3E}">
        <p14:creationId xmlns:p14="http://schemas.microsoft.com/office/powerpoint/2010/main" val="1010195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
        <p:nvSpPr>
          <p:cNvPr id="5" name="مستطيل 4"/>
          <p:cNvSpPr/>
          <p:nvPr/>
        </p:nvSpPr>
        <p:spPr>
          <a:xfrm>
            <a:off x="117817" y="654209"/>
            <a:ext cx="8751879" cy="62364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smtClean="0"/>
              <a:t>1- </a:t>
            </a:r>
            <a:r>
              <a:rPr lang="en-US" sz="2400" b="1" i="1" dirty="0"/>
              <a:t>Match the words with their definitions. </a:t>
            </a:r>
            <a:endParaRPr lang="ar-SA" sz="2400" dirty="0"/>
          </a:p>
        </p:txBody>
      </p:sp>
      <p:sp>
        <p:nvSpPr>
          <p:cNvPr id="7" name="مربع نص 6"/>
          <p:cNvSpPr txBox="1"/>
          <p:nvPr/>
        </p:nvSpPr>
        <p:spPr>
          <a:xfrm>
            <a:off x="2215522" y="0"/>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graphicFrame>
        <p:nvGraphicFramePr>
          <p:cNvPr id="12" name="جدول 11"/>
          <p:cNvGraphicFramePr>
            <a:graphicFrameLocks noGrp="1"/>
          </p:cNvGraphicFramePr>
          <p:nvPr>
            <p:extLst>
              <p:ext uri="{D42A27DB-BD31-4B8C-83A1-F6EECF244321}">
                <p14:modId xmlns:p14="http://schemas.microsoft.com/office/powerpoint/2010/main" val="567799223"/>
              </p:ext>
            </p:extLst>
          </p:nvPr>
        </p:nvGraphicFramePr>
        <p:xfrm>
          <a:off x="389300" y="1556792"/>
          <a:ext cx="8208912" cy="4513396"/>
        </p:xfrm>
        <a:graphic>
          <a:graphicData uri="http://schemas.openxmlformats.org/drawingml/2006/table">
            <a:tbl>
              <a:tblPr rtl="1" firstRow="1" bandRow="1">
                <a:tableStyleId>{5C22544A-7EE6-4342-B048-85BDC9FD1C3A}</a:tableStyleId>
              </a:tblPr>
              <a:tblGrid>
                <a:gridCol w="6277924"/>
                <a:gridCol w="1930988"/>
              </a:tblGrid>
              <a:tr h="76779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A. a plant where crude oil is separated and transformed into marketable products 	</a:t>
                      </a:r>
                    </a:p>
                    <a:p>
                      <a:pPr algn="just" rtl="0"/>
                      <a:endParaRPr lang="ar-SA"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dk1"/>
                          </a:solidFill>
                          <a:latin typeface="+mn-lt"/>
                          <a:ea typeface="+mn-ea"/>
                          <a:cs typeface="+mn-cs"/>
                        </a:rPr>
                        <a:t>1.recovery factor 	</a:t>
                      </a:r>
                    </a:p>
                    <a:p>
                      <a:pPr algn="just" rtl="0"/>
                      <a:endParaRPr lang="ar-SA" sz="1600" dirty="0"/>
                    </a:p>
                  </a:txBody>
                  <a:tcPr/>
                </a:tc>
              </a:tr>
              <a:tr h="5403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dk1"/>
                          </a:solidFill>
                          <a:latin typeface="+mn-lt"/>
                          <a:ea typeface="+mn-ea"/>
                          <a:cs typeface="+mn-cs"/>
                        </a:rPr>
                        <a:t>B. recover, extract 	</a:t>
                      </a:r>
                    </a:p>
                    <a:p>
                      <a:pPr algn="just" rtl="0"/>
                      <a:endParaRPr lang="ar-SA"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dk1"/>
                          </a:solidFill>
                          <a:latin typeface="+mn-lt"/>
                          <a:ea typeface="+mn-ea"/>
                          <a:cs typeface="+mn-cs"/>
                        </a:rPr>
                        <a:t>2.economically viable 	</a:t>
                      </a:r>
                    </a:p>
                  </a:txBody>
                  <a:tcPr/>
                </a:tc>
              </a:tr>
              <a:tr h="5403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C. means of oil transportation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dk1"/>
                          </a:solidFill>
                          <a:latin typeface="+mn-lt"/>
                          <a:ea typeface="+mn-ea"/>
                          <a:cs typeface="+mn-cs"/>
                        </a:rPr>
                        <a:t>3.reservoir 	</a:t>
                      </a:r>
                    </a:p>
                  </a:txBody>
                  <a:tcPr/>
                </a:tc>
              </a:tr>
              <a:tr h="46534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D. the amount of oil that can be economically extracted 	</a:t>
                      </a:r>
                    </a:p>
                  </a:txBody>
                  <a:tcPr/>
                </a:tc>
                <a:tc>
                  <a:txBody>
                    <a:bodyPr/>
                    <a:lstStyle/>
                    <a:p>
                      <a:pPr algn="just" rtl="0"/>
                      <a:r>
                        <a:rPr lang="en-GB" sz="1600" b="0" i="0" u="none" strike="noStrike" kern="1200" baseline="0" dirty="0" smtClean="0">
                          <a:solidFill>
                            <a:schemeClr val="dk1"/>
                          </a:solidFill>
                          <a:latin typeface="+mn-lt"/>
                          <a:ea typeface="+mn-ea"/>
                          <a:cs typeface="+mn-cs"/>
                        </a:rPr>
                        <a:t>4. refinery 	</a:t>
                      </a:r>
                    </a:p>
                  </a:txBody>
                  <a:tcPr/>
                </a:tc>
              </a:tr>
              <a:tr h="54030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E. quantity, quality and safety transportation of oil to a refinery 	</a:t>
                      </a:r>
                    </a:p>
                    <a:p>
                      <a:pPr algn="just" rtl="0"/>
                      <a:endParaRPr lang="ar-SA"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dk1"/>
                          </a:solidFill>
                          <a:latin typeface="+mn-lt"/>
                          <a:ea typeface="+mn-ea"/>
                          <a:cs typeface="+mn-cs"/>
                        </a:rPr>
                        <a:t>5.produce 	</a:t>
                      </a:r>
                    </a:p>
                    <a:p>
                      <a:pPr algn="just" rtl="0"/>
                      <a:endParaRPr lang="ar-SA" sz="1600" dirty="0"/>
                    </a:p>
                  </a:txBody>
                  <a:tcPr/>
                </a:tc>
              </a:tr>
              <a:tr h="767795">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F. a porous and permeable underground formation containing natural accumulation of producible hydrocarbons 	</a:t>
                      </a:r>
                    </a:p>
                    <a:p>
                      <a:pPr algn="just" rtl="0"/>
                      <a:endParaRPr lang="ar-SA" sz="16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dk1"/>
                          </a:solidFill>
                          <a:latin typeface="+mn-lt"/>
                          <a:ea typeface="+mn-ea"/>
                          <a:cs typeface="+mn-cs"/>
                        </a:rPr>
                        <a:t>6. trap 	</a:t>
                      </a:r>
                    </a:p>
                    <a:p>
                      <a:pPr algn="just" rtl="0"/>
                      <a:endParaRPr lang="ar-SA" sz="1600" dirty="0"/>
                    </a:p>
                  </a:txBody>
                  <a:tcPr/>
                </a:tc>
              </a:tr>
              <a:tr h="66477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G. underground reservoir that prevents the escape of oil contained in it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dk1"/>
                          </a:solidFill>
                          <a:latin typeface="+mn-lt"/>
                          <a:ea typeface="+mn-ea"/>
                          <a:cs typeface="+mn-cs"/>
                        </a:rPr>
                        <a:t>7. pipeline 	</a:t>
                      </a:r>
                    </a:p>
                    <a:p>
                      <a:pPr algn="just" rtl="0"/>
                      <a:endParaRPr lang="ar-SA" sz="1600" dirty="0"/>
                    </a:p>
                  </a:txBody>
                  <a:tcPr/>
                </a:tc>
              </a:tr>
            </a:tbl>
          </a:graphicData>
        </a:graphic>
      </p:graphicFrame>
    </p:spTree>
    <p:extLst>
      <p:ext uri="{BB962C8B-B14F-4D97-AF65-F5344CB8AC3E}">
        <p14:creationId xmlns:p14="http://schemas.microsoft.com/office/powerpoint/2010/main" val="364263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6</a:t>
            </a:fld>
            <a:endParaRPr lang="ar-SA">
              <a:solidFill>
                <a:prstClr val="black">
                  <a:tint val="75000"/>
                </a:prstClr>
              </a:solidFill>
            </a:endParaRPr>
          </a:p>
        </p:txBody>
      </p:sp>
      <p:sp>
        <p:nvSpPr>
          <p:cNvPr id="5" name="مستطيل 4"/>
          <p:cNvSpPr/>
          <p:nvPr/>
        </p:nvSpPr>
        <p:spPr>
          <a:xfrm>
            <a:off x="107504" y="0"/>
            <a:ext cx="8751879" cy="55163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a:t>2</a:t>
            </a:r>
            <a:r>
              <a:rPr lang="en-US" sz="2400" b="1" i="1" dirty="0" smtClean="0"/>
              <a:t>. Answer the following  questions </a:t>
            </a:r>
            <a:endParaRPr lang="ar-SA" sz="2400" dirty="0">
              <a:solidFill>
                <a:prstClr val="white"/>
              </a:solidFill>
            </a:endParaRPr>
          </a:p>
        </p:txBody>
      </p:sp>
      <p:sp>
        <p:nvSpPr>
          <p:cNvPr id="3" name="مستطيل 2"/>
          <p:cNvSpPr/>
          <p:nvPr/>
        </p:nvSpPr>
        <p:spPr>
          <a:xfrm>
            <a:off x="611560" y="836712"/>
            <a:ext cx="7920880" cy="4524315"/>
          </a:xfrm>
          <a:prstGeom prst="rect">
            <a:avLst/>
          </a:prstGeom>
        </p:spPr>
        <p:txBody>
          <a:bodyPr wrap="square">
            <a:spAutoFit/>
          </a:bodyPr>
          <a:lstStyle/>
          <a:p>
            <a:pPr algn="just" rtl="0"/>
            <a:r>
              <a:rPr lang="en-US" b="1" i="1" dirty="0"/>
              <a:t>11. Work in pairs. Ask your partner the following questions. </a:t>
            </a:r>
            <a:endParaRPr lang="en-US" dirty="0"/>
          </a:p>
          <a:p>
            <a:pPr algn="just" rtl="0"/>
            <a:r>
              <a:rPr lang="en-US" dirty="0"/>
              <a:t>1. What team is needed to solve the problem of production? </a:t>
            </a:r>
          </a:p>
          <a:p>
            <a:pPr algn="just" rtl="0"/>
            <a:r>
              <a:rPr lang="en-US" dirty="0"/>
              <a:t>2. Who usually estimates the quality and quantity of oil in a reservoir? </a:t>
            </a:r>
          </a:p>
          <a:p>
            <a:pPr algn="just" rtl="0"/>
            <a:r>
              <a:rPr lang="en-US" dirty="0"/>
              <a:t>3. What is the reason of an increased recovery factor? </a:t>
            </a:r>
          </a:p>
          <a:p>
            <a:pPr algn="just" rtl="0"/>
            <a:r>
              <a:rPr lang="en-US" dirty="0"/>
              <a:t>4. Is crude oil the only hydrocarbon found in a reservoir? </a:t>
            </a:r>
          </a:p>
          <a:p>
            <a:pPr algn="just" rtl="0"/>
            <a:r>
              <a:rPr lang="en-GB" dirty="0"/>
              <a:t>5. Does reservoir pressure cause problems? </a:t>
            </a:r>
          </a:p>
          <a:p>
            <a:pPr algn="just" rtl="0"/>
            <a:r>
              <a:rPr lang="en-US" dirty="0"/>
              <a:t>6. Why is pumping so necessary? </a:t>
            </a:r>
          </a:p>
          <a:p>
            <a:pPr algn="just" rtl="0"/>
            <a:r>
              <a:rPr lang="en-US" dirty="0"/>
              <a:t>7. What is the way to increase pressure? </a:t>
            </a:r>
          </a:p>
          <a:p>
            <a:pPr algn="just" rtl="0"/>
            <a:r>
              <a:rPr lang="en-US" dirty="0"/>
              <a:t>8. Does oil in one reservoir differ from that of the other one? </a:t>
            </a:r>
          </a:p>
          <a:p>
            <a:pPr algn="just" rtl="0"/>
            <a:r>
              <a:rPr lang="en-US" dirty="0"/>
              <a:t>9. What does oil look like? </a:t>
            </a:r>
          </a:p>
          <a:p>
            <a:pPr algn="just" rtl="0"/>
            <a:r>
              <a:rPr lang="en-US" dirty="0"/>
              <a:t>10. What do production and transport methods depend on? </a:t>
            </a:r>
          </a:p>
          <a:p>
            <a:pPr algn="just" rtl="0"/>
            <a:r>
              <a:rPr lang="en-US" dirty="0"/>
              <a:t>11. Where is it cheaper to drill oil? </a:t>
            </a:r>
          </a:p>
          <a:p>
            <a:pPr algn="just" rtl="0"/>
            <a:r>
              <a:rPr lang="en-US" dirty="0"/>
              <a:t>12. Why are platforms situated high above the surface of the sea? </a:t>
            </a:r>
          </a:p>
          <a:p>
            <a:pPr algn="just" rtl="0"/>
            <a:r>
              <a:rPr lang="en-US" dirty="0"/>
              <a:t>13. Is it necessary to install a platform offshore? </a:t>
            </a:r>
          </a:p>
          <a:p>
            <a:pPr algn="just" rtl="0"/>
            <a:r>
              <a:rPr lang="en-US" dirty="0"/>
              <a:t>14. What is the only way of getting oil to the recovery? Why? </a:t>
            </a:r>
          </a:p>
          <a:p>
            <a:pPr algn="just" rtl="0"/>
            <a:r>
              <a:rPr lang="en-US" dirty="0"/>
              <a:t>15. If you want to reach the edges of the reservoir, what will you do? </a:t>
            </a:r>
            <a:endParaRPr lang="ar-SA" dirty="0"/>
          </a:p>
        </p:txBody>
      </p:sp>
    </p:spTree>
    <p:extLst>
      <p:ext uri="{BB962C8B-B14F-4D97-AF65-F5344CB8AC3E}">
        <p14:creationId xmlns:p14="http://schemas.microsoft.com/office/powerpoint/2010/main" val="4191091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7</a:t>
            </a:fld>
            <a:endParaRPr lang="ar-SA"/>
          </a:p>
        </p:txBody>
      </p:sp>
      <p:sp>
        <p:nvSpPr>
          <p:cNvPr id="5" name="مستطيل 4"/>
          <p:cNvSpPr/>
          <p:nvPr/>
        </p:nvSpPr>
        <p:spPr>
          <a:xfrm>
            <a:off x="115512" y="332656"/>
            <a:ext cx="8751879" cy="7920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smtClean="0"/>
              <a:t>3- state whether the sentences are True or False .If false , correct the sentence </a:t>
            </a:r>
            <a:endParaRPr lang="ar-SA" sz="2400" dirty="0">
              <a:solidFill>
                <a:prstClr val="white"/>
              </a:solidFill>
            </a:endParaRPr>
          </a:p>
        </p:txBody>
      </p:sp>
      <p:sp>
        <p:nvSpPr>
          <p:cNvPr id="6" name="مستطيل 5"/>
          <p:cNvSpPr/>
          <p:nvPr/>
        </p:nvSpPr>
        <p:spPr>
          <a:xfrm>
            <a:off x="99078" y="1772816"/>
            <a:ext cx="8433362" cy="3970318"/>
          </a:xfrm>
          <a:prstGeom prst="rect">
            <a:avLst/>
          </a:prstGeom>
        </p:spPr>
        <p:txBody>
          <a:bodyPr wrap="square">
            <a:spAutoFit/>
          </a:bodyPr>
          <a:lstStyle/>
          <a:p>
            <a:pPr algn="l" rtl="0"/>
            <a:r>
              <a:rPr lang="en-US" dirty="0" smtClean="0"/>
              <a:t>1- Oil </a:t>
            </a:r>
            <a:r>
              <a:rPr lang="en-US" dirty="0"/>
              <a:t>is generally produced in places </a:t>
            </a:r>
            <a:r>
              <a:rPr lang="en-US" dirty="0" smtClean="0"/>
              <a:t>near </a:t>
            </a:r>
            <a:r>
              <a:rPr lang="en-US" dirty="0"/>
              <a:t>from where it is </a:t>
            </a:r>
            <a:r>
              <a:rPr lang="en-US" dirty="0" smtClean="0"/>
              <a:t>used.</a:t>
            </a:r>
          </a:p>
          <a:p>
            <a:pPr algn="l" rtl="0"/>
            <a:endParaRPr lang="en-US" dirty="0"/>
          </a:p>
          <a:p>
            <a:pPr algn="l" rtl="0"/>
            <a:r>
              <a:rPr lang="en-US" dirty="0" smtClean="0"/>
              <a:t>2- </a:t>
            </a:r>
            <a:r>
              <a:rPr lang="en-US" dirty="0"/>
              <a:t>. For smaller offshore discoveries it is </a:t>
            </a:r>
            <a:r>
              <a:rPr lang="en-US" dirty="0" smtClean="0"/>
              <a:t>usually </a:t>
            </a:r>
            <a:r>
              <a:rPr lang="en-US" dirty="0"/>
              <a:t>economic to install a </a:t>
            </a:r>
            <a:r>
              <a:rPr lang="en-US" dirty="0" smtClean="0"/>
              <a:t>platform.</a:t>
            </a:r>
          </a:p>
          <a:p>
            <a:pPr algn="l" rtl="0"/>
            <a:endParaRPr lang="en-US" dirty="0"/>
          </a:p>
          <a:p>
            <a:pPr algn="l" rtl="0"/>
            <a:r>
              <a:rPr lang="en-US" dirty="0" smtClean="0"/>
              <a:t>3- where </a:t>
            </a:r>
            <a:r>
              <a:rPr lang="en-US" dirty="0"/>
              <a:t>oil is obtained from different depths, it can vary greatly in composition</a:t>
            </a:r>
            <a:r>
              <a:rPr lang="en-US" b="1" dirty="0"/>
              <a:t> </a:t>
            </a:r>
            <a:r>
              <a:rPr lang="en-US" dirty="0"/>
              <a:t>and appearance</a:t>
            </a:r>
            <a:r>
              <a:rPr lang="en-US" dirty="0" smtClean="0"/>
              <a:t>.</a:t>
            </a:r>
          </a:p>
          <a:p>
            <a:pPr algn="l" rtl="0"/>
            <a:endParaRPr lang="en-US" dirty="0"/>
          </a:p>
          <a:p>
            <a:pPr algn="l" rtl="0"/>
            <a:r>
              <a:rPr lang="en-US" dirty="0" smtClean="0"/>
              <a:t>4- Twenty </a:t>
            </a:r>
            <a:r>
              <a:rPr lang="en-US" dirty="0"/>
              <a:t>years ago a recovery factor of about </a:t>
            </a:r>
            <a:r>
              <a:rPr lang="en-US" dirty="0" smtClean="0"/>
              <a:t>45 </a:t>
            </a:r>
            <a:r>
              <a:rPr lang="en-US" dirty="0"/>
              <a:t>per cent was normal. Today the average is about </a:t>
            </a:r>
            <a:r>
              <a:rPr lang="en-US" dirty="0" smtClean="0"/>
              <a:t>70 </a:t>
            </a:r>
            <a:r>
              <a:rPr lang="en-US" dirty="0"/>
              <a:t>per cent</a:t>
            </a:r>
            <a:r>
              <a:rPr lang="en-US" dirty="0" smtClean="0"/>
              <a:t>.</a:t>
            </a:r>
          </a:p>
          <a:p>
            <a:pPr algn="l" rtl="0"/>
            <a:endParaRPr lang="en-US" dirty="0"/>
          </a:p>
          <a:p>
            <a:pPr algn="l" rtl="0"/>
            <a:r>
              <a:rPr lang="en-US" dirty="0" smtClean="0"/>
              <a:t>5- </a:t>
            </a:r>
            <a:r>
              <a:rPr lang="en-US" dirty="0"/>
              <a:t>it may be possible to increase the pressure by injecting further gas or water into the edges of the </a:t>
            </a:r>
            <a:r>
              <a:rPr lang="en-US" dirty="0" smtClean="0"/>
              <a:t>reservoir.</a:t>
            </a:r>
          </a:p>
          <a:p>
            <a:pPr algn="l" rtl="0"/>
            <a:endParaRPr lang="en-US" dirty="0"/>
          </a:p>
          <a:p>
            <a:pPr algn="l" rtl="0"/>
            <a:r>
              <a:rPr lang="en-US" dirty="0" smtClean="0"/>
              <a:t>6- </a:t>
            </a:r>
            <a:r>
              <a:rPr lang="en-US" dirty="0"/>
              <a:t>Once oil or gas have been discovered, it has to be established how much is there</a:t>
            </a:r>
            <a:endParaRPr lang="ar-SA" dirty="0"/>
          </a:p>
        </p:txBody>
      </p:sp>
    </p:spTree>
    <p:extLst>
      <p:ext uri="{BB962C8B-B14F-4D97-AF65-F5344CB8AC3E}">
        <p14:creationId xmlns:p14="http://schemas.microsoft.com/office/powerpoint/2010/main" val="700147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8</a:t>
            </a:fld>
            <a:endParaRPr lang="ar-SA"/>
          </a:p>
        </p:txBody>
      </p:sp>
      <p:sp>
        <p:nvSpPr>
          <p:cNvPr id="5" name="مستطيل 4"/>
          <p:cNvSpPr/>
          <p:nvPr/>
        </p:nvSpPr>
        <p:spPr>
          <a:xfrm>
            <a:off x="107504" y="0"/>
            <a:ext cx="8751879" cy="55163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i="1" dirty="0" smtClean="0"/>
              <a:t>4. Fill </a:t>
            </a:r>
            <a:r>
              <a:rPr lang="en-US" sz="2400" b="1" i="1" dirty="0"/>
              <a:t>in the gaps with the word(s) from the list below </a:t>
            </a:r>
            <a:endParaRPr lang="ar-SA" sz="2400" dirty="0">
              <a:solidFill>
                <a:prstClr val="white"/>
              </a:solidFill>
            </a:endParaRPr>
          </a:p>
        </p:txBody>
      </p:sp>
      <p:sp>
        <p:nvSpPr>
          <p:cNvPr id="6" name="مستطيل 5"/>
          <p:cNvSpPr/>
          <p:nvPr/>
        </p:nvSpPr>
        <p:spPr>
          <a:xfrm>
            <a:off x="105049" y="2204864"/>
            <a:ext cx="8139357" cy="3416320"/>
          </a:xfrm>
          <a:prstGeom prst="rect">
            <a:avLst/>
          </a:prstGeom>
        </p:spPr>
        <p:txBody>
          <a:bodyPr wrap="square">
            <a:spAutoFit/>
          </a:bodyPr>
          <a:lstStyle/>
          <a:p>
            <a:pPr algn="l" rtl="0"/>
            <a:r>
              <a:rPr lang="en-US" dirty="0" smtClean="0"/>
              <a:t>1- </a:t>
            </a:r>
            <a:r>
              <a:rPr lang="en-US" dirty="0" err="1" smtClean="0"/>
              <a:t>Тo</a:t>
            </a:r>
            <a:r>
              <a:rPr lang="en-US" dirty="0" smtClean="0"/>
              <a:t> </a:t>
            </a:r>
            <a:r>
              <a:rPr lang="en-US" dirty="0"/>
              <a:t>reach the </a:t>
            </a:r>
            <a:r>
              <a:rPr lang="en-US" dirty="0" smtClean="0"/>
              <a:t>…………of </a:t>
            </a:r>
            <a:r>
              <a:rPr lang="en-US" dirty="0"/>
              <a:t>the reservoir, wells are commonly drilled at an </a:t>
            </a:r>
            <a:r>
              <a:rPr lang="en-US" dirty="0" smtClean="0"/>
              <a:t>angle.</a:t>
            </a:r>
          </a:p>
          <a:p>
            <a:pPr algn="l" rtl="0"/>
            <a:endParaRPr lang="en-US" dirty="0"/>
          </a:p>
          <a:p>
            <a:pPr algn="l" rtl="0"/>
            <a:r>
              <a:rPr lang="en-US" dirty="0" smtClean="0"/>
              <a:t>2- Production </a:t>
            </a:r>
            <a:r>
              <a:rPr lang="en-US" dirty="0"/>
              <a:t>and transport methods will depend on where the </a:t>
            </a:r>
            <a:r>
              <a:rPr lang="en-US" dirty="0" smtClean="0"/>
              <a:t>………… </a:t>
            </a:r>
            <a:r>
              <a:rPr lang="en-US" dirty="0"/>
              <a:t>is </a:t>
            </a:r>
            <a:r>
              <a:rPr lang="en-US" dirty="0" smtClean="0"/>
              <a:t>found.</a:t>
            </a:r>
          </a:p>
          <a:p>
            <a:pPr algn="l" rtl="0"/>
            <a:endParaRPr lang="en-US" dirty="0"/>
          </a:p>
          <a:p>
            <a:pPr algn="l" rtl="0"/>
            <a:r>
              <a:rPr lang="en-US" dirty="0" smtClean="0"/>
              <a:t>3- …………..is </a:t>
            </a:r>
            <a:r>
              <a:rPr lang="en-US" dirty="0"/>
              <a:t>a process of oil recovery from a well</a:t>
            </a:r>
            <a:r>
              <a:rPr lang="en-US" dirty="0" smtClean="0"/>
              <a:t>.</a:t>
            </a:r>
          </a:p>
          <a:p>
            <a:pPr algn="l" rtl="0"/>
            <a:endParaRPr lang="en-US" dirty="0"/>
          </a:p>
          <a:p>
            <a:pPr algn="l" rtl="0"/>
            <a:r>
              <a:rPr lang="en-US" dirty="0" smtClean="0"/>
              <a:t>4- </a:t>
            </a:r>
            <a:r>
              <a:rPr lang="en-US" dirty="0"/>
              <a:t>In the </a:t>
            </a:r>
            <a:r>
              <a:rPr lang="en-US" dirty="0" smtClean="0"/>
              <a:t>………….of </a:t>
            </a:r>
            <a:r>
              <a:rPr lang="en-US" dirty="0"/>
              <a:t>production an oilfield may have freely flowing </a:t>
            </a:r>
            <a:r>
              <a:rPr lang="en-US" dirty="0" smtClean="0"/>
              <a:t>wells.</a:t>
            </a:r>
          </a:p>
          <a:p>
            <a:pPr algn="l" rtl="0"/>
            <a:endParaRPr lang="en-US" dirty="0"/>
          </a:p>
          <a:p>
            <a:pPr algn="l" rtl="0"/>
            <a:r>
              <a:rPr lang="en-US" dirty="0" smtClean="0"/>
              <a:t>5- …………….the </a:t>
            </a:r>
            <a:r>
              <a:rPr lang="en-US" dirty="0"/>
              <a:t>amount of oil that can be economically extracted</a:t>
            </a:r>
            <a:r>
              <a:rPr lang="en-US" b="1" dirty="0"/>
              <a:t> </a:t>
            </a:r>
            <a:r>
              <a:rPr lang="en-US" dirty="0"/>
              <a:t>compared with the total amount estimated to be in the </a:t>
            </a:r>
            <a:r>
              <a:rPr lang="en-US" dirty="0" smtClean="0"/>
              <a:t>ground. </a:t>
            </a:r>
            <a:endParaRPr lang="en-US" dirty="0"/>
          </a:p>
          <a:p>
            <a:pPr algn="l" rtl="0"/>
            <a:endParaRPr lang="en-US" dirty="0" smtClean="0"/>
          </a:p>
          <a:p>
            <a:pPr algn="l" rtl="0"/>
            <a:r>
              <a:rPr lang="en-US" dirty="0" smtClean="0"/>
              <a:t>6- As </a:t>
            </a:r>
            <a:r>
              <a:rPr lang="en-US" dirty="0"/>
              <a:t>oil is extracted the pressure </a:t>
            </a:r>
            <a:r>
              <a:rPr lang="en-US" dirty="0" smtClean="0"/>
              <a:t>………and …………may </a:t>
            </a:r>
            <a:r>
              <a:rPr lang="en-US" dirty="0"/>
              <a:t>become necessary</a:t>
            </a:r>
            <a:endParaRPr lang="ar-SA" dirty="0"/>
          </a:p>
        </p:txBody>
      </p:sp>
      <p:sp>
        <p:nvSpPr>
          <p:cNvPr id="7" name="مستطيل 6"/>
          <p:cNvSpPr/>
          <p:nvPr/>
        </p:nvSpPr>
        <p:spPr>
          <a:xfrm>
            <a:off x="5672896" y="765886"/>
            <a:ext cx="734175" cy="369332"/>
          </a:xfrm>
          <a:prstGeom prst="rect">
            <a:avLst/>
          </a:prstGeom>
        </p:spPr>
        <p:txBody>
          <a:bodyPr wrap="none">
            <a:spAutoFit/>
          </a:bodyPr>
          <a:lstStyle/>
          <a:p>
            <a:r>
              <a:rPr lang="en-US" b="1" dirty="0" smtClean="0"/>
              <a:t>Edges</a:t>
            </a:r>
            <a:endParaRPr lang="ar-SA" b="1" dirty="0"/>
          </a:p>
        </p:txBody>
      </p:sp>
      <p:sp>
        <p:nvSpPr>
          <p:cNvPr id="8" name="مربع نص 7"/>
          <p:cNvSpPr txBox="1"/>
          <p:nvPr/>
        </p:nvSpPr>
        <p:spPr>
          <a:xfrm>
            <a:off x="1979712" y="1484784"/>
            <a:ext cx="1224136" cy="369332"/>
          </a:xfrm>
          <a:prstGeom prst="rect">
            <a:avLst/>
          </a:prstGeom>
          <a:noFill/>
        </p:spPr>
        <p:txBody>
          <a:bodyPr wrap="square" rtlCol="1">
            <a:spAutoFit/>
          </a:bodyPr>
          <a:lstStyle/>
          <a:p>
            <a:r>
              <a:rPr lang="en-US" b="1" dirty="0" smtClean="0"/>
              <a:t>petroleum</a:t>
            </a:r>
            <a:endParaRPr lang="ar-SA" b="1" dirty="0"/>
          </a:p>
        </p:txBody>
      </p:sp>
      <p:sp>
        <p:nvSpPr>
          <p:cNvPr id="9" name="مستطيل 8"/>
          <p:cNvSpPr/>
          <p:nvPr/>
        </p:nvSpPr>
        <p:spPr>
          <a:xfrm>
            <a:off x="251520" y="1482717"/>
            <a:ext cx="1578060" cy="369332"/>
          </a:xfrm>
          <a:prstGeom prst="rect">
            <a:avLst/>
          </a:prstGeom>
        </p:spPr>
        <p:txBody>
          <a:bodyPr wrap="none">
            <a:spAutoFit/>
          </a:bodyPr>
          <a:lstStyle/>
          <a:p>
            <a:r>
              <a:rPr lang="en-US" b="1" dirty="0"/>
              <a:t>oil production </a:t>
            </a:r>
            <a:endParaRPr lang="ar-SA" b="1" dirty="0"/>
          </a:p>
        </p:txBody>
      </p:sp>
      <p:sp>
        <p:nvSpPr>
          <p:cNvPr id="10" name="مستطيل 9"/>
          <p:cNvSpPr/>
          <p:nvPr/>
        </p:nvSpPr>
        <p:spPr>
          <a:xfrm>
            <a:off x="450132" y="871764"/>
            <a:ext cx="1360372" cy="369332"/>
          </a:xfrm>
          <a:prstGeom prst="rect">
            <a:avLst/>
          </a:prstGeom>
        </p:spPr>
        <p:txBody>
          <a:bodyPr wrap="none">
            <a:spAutoFit/>
          </a:bodyPr>
          <a:lstStyle/>
          <a:p>
            <a:r>
              <a:rPr lang="en-US" b="1" dirty="0"/>
              <a:t>early stages </a:t>
            </a:r>
            <a:endParaRPr lang="ar-SA" b="1" dirty="0"/>
          </a:p>
        </p:txBody>
      </p:sp>
      <p:sp>
        <p:nvSpPr>
          <p:cNvPr id="11" name="مستطيل 10"/>
          <p:cNvSpPr/>
          <p:nvPr/>
        </p:nvSpPr>
        <p:spPr>
          <a:xfrm>
            <a:off x="3641424" y="1482717"/>
            <a:ext cx="1680012" cy="369332"/>
          </a:xfrm>
          <a:prstGeom prst="rect">
            <a:avLst/>
          </a:prstGeom>
        </p:spPr>
        <p:txBody>
          <a:bodyPr wrap="none">
            <a:spAutoFit/>
          </a:bodyPr>
          <a:lstStyle/>
          <a:p>
            <a:r>
              <a:rPr lang="en-US" b="1" dirty="0"/>
              <a:t>recovery factor </a:t>
            </a:r>
            <a:endParaRPr lang="ar-SA" b="1" dirty="0"/>
          </a:p>
        </p:txBody>
      </p:sp>
      <p:sp>
        <p:nvSpPr>
          <p:cNvPr id="12" name="مستطيل 11"/>
          <p:cNvSpPr/>
          <p:nvPr/>
        </p:nvSpPr>
        <p:spPr>
          <a:xfrm>
            <a:off x="3931472" y="764704"/>
            <a:ext cx="1126269" cy="369332"/>
          </a:xfrm>
          <a:prstGeom prst="rect">
            <a:avLst/>
          </a:prstGeom>
        </p:spPr>
        <p:txBody>
          <a:bodyPr wrap="none">
            <a:spAutoFit/>
          </a:bodyPr>
          <a:lstStyle/>
          <a:p>
            <a:r>
              <a:rPr lang="en-US" b="1" dirty="0"/>
              <a:t>decreases</a:t>
            </a:r>
            <a:endParaRPr lang="ar-SA" b="1" dirty="0"/>
          </a:p>
        </p:txBody>
      </p:sp>
      <p:sp>
        <p:nvSpPr>
          <p:cNvPr id="13" name="مستطيل 12"/>
          <p:cNvSpPr/>
          <p:nvPr/>
        </p:nvSpPr>
        <p:spPr>
          <a:xfrm>
            <a:off x="5661543" y="1484784"/>
            <a:ext cx="1031051" cy="369332"/>
          </a:xfrm>
          <a:prstGeom prst="rect">
            <a:avLst/>
          </a:prstGeom>
        </p:spPr>
        <p:txBody>
          <a:bodyPr wrap="none">
            <a:spAutoFit/>
          </a:bodyPr>
          <a:lstStyle/>
          <a:p>
            <a:r>
              <a:rPr lang="en-US" b="1" dirty="0"/>
              <a:t>pumping</a:t>
            </a:r>
            <a:endParaRPr lang="ar-SA" b="1" dirty="0"/>
          </a:p>
        </p:txBody>
      </p:sp>
      <p:sp>
        <p:nvSpPr>
          <p:cNvPr id="15" name="مربع نص 14"/>
          <p:cNvSpPr txBox="1"/>
          <p:nvPr/>
        </p:nvSpPr>
        <p:spPr>
          <a:xfrm>
            <a:off x="2118095" y="852554"/>
            <a:ext cx="1224136" cy="369332"/>
          </a:xfrm>
          <a:prstGeom prst="rect">
            <a:avLst/>
          </a:prstGeom>
          <a:noFill/>
        </p:spPr>
        <p:txBody>
          <a:bodyPr wrap="square" rtlCol="1">
            <a:spAutoFit/>
          </a:bodyPr>
          <a:lstStyle/>
          <a:p>
            <a:r>
              <a:rPr lang="en-US" b="1" dirty="0" smtClean="0"/>
              <a:t>reservoir</a:t>
            </a:r>
            <a:endParaRPr lang="ar-SA" b="1" dirty="0"/>
          </a:p>
        </p:txBody>
      </p:sp>
    </p:spTree>
    <p:extLst>
      <p:ext uri="{BB962C8B-B14F-4D97-AF65-F5344CB8AC3E}">
        <p14:creationId xmlns:p14="http://schemas.microsoft.com/office/powerpoint/2010/main" val="183921801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12923</TotalTime>
  <Words>1263</Words>
  <Application>Microsoft Office PowerPoint</Application>
  <PresentationFormat>عرض على الشاشة (3:4)‏</PresentationFormat>
  <Paragraphs>115</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182</cp:revision>
  <dcterms:created xsi:type="dcterms:W3CDTF">2022-10-13T17:56:31Z</dcterms:created>
  <dcterms:modified xsi:type="dcterms:W3CDTF">2022-11-02T21:06:02Z</dcterms:modified>
</cp:coreProperties>
</file>