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3" r:id="rId3"/>
    <p:sldId id="257" r:id="rId4"/>
    <p:sldId id="258" r:id="rId5"/>
    <p:sldId id="259" r:id="rId6"/>
    <p:sldId id="282" r:id="rId7"/>
    <p:sldId id="261" r:id="rId8"/>
    <p:sldId id="262" r:id="rId9"/>
    <p:sldId id="263" r:id="rId10"/>
    <p:sldId id="264" r:id="rId11"/>
    <p:sldId id="265" r:id="rId12"/>
    <p:sldId id="293" r:id="rId13"/>
    <p:sldId id="266" r:id="rId14"/>
    <p:sldId id="267" r:id="rId15"/>
    <p:sldId id="268" r:id="rId16"/>
    <p:sldId id="269" r:id="rId17"/>
    <p:sldId id="284" r:id="rId18"/>
    <p:sldId id="271" r:id="rId19"/>
    <p:sldId id="272" r:id="rId20"/>
    <p:sldId id="273" r:id="rId21"/>
    <p:sldId id="274" r:id="rId22"/>
    <p:sldId id="275" r:id="rId23"/>
    <p:sldId id="276" r:id="rId24"/>
    <p:sldId id="277" r:id="rId25"/>
    <p:sldId id="278" r:id="rId26"/>
    <p:sldId id="286" r:id="rId27"/>
    <p:sldId id="287" r:id="rId28"/>
    <p:sldId id="288" r:id="rId29"/>
    <p:sldId id="289" r:id="rId30"/>
    <p:sldId id="292" r:id="rId31"/>
    <p:sldId id="279" r:id="rId32"/>
  </p:sldIdLst>
  <p:sldSz cx="12192000" cy="6858000"/>
  <p:notesSz cx="6858000" cy="9144000"/>
  <p:defaultText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CCF09D92-366C-4D98-9774-F47FDAEE75A0}"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109031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CCF09D92-366C-4D98-9774-F47FDAEE75A0}"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36515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CCF09D92-366C-4D98-9774-F47FDAEE75A0}"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2478080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4D-8855-99DA-48FF-70CE2649C98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8154ADF-EA34-E8F8-6051-F4431DA380C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C6B1544-295F-AE26-8910-0C082870E878}"/>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E453C2DA-FE22-4F7D-A99A-7E3AE0A5EF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CFA053-B61A-7107-A7C3-346C515BD13E}"/>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4211456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1C63-FC54-CAE7-B953-798CB85DF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5003B-1C5A-5191-6AB4-173F55EA6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44611-0860-A909-A282-E5057FE72785}"/>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46609951-905C-BCAD-6E70-5310210C59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8A7394-C16B-31CA-B50E-167B745B9111}"/>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005917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66742-6649-C12A-D016-88A898C786D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3952706-29EC-C0AB-EF47-9107E4BC4CE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14CD21-FFA1-3147-2E52-E1169397D59F}"/>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81F1EA3A-C876-4641-58D4-7C22603E8F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603F3B-07EC-795D-BC8D-B18EF6E53C48}"/>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2022799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5AAC-7F93-A44A-9420-BA30CC800F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65FD5-AE58-31A3-2937-9B1B495E35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A384A-F4E1-FD25-9E5E-3C60BBD211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E202E-93AA-6DFC-38F4-3E50C13A4B5C}"/>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6" name="Footer Placeholder 5">
            <a:extLst>
              <a:ext uri="{FF2B5EF4-FFF2-40B4-BE49-F238E27FC236}">
                <a16:creationId xmlns:a16="http://schemas.microsoft.com/office/drawing/2014/main" id="{5477C2D7-44DF-81D8-E6F9-1A030A6F2B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089D78-77DE-0CA4-BD4F-FD3542D6FE0B}"/>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409009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2F728-580E-956B-1132-2CE06EA9CB3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9AB45F-2B3F-4412-FD69-9A14249A332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DA250-BE67-E12D-A5AB-4A05FFDCE3D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1F4912-7452-14C6-23E3-CBED639F3A7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79787AB-12DE-AC9E-76F6-D6F93D8AAD9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9EDB77-7995-7A18-FA72-CE5CDEAA48B5}"/>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8" name="Footer Placeholder 7">
            <a:extLst>
              <a:ext uri="{FF2B5EF4-FFF2-40B4-BE49-F238E27FC236}">
                <a16:creationId xmlns:a16="http://schemas.microsoft.com/office/drawing/2014/main" id="{F5C4916F-C0EA-0857-5A8C-188F2406BDF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A4CDE0-66B8-E58C-94CB-1724535E7D21}"/>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1503757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4258-C77B-D168-ECF2-6A10B778FC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5D2B1E-3198-0D64-D67F-4ABFF351E3FF}"/>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4" name="Footer Placeholder 3">
            <a:extLst>
              <a:ext uri="{FF2B5EF4-FFF2-40B4-BE49-F238E27FC236}">
                <a16:creationId xmlns:a16="http://schemas.microsoft.com/office/drawing/2014/main" id="{357C54FF-F613-5CF9-9BBC-963993E147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3D1B95-1980-4BF2-9DF5-2AEE4AE1097E}"/>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98922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C8A3E-161A-A8D3-DA23-6A23B1F1192C}"/>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3" name="Footer Placeholder 2">
            <a:extLst>
              <a:ext uri="{FF2B5EF4-FFF2-40B4-BE49-F238E27FC236}">
                <a16:creationId xmlns:a16="http://schemas.microsoft.com/office/drawing/2014/main" id="{5F4C535F-8807-B860-19F8-854EC6C03D9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ECF2379-FE92-107E-94A9-B8DF9010712D}"/>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449738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1FB0-4333-C53C-90BF-AC358A372BB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2F2C5D-3D4D-AA55-39F0-BA17500AD8C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46CDD3-56A9-A64A-CEE5-4C3600360A3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31AF883-0F79-24CD-8BEA-9DC073228200}"/>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6" name="Footer Placeholder 5">
            <a:extLst>
              <a:ext uri="{FF2B5EF4-FFF2-40B4-BE49-F238E27FC236}">
                <a16:creationId xmlns:a16="http://schemas.microsoft.com/office/drawing/2014/main" id="{51086005-E354-773D-E3F8-ED13FCEC5C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96EAE4-E544-1BA9-4CF7-D2618AF7930B}"/>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973937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CCF09D92-366C-4D98-9774-F47FDAEE75A0}"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1042651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B7DB7-EF50-FEE5-D874-8F09136ECDC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FC6B9A4-1B6F-2F69-DD38-6100DE93D22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0069CD2-DCCB-092A-7DA6-B4ED1D235EB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46CD7F-1120-400E-886E-664ACDCDDD37}"/>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6" name="Footer Placeholder 5">
            <a:extLst>
              <a:ext uri="{FF2B5EF4-FFF2-40B4-BE49-F238E27FC236}">
                <a16:creationId xmlns:a16="http://schemas.microsoft.com/office/drawing/2014/main" id="{0C62101F-EB56-6F8B-0952-692088E8D5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4A8BD3-5B08-5F0B-051D-CA1FEC5252FA}"/>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889291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D1D0-A2EA-BBA4-7EB0-CF79A7C59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BB56D6-A8B8-E540-D333-CFE2228C97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EE808-3243-E393-7579-34C24BF54155}"/>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9429AF9D-C715-94D0-00AD-B63E57E01B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308834-AB24-8D32-7480-015C6E27772F}"/>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2196822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4BAFD-1634-7BD1-C616-391884510E2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2054B2-F9ED-F635-E3E3-6254B0D98F1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F1F0C-90BF-792F-5195-FCD22549133A}"/>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C268E538-678A-E405-55B3-A15CC6EBBD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D20D1F-74FE-A0C0-F2A1-C51148D7AC49}"/>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22323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F09D92-366C-4D98-9774-F47FDAEE75A0}"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297317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CCF09D92-366C-4D98-9774-F47FDAEE75A0}" type="datetimeFigureOut">
              <a:rPr lang="ar-IQ" smtClean="0"/>
              <a:t>17/08/1445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4031232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CCF09D92-366C-4D98-9774-F47FDAEE75A0}" type="datetimeFigureOut">
              <a:rPr lang="ar-IQ" smtClean="0"/>
              <a:t>17/08/1445</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422900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CCF09D92-366C-4D98-9774-F47FDAEE75A0}" type="datetimeFigureOut">
              <a:rPr lang="ar-IQ" smtClean="0"/>
              <a:t>17/08/1445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106421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09D92-366C-4D98-9774-F47FDAEE75A0}" type="datetimeFigureOut">
              <a:rPr lang="ar-IQ" smtClean="0"/>
              <a:t>17/08/1445</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19779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F09D92-366C-4D98-9774-F47FDAEE75A0}" type="datetimeFigureOut">
              <a:rPr lang="ar-IQ" smtClean="0"/>
              <a:t>17/08/1445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83699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F09D92-366C-4D98-9774-F47FDAEE75A0}" type="datetimeFigureOut">
              <a:rPr lang="ar-IQ" smtClean="0"/>
              <a:t>17/08/1445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19098D7B-9CFD-457F-99C2-5BBEA3358406}" type="slidenum">
              <a:rPr lang="ar-IQ" smtClean="0"/>
              <a:t>‹#›</a:t>
            </a:fld>
            <a:endParaRPr lang="ar-IQ"/>
          </a:p>
        </p:txBody>
      </p:sp>
    </p:spTree>
    <p:extLst>
      <p:ext uri="{BB962C8B-B14F-4D97-AF65-F5344CB8AC3E}">
        <p14:creationId xmlns:p14="http://schemas.microsoft.com/office/powerpoint/2010/main" val="125106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09D92-366C-4D98-9774-F47FDAEE75A0}" type="datetimeFigureOut">
              <a:rPr lang="ar-IQ" smtClean="0"/>
              <a:t>17/08/1445</a:t>
            </a:fld>
            <a:endParaRPr lang="ar-IQ"/>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98D7B-9CFD-457F-99C2-5BBEA3358406}" type="slidenum">
              <a:rPr lang="ar-IQ" smtClean="0"/>
              <a:t>‹#›</a:t>
            </a:fld>
            <a:endParaRPr lang="ar-IQ"/>
          </a:p>
        </p:txBody>
      </p:sp>
    </p:spTree>
    <p:extLst>
      <p:ext uri="{BB962C8B-B14F-4D97-AF65-F5344CB8AC3E}">
        <p14:creationId xmlns:p14="http://schemas.microsoft.com/office/powerpoint/2010/main" val="957167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103C0-6C61-91EA-763C-32FE14C51EB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3BD6D-5D73-9056-7228-B458F0089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2EDDF-324D-60DC-3978-8D360C1A6A9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206D243E-8FB1-F70E-23FD-43DFFAE08D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4759315-C539-590F-E2F2-6DC6FADF3FE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89CDA6-AAC1-499C-84EA-41EE5F693850}" type="slidenum">
              <a:rPr lang="en-US" smtClean="0"/>
              <a:t>‹#›</a:t>
            </a:fld>
            <a:endParaRPr lang="en-US" dirty="0"/>
          </a:p>
        </p:txBody>
      </p:sp>
    </p:spTree>
    <p:extLst>
      <p:ext uri="{BB962C8B-B14F-4D97-AF65-F5344CB8AC3E}">
        <p14:creationId xmlns:p14="http://schemas.microsoft.com/office/powerpoint/2010/main" val="3619120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8EBD80D-8017-3F42-1D99-70C7C716ADA9}"/>
              </a:ext>
            </a:extLst>
          </p:cNvPr>
          <p:cNvPicPr>
            <a:picLocks noGrp="1" noChangeAspect="1"/>
          </p:cNvPicPr>
          <p:nvPr>
            <p:ph idx="1"/>
          </p:nvPr>
        </p:nvPicPr>
        <p:blipFill>
          <a:blip r:embed="rId2"/>
          <a:stretch>
            <a:fillRect/>
          </a:stretch>
        </p:blipFill>
        <p:spPr>
          <a:xfrm>
            <a:off x="8077200" y="252802"/>
            <a:ext cx="1755800" cy="2109399"/>
          </a:xfrm>
          <a:prstGeom prst="rect">
            <a:avLst/>
          </a:prstGeom>
        </p:spPr>
      </p:pic>
      <p:pic>
        <p:nvPicPr>
          <p:cNvPr id="5" name="Picture 4">
            <a:extLst>
              <a:ext uri="{FF2B5EF4-FFF2-40B4-BE49-F238E27FC236}">
                <a16:creationId xmlns:a16="http://schemas.microsoft.com/office/drawing/2014/main" id="{010BC2E9-55E6-509E-9832-7872C52816A0}"/>
              </a:ext>
            </a:extLst>
          </p:cNvPr>
          <p:cNvPicPr>
            <a:picLocks noChangeAspect="1"/>
          </p:cNvPicPr>
          <p:nvPr/>
        </p:nvPicPr>
        <p:blipFill>
          <a:blip r:embed="rId3"/>
          <a:stretch>
            <a:fillRect/>
          </a:stretch>
        </p:blipFill>
        <p:spPr>
          <a:xfrm>
            <a:off x="1761792" y="243276"/>
            <a:ext cx="2109399" cy="3072650"/>
          </a:xfrm>
          <a:prstGeom prst="rect">
            <a:avLst/>
          </a:prstGeom>
        </p:spPr>
      </p:pic>
      <p:pic>
        <p:nvPicPr>
          <p:cNvPr id="6" name="Picture 5">
            <a:extLst>
              <a:ext uri="{FF2B5EF4-FFF2-40B4-BE49-F238E27FC236}">
                <a16:creationId xmlns:a16="http://schemas.microsoft.com/office/drawing/2014/main" id="{01D75AF9-9000-C35A-BFE2-361AA0C70277}"/>
              </a:ext>
            </a:extLst>
          </p:cNvPr>
          <p:cNvPicPr>
            <a:picLocks noChangeAspect="1"/>
          </p:cNvPicPr>
          <p:nvPr/>
        </p:nvPicPr>
        <p:blipFill>
          <a:blip r:embed="rId4"/>
          <a:stretch>
            <a:fillRect/>
          </a:stretch>
        </p:blipFill>
        <p:spPr>
          <a:xfrm>
            <a:off x="4648200" y="414537"/>
            <a:ext cx="2651990" cy="1426588"/>
          </a:xfrm>
          <a:prstGeom prst="rect">
            <a:avLst/>
          </a:prstGeom>
        </p:spPr>
      </p:pic>
      <p:sp>
        <p:nvSpPr>
          <p:cNvPr id="8" name="TextBox 7">
            <a:extLst>
              <a:ext uri="{FF2B5EF4-FFF2-40B4-BE49-F238E27FC236}">
                <a16:creationId xmlns:a16="http://schemas.microsoft.com/office/drawing/2014/main" id="{8D07EDA1-8532-E87D-F6A9-55101B6995F7}"/>
              </a:ext>
            </a:extLst>
          </p:cNvPr>
          <p:cNvSpPr txBox="1"/>
          <p:nvPr/>
        </p:nvSpPr>
        <p:spPr>
          <a:xfrm>
            <a:off x="3581400" y="2362201"/>
            <a:ext cx="4800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COLLAGE OF DENTISTRY </a:t>
            </a:r>
          </a:p>
        </p:txBody>
      </p:sp>
      <p:sp>
        <p:nvSpPr>
          <p:cNvPr id="10" name="TextBox 9">
            <a:extLst>
              <a:ext uri="{FF2B5EF4-FFF2-40B4-BE49-F238E27FC236}">
                <a16:creationId xmlns:a16="http://schemas.microsoft.com/office/drawing/2014/main" id="{ECC1E758-3B6D-7D7D-7E49-635319BC5AB1}"/>
              </a:ext>
            </a:extLst>
          </p:cNvPr>
          <p:cNvSpPr txBox="1"/>
          <p:nvPr/>
        </p:nvSpPr>
        <p:spPr>
          <a:xfrm>
            <a:off x="571500" y="2946976"/>
            <a:ext cx="10820399" cy="3623043"/>
          </a:xfrm>
          <a:prstGeom prst="rect">
            <a:avLst/>
          </a:prstGeom>
          <a:noFill/>
        </p:spPr>
        <p:txBody>
          <a:bodyPr wrap="square">
            <a:spAutoFit/>
          </a:bodyPr>
          <a:lstStyle/>
          <a:p>
            <a:pPr marL="0" marR="0" lvl="0" indent="0" algn="r" defTabSz="914400" rtl="0" eaLnBrk="1" fontAlgn="auto" latinLnBrk="0" hangingPunct="1">
              <a:lnSpc>
                <a:spcPct val="115000"/>
              </a:lnSpc>
              <a:spcBef>
                <a:spcPts val="0"/>
              </a:spcBef>
              <a:spcAft>
                <a:spcPts val="1000"/>
              </a:spcAft>
              <a:buClrTx/>
              <a:buSzTx/>
              <a:buFontTx/>
              <a:buNone/>
              <a:tabLst/>
              <a:defRPr/>
            </a:pPr>
            <a:r>
              <a:rPr kumimoji="0" lang="ar-IQ" sz="28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abic Typesetting" panose="03020402040406030203" pitchFamily="66" charset="-78"/>
              </a:rPr>
              <a:t>الفرع العلمي </a:t>
            </a:r>
            <a:r>
              <a:rPr kumimoji="0" lang="ar-IQ" sz="18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abic Typesetting" panose="03020402040406030203" pitchFamily="66" charset="-78"/>
              </a:rPr>
              <a:t>: </a:t>
            </a:r>
            <a:r>
              <a:rPr kumimoji="0" lang="ar-IQ" sz="36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abic Typesetting" panose="03020402040406030203" pitchFamily="66" charset="-78"/>
              </a:rPr>
              <a:t>امراض وجراحة اللثة </a:t>
            </a:r>
            <a:endParaRPr kumimoji="0" lang="ar-IQ"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endParaRPr>
          </a:p>
          <a:p>
            <a:pPr marL="0" marR="0" lvl="0" indent="0" algn="r" defTabSz="914400" rtl="0" eaLnBrk="1" fontAlgn="auto" latinLnBrk="0" hangingPunct="1">
              <a:lnSpc>
                <a:spcPct val="115000"/>
              </a:lnSpc>
              <a:spcBef>
                <a:spcPts val="0"/>
              </a:spcBef>
              <a:spcAft>
                <a:spcPts val="1000"/>
              </a:spcAft>
              <a:buClrTx/>
              <a:buSzTx/>
              <a:buFontTx/>
              <a:buNone/>
              <a:tabLst/>
              <a:defRPr/>
            </a:pPr>
            <a:r>
              <a:rPr lang="en-US" sz="2800" dirty="0">
                <a:solidFill>
                  <a:prstClr val="black"/>
                </a:solidFill>
                <a:latin typeface="Times New Roman" panose="02020603050405020304" pitchFamily="18" charset="0"/>
                <a:cs typeface="Times New Roman" panose="02020603050405020304" pitchFamily="18" charset="0"/>
              </a:rPr>
              <a:t>Periodontics</a:t>
            </a:r>
            <a:r>
              <a:rPr kumimoji="0" lang="ar-SA"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abic Typesetting" panose="03020402040406030203" pitchFamily="66" charset="-78"/>
              </a:rPr>
              <a:t>المادة: </a:t>
            </a:r>
            <a:endParaRPr kumimoji="0" lang="en-US" sz="1100" b="0"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abic Typesetting" panose="03020402040406030203" pitchFamily="66" charset="-78"/>
            </a:endParaRPr>
          </a:p>
          <a:p>
            <a:pPr marL="0" marR="0" lvl="0" indent="0" algn="r" defTabSz="914400" rtl="0" eaLnBrk="1" fontAlgn="auto" latinLnBrk="0" hangingPunct="1">
              <a:lnSpc>
                <a:spcPct val="150000"/>
              </a:lnSpc>
              <a:spcBef>
                <a:spcPts val="0"/>
              </a:spcBef>
              <a:spcAft>
                <a:spcPts val="10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ial" panose="020B0604020202020204" pitchFamily="34" charset="0"/>
              </a:rPr>
              <a:t>Risk Factors for periodontal disease </a:t>
            </a:r>
            <a:r>
              <a:rPr kumimoji="0" lang="ar-IQ"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abic Typesetting" panose="03020402040406030203" pitchFamily="66" charset="-78"/>
              </a:rPr>
              <a:t>المحاضرة</a:t>
            </a:r>
            <a:r>
              <a:rPr kumimoji="0" lang="ar-IQ"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ial" panose="020B0604020202020204" pitchFamily="34" charset="0"/>
              </a:rPr>
              <a:t>: </a:t>
            </a:r>
          </a:p>
          <a:p>
            <a:pPr marL="0" marR="0" lvl="0" indent="0" algn="r" defTabSz="914400" rtl="0" eaLnBrk="1" fontAlgn="auto" latinLnBrk="0" hangingPunct="1">
              <a:lnSpc>
                <a:spcPct val="150000"/>
              </a:lnSpc>
              <a:spcBef>
                <a:spcPts val="0"/>
              </a:spcBef>
              <a:spcAft>
                <a:spcPts val="1000"/>
              </a:spcAft>
              <a:buClrTx/>
              <a:buSzTx/>
              <a:buFontTx/>
              <a:buNone/>
              <a:tabLst/>
              <a:defRPr/>
            </a:pPr>
            <a:r>
              <a:rPr kumimoji="0" lang="en-US" sz="2800" b="1"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12 </a:t>
            </a:r>
            <a:r>
              <a:rPr kumimoji="0" lang="ar-IQ"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 رقم المحاضرة:</a:t>
            </a:r>
            <a:r>
              <a:rPr kumimoji="0" lang="en-US"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 </a:t>
            </a:r>
          </a:p>
          <a:p>
            <a:pPr marL="0" marR="0" lvl="0" indent="0" algn="r" defTabSz="914400" rtl="0" eaLnBrk="1" fontAlgn="auto" latinLnBrk="0" hangingPunct="1">
              <a:lnSpc>
                <a:spcPct val="150000"/>
              </a:lnSpc>
              <a:spcBef>
                <a:spcPts val="0"/>
              </a:spcBef>
              <a:spcAft>
                <a:spcPts val="1000"/>
              </a:spcAft>
              <a:buClrTx/>
              <a:buSzTx/>
              <a:buFontTx/>
              <a:buNone/>
              <a:tabLst/>
              <a:defRPr/>
            </a:pPr>
            <a:r>
              <a:rPr kumimoji="0" lang="ar-SA"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اسم تدريسي المادة: </a:t>
            </a:r>
            <a:r>
              <a:rPr kumimoji="0" lang="ar-IQ"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د. حسام سامي إسماعيل </a:t>
            </a:r>
            <a:endParaRPr kumimoji="0" lang="en-US"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39595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504" y="91441"/>
            <a:ext cx="12087496" cy="6897188"/>
          </a:xfrm>
        </p:spPr>
        <p:txBody>
          <a:bodyPr>
            <a:normAutofit fontScale="62500" lnSpcReduction="20000"/>
          </a:bodyPr>
          <a:lstStyle/>
          <a:p>
            <a:pPr algn="l">
              <a:buClr>
                <a:srgbClr val="FF0000"/>
              </a:buClr>
            </a:pPr>
            <a:r>
              <a:rPr lang="en-US" sz="5100" b="1" u="sng" dirty="0">
                <a:solidFill>
                  <a:srgbClr val="FF0000"/>
                </a:solidFill>
                <a:latin typeface="Times New Roman" panose="02020603050405020304" pitchFamily="18" charset="0"/>
                <a:cs typeface="Times New Roman" panose="02020603050405020304" pitchFamily="18" charset="0"/>
              </a:rPr>
              <a:t>Non-modifiable risk factors : </a:t>
            </a:r>
          </a:p>
          <a:p>
            <a:pPr algn="l">
              <a:buClr>
                <a:srgbClr val="FF0000"/>
              </a:buClr>
            </a:pPr>
            <a:r>
              <a:rPr lang="en-US" sz="4000" dirty="0">
                <a:solidFill>
                  <a:schemeClr val="accent5">
                    <a:lumMod val="50000"/>
                  </a:schemeClr>
                </a:solidFill>
                <a:latin typeface="Times New Roman" panose="02020603050405020304" pitchFamily="18" charset="0"/>
                <a:cs typeface="Times New Roman" panose="02020603050405020304" pitchFamily="18" charset="0"/>
              </a:rPr>
              <a:t>- </a:t>
            </a:r>
            <a:r>
              <a:rPr lang="en-US" sz="4500" b="1" dirty="0">
                <a:solidFill>
                  <a:schemeClr val="accent5">
                    <a:lumMod val="50000"/>
                  </a:schemeClr>
                </a:solidFill>
                <a:latin typeface="Times New Roman" panose="02020603050405020304" pitchFamily="18" charset="0"/>
                <a:cs typeface="Times New Roman" panose="02020603050405020304" pitchFamily="18" charset="0"/>
              </a:rPr>
              <a:t>Hematological Disorders :</a:t>
            </a:r>
          </a:p>
          <a:p>
            <a:pPr marL="342900" indent="-342900" algn="l">
              <a:buClr>
                <a:srgbClr val="FF0000"/>
              </a:buClr>
              <a:buFont typeface="Wingdings" panose="05000000000000000000" pitchFamily="2" charset="2"/>
              <a:buChar char="Ø"/>
            </a:pPr>
            <a:r>
              <a:rPr lang="en-US" sz="4000" dirty="0">
                <a:latin typeface="Times New Roman" panose="02020603050405020304" pitchFamily="18" charset="0"/>
                <a:cs typeface="Times New Roman" panose="02020603050405020304" pitchFamily="18" charset="0"/>
              </a:rPr>
              <a:t>Hemorrhagic gingival overgrowth with or without necrosis is a common early manifestation of </a:t>
            </a:r>
            <a:r>
              <a:rPr lang="en-US" sz="4000" dirty="0">
                <a:solidFill>
                  <a:srgbClr val="FF0000"/>
                </a:solidFill>
                <a:latin typeface="Times New Roman" panose="02020603050405020304" pitchFamily="18" charset="0"/>
                <a:cs typeface="Times New Roman" panose="02020603050405020304" pitchFamily="18" charset="0"/>
              </a:rPr>
              <a:t>acute leukemia</a:t>
            </a:r>
            <a:r>
              <a:rPr lang="en-US" sz="4000" dirty="0">
                <a:latin typeface="Times New Roman" panose="02020603050405020304" pitchFamily="18" charset="0"/>
                <a:cs typeface="Times New Roman" panose="02020603050405020304" pitchFamily="18" charset="0"/>
              </a:rPr>
              <a:t>. Patients with </a:t>
            </a:r>
            <a:r>
              <a:rPr lang="en-US" sz="4000" dirty="0">
                <a:solidFill>
                  <a:srgbClr val="FF0000"/>
                </a:solidFill>
                <a:latin typeface="Times New Roman" panose="02020603050405020304" pitchFamily="18" charset="0"/>
                <a:cs typeface="Times New Roman" panose="02020603050405020304" pitchFamily="18" charset="0"/>
              </a:rPr>
              <a:t>chronic leukemia </a:t>
            </a:r>
            <a:r>
              <a:rPr lang="en-US" sz="4000" dirty="0">
                <a:latin typeface="Times New Roman" panose="02020603050405020304" pitchFamily="18" charset="0"/>
                <a:cs typeface="Times New Roman" panose="02020603050405020304" pitchFamily="18" charset="0"/>
              </a:rPr>
              <a:t>may experience similar but less severe periodontal changes. Chemotherapy or therapy associated with bone marrow transplantation may also adversely affect the gingival health.</a:t>
            </a:r>
          </a:p>
          <a:p>
            <a:pPr algn="l">
              <a:buClr>
                <a:srgbClr val="FF0000"/>
              </a:buClr>
            </a:pPr>
            <a:r>
              <a:rPr lang="en-US" sz="4000" b="1" dirty="0">
                <a:latin typeface="Times New Roman" panose="02020603050405020304" pitchFamily="18" charset="0"/>
                <a:cs typeface="Times New Roman" panose="02020603050405020304" pitchFamily="18" charset="0"/>
              </a:rPr>
              <a:t>- </a:t>
            </a:r>
            <a:r>
              <a:rPr lang="en-US" sz="4500" b="1" dirty="0">
                <a:solidFill>
                  <a:schemeClr val="accent1">
                    <a:lumMod val="50000"/>
                  </a:schemeClr>
                </a:solidFill>
                <a:latin typeface="Times New Roman" panose="02020603050405020304" pitchFamily="18" charset="0"/>
                <a:cs typeface="Times New Roman" panose="02020603050405020304" pitchFamily="18" charset="0"/>
              </a:rPr>
              <a:t>Genetic factors : </a:t>
            </a:r>
          </a:p>
          <a:p>
            <a:pPr marL="342900" indent="-342900" algn="l">
              <a:buClr>
                <a:srgbClr val="FF0000"/>
              </a:buClr>
              <a:buFont typeface="Wingdings" panose="05000000000000000000" pitchFamily="2" charset="2"/>
              <a:buChar char="Ø"/>
            </a:pPr>
            <a:r>
              <a:rPr lang="en-US" sz="4000" dirty="0">
                <a:latin typeface="Times New Roman" panose="02020603050405020304" pitchFamily="18" charset="0"/>
                <a:cs typeface="Times New Roman" panose="02020603050405020304" pitchFamily="18" charset="0"/>
              </a:rPr>
              <a:t>There is evidence that genetic differences between individuals may explain why some patients develop periodontal disease &amp; other do not. Genetic factors may play an important role in determining the nature of the host response &amp; may affect the function of </a:t>
            </a:r>
            <a:r>
              <a:rPr lang="en-US" sz="4000" dirty="0">
                <a:solidFill>
                  <a:schemeClr val="accent1">
                    <a:lumMod val="50000"/>
                  </a:schemeClr>
                </a:solidFill>
                <a:latin typeface="Times New Roman" panose="02020603050405020304" pitchFamily="18" charset="0"/>
                <a:cs typeface="Times New Roman" panose="02020603050405020304" pitchFamily="18" charset="0"/>
              </a:rPr>
              <a:t>phagocytic immune cells </a:t>
            </a:r>
            <a:r>
              <a:rPr lang="en-US" sz="4000" dirty="0">
                <a:latin typeface="Times New Roman" panose="02020603050405020304" pitchFamily="18" charset="0"/>
                <a:cs typeface="Times New Roman" panose="02020603050405020304" pitchFamily="18" charset="0"/>
              </a:rPr>
              <a:t>or the </a:t>
            </a:r>
            <a:r>
              <a:rPr lang="en-US" sz="4000" dirty="0">
                <a:solidFill>
                  <a:schemeClr val="accent1">
                    <a:lumMod val="50000"/>
                  </a:schemeClr>
                </a:solidFill>
                <a:latin typeface="Times New Roman" panose="02020603050405020304" pitchFamily="18" charset="0"/>
                <a:cs typeface="Times New Roman" panose="02020603050405020304" pitchFamily="18" charset="0"/>
              </a:rPr>
              <a:t>structure of the epithelia or connective tissue</a:t>
            </a:r>
            <a:r>
              <a:rPr lang="en-US" sz="4000" dirty="0">
                <a:latin typeface="Times New Roman" panose="02020603050405020304" pitchFamily="18" charset="0"/>
                <a:cs typeface="Times New Roman" panose="02020603050405020304" pitchFamily="18" charset="0"/>
              </a:rPr>
              <a:t>. One of these diseases is </a:t>
            </a:r>
            <a:r>
              <a:rPr lang="en-US" sz="4000" dirty="0" err="1">
                <a:solidFill>
                  <a:srgbClr val="FF0000"/>
                </a:solidFill>
                <a:latin typeface="Times New Roman" panose="02020603050405020304" pitchFamily="18" charset="0"/>
                <a:cs typeface="Times New Roman" panose="02020603050405020304" pitchFamily="18" charset="0"/>
              </a:rPr>
              <a:t>Papillon</a:t>
            </a:r>
            <a:r>
              <a:rPr lang="en-US" sz="4000" dirty="0">
                <a:solidFill>
                  <a:srgbClr val="FF0000"/>
                </a:solidFill>
                <a:latin typeface="Times New Roman" panose="02020603050405020304" pitchFamily="18" charset="0"/>
                <a:cs typeface="Times New Roman" panose="02020603050405020304" pitchFamily="18" charset="0"/>
              </a:rPr>
              <a:t> - </a:t>
            </a:r>
            <a:r>
              <a:rPr lang="en-US" sz="4000" dirty="0" err="1">
                <a:solidFill>
                  <a:srgbClr val="FF0000"/>
                </a:solidFill>
                <a:latin typeface="Times New Roman" panose="02020603050405020304" pitchFamily="18" charset="0"/>
                <a:cs typeface="Times New Roman" panose="02020603050405020304" pitchFamily="18" charset="0"/>
              </a:rPr>
              <a:t>Lefevre</a:t>
            </a:r>
            <a:r>
              <a:rPr lang="en-US" sz="4000" dirty="0">
                <a:solidFill>
                  <a:srgbClr val="FF0000"/>
                </a:solidFill>
                <a:latin typeface="Times New Roman" panose="02020603050405020304" pitchFamily="18" charset="0"/>
                <a:cs typeface="Times New Roman" panose="02020603050405020304" pitchFamily="18" charset="0"/>
              </a:rPr>
              <a:t> syndrome </a:t>
            </a:r>
            <a:r>
              <a:rPr lang="en-US" sz="4000" dirty="0">
                <a:latin typeface="Times New Roman" panose="02020603050405020304" pitchFamily="18" charset="0"/>
                <a:cs typeface="Times New Roman" panose="02020603050405020304" pitchFamily="18" charset="0"/>
              </a:rPr>
              <a:t>which is a </a:t>
            </a:r>
            <a:r>
              <a:rPr lang="en-US" sz="4000" dirty="0">
                <a:solidFill>
                  <a:schemeClr val="accent4">
                    <a:lumMod val="50000"/>
                  </a:schemeClr>
                </a:solidFill>
                <a:latin typeface="Times New Roman" panose="02020603050405020304" pitchFamily="18" charset="0"/>
                <a:cs typeface="Times New Roman" panose="02020603050405020304" pitchFamily="18" charset="0"/>
              </a:rPr>
              <a:t>rare hereditary disease characterized by hyperkeratotic skin lesion in the palms, soles , knees &amp; elbows and sever destruction to the periodontium with early loss of primary &amp; permanent teeth </a:t>
            </a:r>
            <a:r>
              <a:rPr lang="en-US" sz="4000" dirty="0">
                <a:latin typeface="Times New Roman" panose="02020603050405020304" pitchFamily="18" charset="0"/>
                <a:cs typeface="Times New Roman" panose="02020603050405020304" pitchFamily="18" charset="0"/>
              </a:rPr>
              <a:t>. Many studies have been done to demonstrate that periodontal disease was linked to genetics and they found the following:</a:t>
            </a:r>
          </a:p>
          <a:p>
            <a:pPr algn="l">
              <a:buClr>
                <a:srgbClr val="FF0000"/>
              </a:buClr>
            </a:pPr>
            <a:r>
              <a:rPr lang="en-US" sz="4000" dirty="0">
                <a:latin typeface="Times New Roman" panose="02020603050405020304" pitchFamily="18" charset="0"/>
                <a:cs typeface="Times New Roman" panose="02020603050405020304" pitchFamily="18" charset="0"/>
              </a:rPr>
              <a:t>1- A specific inteukin-1 (IL-1) genotype has been associated with severe periodontitis.</a:t>
            </a:r>
          </a:p>
          <a:p>
            <a:pPr algn="l">
              <a:buClr>
                <a:srgbClr val="FF0000"/>
              </a:buClr>
            </a:pPr>
            <a:r>
              <a:rPr lang="en-US" sz="4000" dirty="0">
                <a:latin typeface="Times New Roman" panose="02020603050405020304" pitchFamily="18" charset="0"/>
                <a:cs typeface="Times New Roman" panose="02020603050405020304" pitchFamily="18" charset="0"/>
              </a:rPr>
              <a:t> 2. Neutrophil abnormalities are under genetic control. </a:t>
            </a:r>
          </a:p>
          <a:p>
            <a:pPr algn="l">
              <a:buClr>
                <a:srgbClr val="FF0000"/>
              </a:buClr>
            </a:pPr>
            <a:r>
              <a:rPr lang="en-US" sz="4000" dirty="0">
                <a:latin typeface="Times New Roman" panose="02020603050405020304" pitchFamily="18" charset="0"/>
                <a:cs typeface="Times New Roman" panose="02020603050405020304" pitchFamily="18" charset="0"/>
              </a:rPr>
              <a:t>3. Genetics play a role in regulating the titer of protective IgG2 antibody response to A. </a:t>
            </a:r>
            <a:r>
              <a:rPr lang="en-US" sz="4000" dirty="0" err="1">
                <a:latin typeface="Times New Roman" panose="02020603050405020304" pitchFamily="18" charset="0"/>
                <a:cs typeface="Times New Roman" panose="02020603050405020304" pitchFamily="18" charset="0"/>
              </a:rPr>
              <a:t>actinomycetemcomitans</a:t>
            </a:r>
            <a:r>
              <a:rPr lang="en-US" sz="4000" dirty="0">
                <a:latin typeface="Times New Roman" panose="02020603050405020304" pitchFamily="18" charset="0"/>
                <a:cs typeface="Times New Roman" panose="02020603050405020304" pitchFamily="18" charset="0"/>
              </a:rPr>
              <a:t> in patients with severe periodontitis.</a:t>
            </a:r>
          </a:p>
          <a:p>
            <a:pPr marL="342900" indent="-342900" algn="l">
              <a:buClr>
                <a:srgbClr val="FF0000"/>
              </a:buClr>
              <a:buFont typeface="Wingdings" panose="05000000000000000000" pitchFamily="2" charset="2"/>
              <a:buChar char="Ø"/>
            </a:pPr>
            <a:endParaRPr lang="ar-IQ" dirty="0"/>
          </a:p>
        </p:txBody>
      </p:sp>
    </p:spTree>
    <p:extLst>
      <p:ext uri="{BB962C8B-B14F-4D97-AF65-F5344CB8AC3E}">
        <p14:creationId xmlns:p14="http://schemas.microsoft.com/office/powerpoint/2010/main" val="2732979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IQ" dirty="0"/>
          </a:p>
        </p:txBody>
      </p:sp>
      <p:sp>
        <p:nvSpPr>
          <p:cNvPr id="3" name="Subtitle 2"/>
          <p:cNvSpPr>
            <a:spLocks noGrp="1"/>
          </p:cNvSpPr>
          <p:nvPr>
            <p:ph type="subTitle" idx="1"/>
          </p:nvPr>
        </p:nvSpPr>
        <p:spPr/>
        <p:txBody>
          <a:bodyPr/>
          <a:lstStyle/>
          <a:p>
            <a:endParaRPr lang="ar-IQ"/>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5" y="352696"/>
            <a:ext cx="11736358" cy="53427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5" y="130629"/>
            <a:ext cx="11880049" cy="66228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5" y="0"/>
            <a:ext cx="11880049" cy="6835906"/>
          </a:xfrm>
          <a:prstGeom prst="rect">
            <a:avLst/>
          </a:prstGeom>
        </p:spPr>
      </p:pic>
    </p:spTree>
    <p:extLst>
      <p:ext uri="{BB962C8B-B14F-4D97-AF65-F5344CB8AC3E}">
        <p14:creationId xmlns:p14="http://schemas.microsoft.com/office/powerpoint/2010/main" val="242138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503" y="339634"/>
            <a:ext cx="6805748" cy="6021977"/>
          </a:xfrm>
        </p:spPr>
        <p:txBody>
          <a:bodyPr>
            <a:noAutofit/>
          </a:bodyPr>
          <a:lstStyle/>
          <a:p>
            <a:pPr algn="l">
              <a:buClr>
                <a:srgbClr val="FF0000"/>
              </a:buClr>
            </a:pPr>
            <a:r>
              <a:rPr lang="en-US" sz="4400" b="1" dirty="0">
                <a:solidFill>
                  <a:srgbClr val="FF0000"/>
                </a:solidFill>
                <a:latin typeface="Times New Roman" panose="02020603050405020304" pitchFamily="18" charset="0"/>
                <a:cs typeface="Times New Roman" panose="02020603050405020304" pitchFamily="18" charset="0"/>
              </a:rPr>
              <a:t>- Aging </a:t>
            </a:r>
          </a:p>
          <a:p>
            <a:pPr algn="l">
              <a:buClr>
                <a:srgbClr val="FF0000"/>
              </a:buClr>
            </a:pPr>
            <a:r>
              <a:rPr lang="en-US" sz="3200" dirty="0"/>
              <a:t>With aging a number of changes take place in the periodontal tissues as the following: </a:t>
            </a:r>
          </a:p>
          <a:p>
            <a:pPr marL="514350" indent="-514350" algn="l">
              <a:buClr>
                <a:srgbClr val="FF0000"/>
              </a:buClr>
              <a:buAutoNum type="alphaLcPeriod"/>
            </a:pPr>
            <a:r>
              <a:rPr lang="en-US" sz="3200" dirty="0"/>
              <a:t>Arteriosclerosis (reduction in arterial blood supply). </a:t>
            </a:r>
          </a:p>
          <a:p>
            <a:pPr marL="514350" indent="-514350" algn="l">
              <a:buClr>
                <a:srgbClr val="FF0000"/>
              </a:buClr>
              <a:buAutoNum type="alphaLcPeriod"/>
            </a:pPr>
            <a:r>
              <a:rPr lang="en-US" sz="3200" dirty="0"/>
              <a:t> The gingiva become more fibrotic &amp;less keratinized. </a:t>
            </a:r>
          </a:p>
          <a:p>
            <a:pPr marL="514350" indent="-514350" algn="l">
              <a:buClr>
                <a:srgbClr val="FF0000"/>
              </a:buClr>
              <a:buAutoNum type="alphaLcPeriod"/>
            </a:pPr>
            <a:r>
              <a:rPr lang="en-US" sz="3200" dirty="0"/>
              <a:t> The periodontal fiber bundles become thicker with decrease in cellularity. </a:t>
            </a:r>
          </a:p>
          <a:p>
            <a:pPr marL="514350" indent="-514350" algn="l">
              <a:buClr>
                <a:srgbClr val="FF0000"/>
              </a:buClr>
              <a:buAutoNum type="alphaLcPeriod"/>
            </a:pPr>
            <a:r>
              <a:rPr lang="en-US" sz="3200" dirty="0"/>
              <a:t> Osteoporosis of alveolar bone.</a:t>
            </a:r>
            <a:endParaRPr lang="ar-IQ" sz="3200" dirty="0">
              <a:solidFill>
                <a:srgbClr val="FF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251" y="1284786"/>
            <a:ext cx="5281749" cy="5076825"/>
          </a:xfrm>
          <a:prstGeom prst="rect">
            <a:avLst/>
          </a:prstGeom>
        </p:spPr>
      </p:pic>
    </p:spTree>
    <p:extLst>
      <p:ext uri="{BB962C8B-B14F-4D97-AF65-F5344CB8AC3E}">
        <p14:creationId xmlns:p14="http://schemas.microsoft.com/office/powerpoint/2010/main" val="2297795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5760" y="248194"/>
            <a:ext cx="11704320" cy="6348549"/>
          </a:xfrm>
        </p:spPr>
        <p:txBody>
          <a:bodyPr>
            <a:normAutofit/>
          </a:bodyPr>
          <a:lstStyle/>
          <a:p>
            <a:pPr marL="342900" indent="-342900" algn="l">
              <a:buClr>
                <a:srgbClr val="FF0000"/>
              </a:buClr>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Epidemiological studies had shown that the prevalence &amp; severity of periodontal disease increase with age &amp; a high incidence of periodontal disease was found after the age of 40 years . Age by itself has </a:t>
            </a:r>
            <a:r>
              <a:rPr lang="en-US" sz="3200" dirty="0">
                <a:solidFill>
                  <a:srgbClr val="FF0000"/>
                </a:solidFill>
                <a:latin typeface="Times New Roman" panose="02020603050405020304" pitchFamily="18" charset="0"/>
                <a:cs typeface="Times New Roman" panose="02020603050405020304" pitchFamily="18" charset="0"/>
              </a:rPr>
              <a:t>no influence </a:t>
            </a:r>
            <a:r>
              <a:rPr lang="en-US" sz="3200" dirty="0">
                <a:latin typeface="Times New Roman" panose="02020603050405020304" pitchFamily="18" charset="0"/>
                <a:cs typeface="Times New Roman" panose="02020603050405020304" pitchFamily="18" charset="0"/>
              </a:rPr>
              <a:t>on the periodontal tissues, but the older the age , the </a:t>
            </a:r>
            <a:r>
              <a:rPr lang="en-US" sz="3200" dirty="0">
                <a:solidFill>
                  <a:srgbClr val="002060"/>
                </a:solidFill>
                <a:latin typeface="Times New Roman" panose="02020603050405020304" pitchFamily="18" charset="0"/>
                <a:cs typeface="Times New Roman" panose="02020603050405020304" pitchFamily="18" charset="0"/>
              </a:rPr>
              <a:t>longer the time </a:t>
            </a:r>
            <a:r>
              <a:rPr lang="en-US" sz="3200" dirty="0">
                <a:latin typeface="Times New Roman" panose="02020603050405020304" pitchFamily="18" charset="0"/>
                <a:cs typeface="Times New Roman" panose="02020603050405020304" pitchFamily="18" charset="0"/>
              </a:rPr>
              <a:t>interval &amp; the more the chance of periodontal tissues to be </a:t>
            </a:r>
            <a:r>
              <a:rPr lang="en-US" sz="3200" dirty="0">
                <a:solidFill>
                  <a:srgbClr val="002060"/>
                </a:solidFill>
                <a:latin typeface="Times New Roman" panose="02020603050405020304" pitchFamily="18" charset="0"/>
                <a:cs typeface="Times New Roman" panose="02020603050405020304" pitchFamily="18" charset="0"/>
              </a:rPr>
              <a:t>exposed to factor (accumulative effect of age) </a:t>
            </a:r>
            <a:r>
              <a:rPr lang="en-US" sz="3200" dirty="0">
                <a:latin typeface="Times New Roman" panose="02020603050405020304" pitchFamily="18" charset="0"/>
                <a:cs typeface="Times New Roman" panose="02020603050405020304" pitchFamily="18" charset="0"/>
              </a:rPr>
              <a:t>, also there is declined </a:t>
            </a:r>
            <a:r>
              <a:rPr lang="en-US" sz="3200" dirty="0">
                <a:solidFill>
                  <a:srgbClr val="002060"/>
                </a:solidFill>
                <a:latin typeface="Times New Roman" panose="02020603050405020304" pitchFamily="18" charset="0"/>
                <a:cs typeface="Times New Roman" panose="02020603050405020304" pitchFamily="18" charset="0"/>
              </a:rPr>
              <a:t>host defense mechanism </a:t>
            </a:r>
            <a:r>
              <a:rPr lang="en-US" sz="3200" dirty="0">
                <a:latin typeface="Times New Roman" panose="02020603050405020304" pitchFamily="18" charset="0"/>
                <a:cs typeface="Times New Roman" panose="02020603050405020304" pitchFamily="18" charset="0"/>
              </a:rPr>
              <a:t>&amp; high </a:t>
            </a:r>
            <a:r>
              <a:rPr lang="en-US" sz="3200" dirty="0">
                <a:solidFill>
                  <a:srgbClr val="002060"/>
                </a:solidFill>
                <a:latin typeface="Times New Roman" panose="02020603050405020304" pitchFamily="18" charset="0"/>
                <a:cs typeface="Times New Roman" panose="02020603050405020304" pitchFamily="18" charset="0"/>
              </a:rPr>
              <a:t>incidence of systemic diseases</a:t>
            </a:r>
            <a:r>
              <a:rPr lang="en-US" sz="3200" dirty="0">
                <a:latin typeface="Times New Roman" panose="02020603050405020304" pitchFamily="18" charset="0"/>
                <a:cs typeface="Times New Roman" panose="02020603050405020304" pitchFamily="18" charset="0"/>
              </a:rPr>
              <a:t> &amp; </a:t>
            </a:r>
            <a:r>
              <a:rPr lang="en-US" sz="3200" dirty="0">
                <a:solidFill>
                  <a:srgbClr val="002060"/>
                </a:solidFill>
                <a:latin typeface="Times New Roman" panose="02020603050405020304" pitchFamily="18" charset="0"/>
                <a:cs typeface="Times New Roman" panose="02020603050405020304" pitchFamily="18" charset="0"/>
              </a:rPr>
              <a:t>drug intake </a:t>
            </a:r>
            <a:r>
              <a:rPr lang="en-US" sz="3200" dirty="0">
                <a:latin typeface="Times New Roman" panose="02020603050405020304" pitchFamily="18" charset="0"/>
                <a:cs typeface="Times New Roman" panose="02020603050405020304" pitchFamily="18" charset="0"/>
              </a:rPr>
              <a:t>which may adversely affect the periodontal health.</a:t>
            </a:r>
          </a:p>
          <a:p>
            <a:pPr marL="342900" indent="-342900" algn="l">
              <a:buClr>
                <a:srgbClr val="FF0000"/>
              </a:buClr>
              <a:buFont typeface="Wingdings" panose="05000000000000000000" pitchFamily="2" charset="2"/>
              <a:buChar char="v"/>
            </a:pPr>
            <a:endParaRPr lang="en-US" sz="3200" dirty="0">
              <a:latin typeface="Times New Roman" panose="02020603050405020304" pitchFamily="18" charset="0"/>
              <a:cs typeface="Times New Roman" panose="02020603050405020304" pitchFamily="18" charset="0"/>
            </a:endParaRPr>
          </a:p>
          <a:p>
            <a:pPr marL="342900" indent="-342900" algn="l">
              <a:buClr>
                <a:srgbClr val="FF0000"/>
              </a:buClr>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It has been demonstrated that the mean annual rate of bone loss among the initially </a:t>
            </a:r>
            <a:r>
              <a:rPr lang="en-US" sz="3200" dirty="0">
                <a:solidFill>
                  <a:srgbClr val="C00000"/>
                </a:solidFill>
                <a:latin typeface="Times New Roman" panose="02020603050405020304" pitchFamily="18" charset="0"/>
                <a:cs typeface="Times New Roman" panose="02020603050405020304" pitchFamily="18" charset="0"/>
              </a:rPr>
              <a:t>70 years </a:t>
            </a:r>
            <a:r>
              <a:rPr lang="en-US" sz="3200" dirty="0">
                <a:latin typeface="Times New Roman" panose="02020603050405020304" pitchFamily="18" charset="0"/>
                <a:cs typeface="Times New Roman" panose="02020603050405020304" pitchFamily="18" charset="0"/>
              </a:rPr>
              <a:t>old subjects was </a:t>
            </a:r>
            <a:r>
              <a:rPr lang="en-US" sz="3200" dirty="0">
                <a:solidFill>
                  <a:srgbClr val="C00000"/>
                </a:solidFill>
                <a:latin typeface="Times New Roman" panose="02020603050405020304" pitchFamily="18" charset="0"/>
                <a:cs typeface="Times New Roman" panose="02020603050405020304" pitchFamily="18" charset="0"/>
              </a:rPr>
              <a:t>0.28 </a:t>
            </a:r>
            <a:r>
              <a:rPr lang="en-US" sz="3200" dirty="0">
                <a:latin typeface="Times New Roman" panose="02020603050405020304" pitchFamily="18" charset="0"/>
                <a:cs typeface="Times New Roman" panose="02020603050405020304" pitchFamily="18" charset="0"/>
              </a:rPr>
              <a:t>mm compared to </a:t>
            </a:r>
            <a:r>
              <a:rPr lang="en-US" sz="3200" dirty="0">
                <a:solidFill>
                  <a:srgbClr val="C00000"/>
                </a:solidFill>
                <a:latin typeface="Times New Roman" panose="02020603050405020304" pitchFamily="18" charset="0"/>
                <a:cs typeface="Times New Roman" panose="02020603050405020304" pitchFamily="18" charset="0"/>
              </a:rPr>
              <a:t>0.07</a:t>
            </a:r>
            <a:r>
              <a:rPr lang="en-US" sz="3200" dirty="0">
                <a:latin typeface="Times New Roman" panose="02020603050405020304" pitchFamily="18" charset="0"/>
                <a:cs typeface="Times New Roman" panose="02020603050405020304" pitchFamily="18" charset="0"/>
              </a:rPr>
              <a:t> on the </a:t>
            </a:r>
            <a:r>
              <a:rPr lang="en-US" sz="3200" dirty="0">
                <a:solidFill>
                  <a:srgbClr val="C00000"/>
                </a:solidFill>
                <a:latin typeface="Times New Roman" panose="02020603050405020304" pitchFamily="18" charset="0"/>
                <a:cs typeface="Times New Roman" panose="02020603050405020304" pitchFamily="18" charset="0"/>
              </a:rPr>
              <a:t>25 years</a:t>
            </a:r>
            <a:r>
              <a:rPr lang="en-US" sz="3200" dirty="0">
                <a:latin typeface="Times New Roman" panose="02020603050405020304" pitchFamily="18" charset="0"/>
                <a:cs typeface="Times New Roman" panose="02020603050405020304" pitchFamily="18" charset="0"/>
              </a:rPr>
              <a:t> old individual.</a:t>
            </a:r>
            <a:endParaRPr lang="ar-IQ"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69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7383" y="378822"/>
            <a:ext cx="10380617" cy="6191795"/>
          </a:xfrm>
        </p:spPr>
        <p:txBody>
          <a:bodyPr/>
          <a:lstStyle/>
          <a:p>
            <a:pPr algn="l"/>
            <a:r>
              <a:rPr lang="en-US" sz="3200" dirty="0"/>
              <a:t>-</a:t>
            </a:r>
            <a:r>
              <a:rPr lang="en-US" sz="4400" dirty="0">
                <a:solidFill>
                  <a:srgbClr val="C00000"/>
                </a:solidFill>
              </a:rPr>
              <a:t>Gender : </a:t>
            </a:r>
          </a:p>
          <a:p>
            <a:pPr marL="457200" indent="-457200" algn="l">
              <a:lnSpc>
                <a:spcPct val="150000"/>
              </a:lnSpc>
              <a:buFont typeface="Arial" panose="020B0604020202020204" pitchFamily="34" charset="0"/>
              <a:buChar char="•"/>
            </a:pPr>
            <a:r>
              <a:rPr lang="en-US" sz="3200" dirty="0"/>
              <a:t>Numerous studies reported higher periodontal destruction among </a:t>
            </a:r>
            <a:r>
              <a:rPr lang="en-US" sz="3200" dirty="0">
                <a:solidFill>
                  <a:srgbClr val="C00000"/>
                </a:solidFill>
              </a:rPr>
              <a:t>males</a:t>
            </a:r>
            <a:r>
              <a:rPr lang="en-US" sz="3200" dirty="0"/>
              <a:t> compared to the </a:t>
            </a:r>
            <a:r>
              <a:rPr lang="en-US" sz="3200" dirty="0">
                <a:solidFill>
                  <a:srgbClr val="C00000"/>
                </a:solidFill>
              </a:rPr>
              <a:t>female</a:t>
            </a:r>
            <a:r>
              <a:rPr lang="en-US" sz="3200" dirty="0"/>
              <a:t> population .The reasons for these sex differences are </a:t>
            </a:r>
            <a:r>
              <a:rPr lang="en-US" sz="3200" dirty="0">
                <a:solidFill>
                  <a:srgbClr val="002060"/>
                </a:solidFill>
              </a:rPr>
              <a:t>not clear</a:t>
            </a:r>
            <a:r>
              <a:rPr lang="en-US" sz="3200" dirty="0"/>
              <a:t>, but they are thought to be related to the </a:t>
            </a:r>
            <a:r>
              <a:rPr lang="en-US" sz="3200" dirty="0">
                <a:solidFill>
                  <a:srgbClr val="002060"/>
                </a:solidFill>
              </a:rPr>
              <a:t>ignorance of oral hygiene</a:t>
            </a:r>
            <a:r>
              <a:rPr lang="en-US" sz="3200" dirty="0"/>
              <a:t>, which is usually observed among males. However, the relationship observed between sex and the disease is not apparent and is not considered as </a:t>
            </a:r>
            <a:r>
              <a:rPr lang="en-US" sz="3200" dirty="0">
                <a:solidFill>
                  <a:srgbClr val="002060"/>
                </a:solidFill>
              </a:rPr>
              <a:t>strong and consistent</a:t>
            </a:r>
            <a:r>
              <a:rPr lang="en-US" sz="3200" dirty="0"/>
              <a:t>. </a:t>
            </a:r>
            <a:endParaRPr lang="ar-IQ" sz="3200" dirty="0"/>
          </a:p>
        </p:txBody>
      </p:sp>
    </p:spTree>
    <p:extLst>
      <p:ext uri="{BB962C8B-B14F-4D97-AF65-F5344CB8AC3E}">
        <p14:creationId xmlns:p14="http://schemas.microsoft.com/office/powerpoint/2010/main" val="2140071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3771" y="535577"/>
            <a:ext cx="10463349" cy="5316583"/>
          </a:xfrm>
        </p:spPr>
        <p:txBody>
          <a:bodyPr>
            <a:normAutofit fontScale="92500"/>
          </a:bodyPr>
          <a:lstStyle/>
          <a:p>
            <a:pPr algn="l"/>
            <a:r>
              <a:rPr lang="en-US" sz="3600" dirty="0"/>
              <a:t>-</a:t>
            </a:r>
            <a:r>
              <a:rPr lang="en-US" sz="4800" dirty="0">
                <a:solidFill>
                  <a:srgbClr val="C00000"/>
                </a:solidFill>
              </a:rPr>
              <a:t>Ethnicity : </a:t>
            </a:r>
          </a:p>
          <a:p>
            <a:pPr algn="l">
              <a:lnSpc>
                <a:spcPct val="150000"/>
              </a:lnSpc>
            </a:pPr>
            <a:r>
              <a:rPr lang="en-US" sz="3600" dirty="0"/>
              <a:t>The level of attachment loss is also influenced by race/ethnicity, although the exact role of this factor is </a:t>
            </a:r>
            <a:r>
              <a:rPr lang="en-US" sz="3600" dirty="0">
                <a:solidFill>
                  <a:srgbClr val="C00000"/>
                </a:solidFill>
              </a:rPr>
              <a:t>not fully understood</a:t>
            </a:r>
            <a:r>
              <a:rPr lang="en-US" sz="3600" dirty="0"/>
              <a:t>. Certain racial/ethnic groups, particularly subjects of </a:t>
            </a:r>
            <a:r>
              <a:rPr lang="en-US" sz="3600" dirty="0">
                <a:solidFill>
                  <a:srgbClr val="C00000"/>
                </a:solidFill>
              </a:rPr>
              <a:t>African and Latin American </a:t>
            </a:r>
            <a:r>
              <a:rPr lang="en-US" sz="3600" dirty="0"/>
              <a:t>background, have a higher risk of developing periodontal tissue loss than other groups.</a:t>
            </a:r>
            <a:endParaRPr lang="ar-IQ" sz="3600" dirty="0"/>
          </a:p>
        </p:txBody>
      </p:sp>
    </p:spTree>
    <p:extLst>
      <p:ext uri="{BB962C8B-B14F-4D97-AF65-F5344CB8AC3E}">
        <p14:creationId xmlns:p14="http://schemas.microsoft.com/office/powerpoint/2010/main" val="2636424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137" y="182880"/>
            <a:ext cx="11377748" cy="5316583"/>
          </a:xfrm>
        </p:spPr>
        <p:txBody>
          <a:bodyPr>
            <a:normAutofit/>
          </a:bodyPr>
          <a:lstStyle/>
          <a:p>
            <a:pPr algn="l"/>
            <a:r>
              <a:rPr lang="en-US" sz="3600" dirty="0">
                <a:solidFill>
                  <a:srgbClr val="C00000"/>
                </a:solidFill>
              </a:rPr>
              <a:t>-Human Immunodeficiency Virus (HIV) /</a:t>
            </a:r>
            <a:r>
              <a:rPr lang="en-US" sz="3600" dirty="0" err="1">
                <a:solidFill>
                  <a:srgbClr val="C00000"/>
                </a:solidFill>
              </a:rPr>
              <a:t>Aquired</a:t>
            </a:r>
            <a:r>
              <a:rPr lang="en-US" sz="3600" dirty="0">
                <a:solidFill>
                  <a:srgbClr val="C00000"/>
                </a:solidFill>
              </a:rPr>
              <a:t> Immunodeficiency Syndrome (AIDS):</a:t>
            </a:r>
          </a:p>
          <a:p>
            <a:pPr algn="l"/>
            <a:r>
              <a:rPr lang="en-US" sz="3600" dirty="0"/>
              <a:t>. Those patients often had severe periodontal destruction characterized by necrotizing ulcerative periodontitis .</a:t>
            </a:r>
            <a:endParaRPr lang="ar-IQ" sz="3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103" y="2501130"/>
            <a:ext cx="7942217" cy="3971925"/>
          </a:xfrm>
          <a:prstGeom prst="rect">
            <a:avLst/>
          </a:prstGeom>
        </p:spPr>
      </p:pic>
    </p:spTree>
    <p:extLst>
      <p:ext uri="{BB962C8B-B14F-4D97-AF65-F5344CB8AC3E}">
        <p14:creationId xmlns:p14="http://schemas.microsoft.com/office/powerpoint/2010/main" val="1987946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0263" y="431074"/>
            <a:ext cx="10197737" cy="5721532"/>
          </a:xfrm>
        </p:spPr>
        <p:txBody>
          <a:bodyPr/>
          <a:lstStyle/>
          <a:p>
            <a:pPr algn="l"/>
            <a:r>
              <a:rPr lang="en-US" sz="4400" dirty="0">
                <a:solidFill>
                  <a:srgbClr val="C00000"/>
                </a:solidFill>
              </a:rPr>
              <a:t>-Osteoporosis : </a:t>
            </a:r>
          </a:p>
          <a:p>
            <a:pPr algn="l"/>
            <a:r>
              <a:rPr lang="en-US" sz="2800" dirty="0"/>
              <a:t>Many of the studies conducted to date suggest that there is a relationship between skeletal osteoporosis and bone loss to the extent that </a:t>
            </a:r>
            <a:r>
              <a:rPr lang="en-US" sz="2800" dirty="0">
                <a:solidFill>
                  <a:srgbClr val="C00000"/>
                </a:solidFill>
              </a:rPr>
              <a:t>postmenopausal osteoporosis </a:t>
            </a:r>
            <a:r>
              <a:rPr lang="en-US" sz="2800" dirty="0"/>
              <a:t>may result in dental osteopenia involving the jaws, and particularly the mandible. Osteoporosis was significantly associated with severe </a:t>
            </a:r>
            <a:r>
              <a:rPr lang="en-US" sz="2800" dirty="0">
                <a:solidFill>
                  <a:srgbClr val="C00000"/>
                </a:solidFill>
              </a:rPr>
              <a:t>alveolar </a:t>
            </a:r>
            <a:r>
              <a:rPr lang="en-US" sz="2800" dirty="0" err="1">
                <a:solidFill>
                  <a:srgbClr val="C00000"/>
                </a:solidFill>
              </a:rPr>
              <a:t>crestal</a:t>
            </a:r>
            <a:r>
              <a:rPr lang="en-US" sz="2800" dirty="0">
                <a:solidFill>
                  <a:srgbClr val="C00000"/>
                </a:solidFill>
              </a:rPr>
              <a:t> bone loss </a:t>
            </a:r>
            <a:r>
              <a:rPr lang="en-US" sz="2800" dirty="0"/>
              <a:t>and the prevalence of periodontitis cases in postmenopausal women. </a:t>
            </a:r>
            <a:r>
              <a:rPr lang="en-US" sz="2800" dirty="0">
                <a:solidFill>
                  <a:srgbClr val="00B050"/>
                </a:solidFill>
              </a:rPr>
              <a:t>During menopause, estrogen deficiency will reduce bone mineral density</a:t>
            </a:r>
            <a:r>
              <a:rPr lang="en-US" sz="2800" dirty="0"/>
              <a:t>, some women may develop menopausal </a:t>
            </a:r>
            <a:r>
              <a:rPr lang="en-US" sz="2800" dirty="0" err="1"/>
              <a:t>gingivostomatitis</a:t>
            </a:r>
            <a:r>
              <a:rPr lang="en-US" sz="2800" dirty="0"/>
              <a:t>.</a:t>
            </a:r>
            <a:endParaRPr lang="ar-IQ" sz="2800" dirty="0"/>
          </a:p>
        </p:txBody>
      </p:sp>
    </p:spTree>
    <p:extLst>
      <p:ext uri="{BB962C8B-B14F-4D97-AF65-F5344CB8AC3E}">
        <p14:creationId xmlns:p14="http://schemas.microsoft.com/office/powerpoint/2010/main" val="2787628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4765" y="352697"/>
            <a:ext cx="10868298" cy="5930537"/>
          </a:xfrm>
        </p:spPr>
        <p:txBody>
          <a:bodyPr>
            <a:normAutofit/>
          </a:bodyPr>
          <a:lstStyle/>
          <a:p>
            <a:pPr marL="571500" indent="-571500" algn="l">
              <a:buFont typeface="Wingdings" panose="05000000000000000000" pitchFamily="2" charset="2"/>
              <a:buChar char="Ø"/>
            </a:pPr>
            <a:r>
              <a:rPr lang="en-US" sz="4400" u="sng" dirty="0">
                <a:solidFill>
                  <a:srgbClr val="FF0000"/>
                </a:solidFill>
              </a:rPr>
              <a:t>The local anatomic risk factors:</a:t>
            </a:r>
          </a:p>
          <a:p>
            <a:pPr algn="l"/>
            <a:r>
              <a:rPr lang="en-US" sz="4400" dirty="0"/>
              <a:t>(Anatomic &amp;Iatrogenic) factors.</a:t>
            </a:r>
            <a:endParaRPr lang="en-US" sz="4400" u="sng" dirty="0">
              <a:solidFill>
                <a:srgbClr val="FF0000"/>
              </a:solidFill>
            </a:endParaRPr>
          </a:p>
          <a:p>
            <a:pPr algn="l"/>
            <a:r>
              <a:rPr lang="en-US" sz="4400" dirty="0"/>
              <a:t>1-Furcation anatomy:</a:t>
            </a:r>
            <a:r>
              <a:rPr lang="en-US" sz="4400" u="sng" dirty="0">
                <a:solidFill>
                  <a:srgbClr val="FF0000"/>
                </a:solidFill>
              </a:rPr>
              <a:t> </a:t>
            </a:r>
          </a:p>
          <a:p>
            <a:pPr algn="l"/>
            <a:endParaRPr lang="ar-IQ" sz="4400" u="sng"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458" y="2442755"/>
            <a:ext cx="7618912" cy="4049486"/>
          </a:xfrm>
          <a:prstGeom prst="rect">
            <a:avLst/>
          </a:prstGeom>
        </p:spPr>
      </p:pic>
    </p:spTree>
    <p:extLst>
      <p:ext uri="{BB962C8B-B14F-4D97-AF65-F5344CB8AC3E}">
        <p14:creationId xmlns:p14="http://schemas.microsoft.com/office/powerpoint/2010/main" val="2168429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6756" y="679269"/>
            <a:ext cx="11691256" cy="5812972"/>
          </a:xfrm>
        </p:spPr>
        <p:txBody>
          <a:bodyPr>
            <a:noAutofit/>
          </a:bodyPr>
          <a:lstStyle/>
          <a:p>
            <a:pPr algn="l"/>
            <a:r>
              <a:rPr lang="en-US" sz="4000" dirty="0"/>
              <a:t>2-Cervical enamel projections (CEP):</a:t>
            </a:r>
          </a:p>
          <a:p>
            <a:pPr algn="l"/>
            <a:endParaRPr lang="ar-IQ" sz="4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5" y="1863091"/>
            <a:ext cx="8804365" cy="46291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5" y="1596391"/>
            <a:ext cx="8908869" cy="4895850"/>
          </a:xfrm>
          <a:prstGeom prst="rect">
            <a:avLst/>
          </a:prstGeom>
        </p:spPr>
      </p:pic>
    </p:spTree>
    <p:extLst>
      <p:ext uri="{BB962C8B-B14F-4D97-AF65-F5344CB8AC3E}">
        <p14:creationId xmlns:p14="http://schemas.microsoft.com/office/powerpoint/2010/main" val="5842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2217" y="0"/>
            <a:ext cx="9144000" cy="928506"/>
          </a:xfrm>
        </p:spPr>
        <p:txBody>
          <a:bodyPr/>
          <a:lstStyle/>
          <a:p>
            <a:pPr algn="l"/>
            <a:r>
              <a:rPr lang="en-US" b="1" dirty="0">
                <a:solidFill>
                  <a:srgbClr val="C00000"/>
                </a:solidFill>
              </a:rPr>
              <a:t>Introduction </a:t>
            </a:r>
            <a:endParaRPr lang="ar-IQ" b="1" dirty="0">
              <a:solidFill>
                <a:srgbClr val="C00000"/>
              </a:solidFill>
            </a:endParaRPr>
          </a:p>
        </p:txBody>
      </p:sp>
      <p:sp>
        <p:nvSpPr>
          <p:cNvPr id="3" name="Subtitle 2"/>
          <p:cNvSpPr>
            <a:spLocks noGrp="1"/>
          </p:cNvSpPr>
          <p:nvPr>
            <p:ph type="subTitle" idx="1"/>
          </p:nvPr>
        </p:nvSpPr>
        <p:spPr>
          <a:xfrm>
            <a:off x="143691" y="809897"/>
            <a:ext cx="11952515" cy="6048103"/>
          </a:xfrm>
        </p:spPr>
        <p:txBody>
          <a:bodyPr>
            <a:noAutofit/>
          </a:bodyPr>
          <a:lstStyle/>
          <a:p>
            <a:pPr algn="l"/>
            <a:r>
              <a:rPr lang="en-US" sz="4000" b="1" dirty="0">
                <a:solidFill>
                  <a:srgbClr val="C00000"/>
                </a:solidFill>
              </a:rPr>
              <a:t>Risk</a:t>
            </a:r>
            <a:r>
              <a:rPr lang="en-US" sz="2800" dirty="0">
                <a:solidFill>
                  <a:srgbClr val="C00000"/>
                </a:solidFill>
              </a:rPr>
              <a:t>: </a:t>
            </a:r>
            <a:r>
              <a:rPr lang="en-US" sz="2800" dirty="0"/>
              <a:t>is the probability that an individual will develop a specific disease in a given period of time.</a:t>
            </a:r>
          </a:p>
          <a:p>
            <a:pPr algn="l"/>
            <a:r>
              <a:rPr lang="en-US" sz="3200" b="1" dirty="0">
                <a:solidFill>
                  <a:srgbClr val="C00000"/>
                </a:solidFill>
              </a:rPr>
              <a:t>Risk factors: </a:t>
            </a:r>
            <a:r>
              <a:rPr lang="en-US" sz="2800" dirty="0"/>
              <a:t>can be defined as </a:t>
            </a:r>
            <a:r>
              <a:rPr lang="en-US" sz="2800" dirty="0">
                <a:solidFill>
                  <a:srgbClr val="00B050"/>
                </a:solidFill>
              </a:rPr>
              <a:t>characteristics or factors </a:t>
            </a:r>
            <a:r>
              <a:rPr lang="en-US" sz="2800" dirty="0"/>
              <a:t>that when</a:t>
            </a:r>
            <a:r>
              <a:rPr lang="en-US" sz="2800" dirty="0">
                <a:solidFill>
                  <a:srgbClr val="FF0000"/>
                </a:solidFill>
              </a:rPr>
              <a:t> present </a:t>
            </a:r>
            <a:r>
              <a:rPr lang="en-US" sz="2800" dirty="0"/>
              <a:t>increases the risk that an individual will </a:t>
            </a:r>
            <a:r>
              <a:rPr lang="en-US" sz="2800" dirty="0">
                <a:solidFill>
                  <a:schemeClr val="accent1">
                    <a:lumMod val="50000"/>
                  </a:schemeClr>
                </a:solidFill>
              </a:rPr>
              <a:t>get</a:t>
            </a:r>
            <a:r>
              <a:rPr lang="en-US" sz="2800" dirty="0"/>
              <a:t> the disease. </a:t>
            </a:r>
          </a:p>
          <a:p>
            <a:pPr algn="l"/>
            <a:r>
              <a:rPr lang="en-US" sz="2800" dirty="0"/>
              <a:t>It is important to make the distinction that risk factors are associated with a disease but do </a:t>
            </a:r>
            <a:r>
              <a:rPr lang="en-US" sz="2800" dirty="0">
                <a:solidFill>
                  <a:srgbClr val="FF0000"/>
                </a:solidFill>
              </a:rPr>
              <a:t>not necessarily </a:t>
            </a:r>
            <a:r>
              <a:rPr lang="en-US" sz="2800" dirty="0"/>
              <a:t>cause the disease.</a:t>
            </a:r>
            <a:endParaRPr lang="ar-IQ" sz="2800" dirty="0"/>
          </a:p>
          <a:p>
            <a:pPr algn="l"/>
            <a:endParaRPr lang="en-US" sz="2800" dirty="0"/>
          </a:p>
          <a:p>
            <a:pPr algn="l"/>
            <a:r>
              <a:rPr lang="en-US" sz="3200" b="1" dirty="0">
                <a:solidFill>
                  <a:srgbClr val="C00000"/>
                </a:solidFill>
              </a:rPr>
              <a:t>Systemic risk factors: may be modifiable or non-modifiable:</a:t>
            </a:r>
          </a:p>
          <a:p>
            <a:pPr algn="l"/>
            <a:r>
              <a:rPr lang="en-US" sz="2800" b="1" dirty="0"/>
              <a:t>1</a:t>
            </a:r>
            <a:r>
              <a:rPr lang="en-US" sz="2800" b="1" dirty="0">
                <a:solidFill>
                  <a:srgbClr val="0070C0"/>
                </a:solidFill>
              </a:rPr>
              <a:t>. Modifiable risk factors: </a:t>
            </a:r>
            <a:r>
              <a:rPr lang="en-US" sz="2800" dirty="0"/>
              <a:t>are usually </a:t>
            </a:r>
            <a:r>
              <a:rPr lang="en-US" sz="2800" dirty="0">
                <a:solidFill>
                  <a:srgbClr val="FF0000"/>
                </a:solidFill>
              </a:rPr>
              <a:t>environmental</a:t>
            </a:r>
            <a:r>
              <a:rPr lang="en-US" sz="2800" dirty="0"/>
              <a:t> or </a:t>
            </a:r>
            <a:r>
              <a:rPr lang="en-US" sz="2800" dirty="0">
                <a:solidFill>
                  <a:srgbClr val="FF0000"/>
                </a:solidFill>
              </a:rPr>
              <a:t>behavioral</a:t>
            </a:r>
            <a:r>
              <a:rPr lang="en-US" sz="2800" dirty="0">
                <a:solidFill>
                  <a:srgbClr val="00B050"/>
                </a:solidFill>
              </a:rPr>
              <a:t> </a:t>
            </a:r>
            <a:r>
              <a:rPr lang="en-US" sz="2800" dirty="0"/>
              <a:t>in nature.</a:t>
            </a:r>
          </a:p>
          <a:p>
            <a:pPr algn="l"/>
            <a:r>
              <a:rPr lang="en-US" sz="2800" b="1" dirty="0"/>
              <a:t>2. </a:t>
            </a:r>
            <a:r>
              <a:rPr lang="en-US" sz="2800" b="1" dirty="0">
                <a:solidFill>
                  <a:srgbClr val="0070C0"/>
                </a:solidFill>
              </a:rPr>
              <a:t>Non modifiable risk factors: </a:t>
            </a:r>
            <a:r>
              <a:rPr lang="en-US" sz="2800" dirty="0"/>
              <a:t>are usually</a:t>
            </a:r>
            <a:r>
              <a:rPr lang="en-US" sz="2800" dirty="0">
                <a:solidFill>
                  <a:srgbClr val="00B050"/>
                </a:solidFill>
              </a:rPr>
              <a:t> </a:t>
            </a:r>
            <a:r>
              <a:rPr lang="en-US" sz="2800" dirty="0">
                <a:solidFill>
                  <a:srgbClr val="FF0000"/>
                </a:solidFill>
              </a:rPr>
              <a:t>intrinsic</a:t>
            </a:r>
            <a:r>
              <a:rPr lang="en-US" sz="2800" dirty="0">
                <a:solidFill>
                  <a:srgbClr val="00B050"/>
                </a:solidFill>
              </a:rPr>
              <a:t> </a:t>
            </a:r>
            <a:r>
              <a:rPr lang="en-US" sz="2800" dirty="0"/>
              <a:t>to the individual and therefore not </a:t>
            </a:r>
            <a:r>
              <a:rPr lang="en-US" sz="2800" dirty="0">
                <a:solidFill>
                  <a:srgbClr val="00B050"/>
                </a:solidFill>
              </a:rPr>
              <a:t>easily changed. </a:t>
            </a:r>
            <a:r>
              <a:rPr lang="en-US" sz="2800" dirty="0"/>
              <a:t>They are also known as determinants.</a:t>
            </a:r>
            <a:endParaRPr lang="ar-IQ" sz="2800" dirty="0"/>
          </a:p>
        </p:txBody>
      </p:sp>
    </p:spTree>
    <p:extLst>
      <p:ext uri="{BB962C8B-B14F-4D97-AF65-F5344CB8AC3E}">
        <p14:creationId xmlns:p14="http://schemas.microsoft.com/office/powerpoint/2010/main" val="1165618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7646" y="653142"/>
            <a:ext cx="10058400" cy="5316584"/>
          </a:xfrm>
        </p:spPr>
        <p:txBody>
          <a:bodyPr>
            <a:normAutofit/>
          </a:bodyPr>
          <a:lstStyle/>
          <a:p>
            <a:pPr algn="l"/>
            <a:r>
              <a:rPr lang="en-US" sz="4000" dirty="0"/>
              <a:t>3-Palatogingival grooves (PGG):</a:t>
            </a:r>
          </a:p>
          <a:p>
            <a:pPr algn="l"/>
            <a:r>
              <a:rPr lang="en-US" sz="4000" dirty="0"/>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16" y="1561282"/>
            <a:ext cx="9104811" cy="51138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 y="1561283"/>
            <a:ext cx="9104810" cy="5113836"/>
          </a:xfrm>
          <a:prstGeom prst="rect">
            <a:avLst/>
          </a:prstGeom>
        </p:spPr>
      </p:pic>
    </p:spTree>
    <p:extLst>
      <p:ext uri="{BB962C8B-B14F-4D97-AF65-F5344CB8AC3E}">
        <p14:creationId xmlns:p14="http://schemas.microsoft.com/office/powerpoint/2010/main" val="407341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7017" y="378823"/>
            <a:ext cx="10698480" cy="6178731"/>
          </a:xfrm>
        </p:spPr>
        <p:txBody>
          <a:bodyPr>
            <a:noAutofit/>
          </a:bodyPr>
          <a:lstStyle/>
          <a:p>
            <a:pPr algn="l">
              <a:buClr>
                <a:srgbClr val="FF0000"/>
              </a:buClr>
            </a:pPr>
            <a:r>
              <a:rPr lang="en-US" sz="4000" dirty="0"/>
              <a:t>4- Root Morphology:</a:t>
            </a:r>
          </a:p>
          <a:p>
            <a:pPr algn="l">
              <a:buClr>
                <a:srgbClr val="FF0000"/>
              </a:buClr>
            </a:pPr>
            <a:endParaRPr lang="ar-IQ" sz="4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977" y="1635653"/>
            <a:ext cx="8464732" cy="4686769"/>
          </a:xfrm>
          <a:prstGeom prst="rect">
            <a:avLst/>
          </a:prstGeom>
        </p:spPr>
      </p:pic>
    </p:spTree>
    <p:extLst>
      <p:ext uri="{BB962C8B-B14F-4D97-AF65-F5344CB8AC3E}">
        <p14:creationId xmlns:p14="http://schemas.microsoft.com/office/powerpoint/2010/main" val="966891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691" y="431074"/>
            <a:ext cx="12048309" cy="6609806"/>
          </a:xfrm>
        </p:spPr>
        <p:txBody>
          <a:bodyPr>
            <a:noAutofit/>
          </a:bodyPr>
          <a:lstStyle/>
          <a:p>
            <a:pPr algn="l"/>
            <a:r>
              <a:rPr lang="en-US" sz="4400" b="1" dirty="0">
                <a:solidFill>
                  <a:srgbClr val="FF0000"/>
                </a:solidFill>
                <a:latin typeface="Times New Roman" panose="02020603050405020304" pitchFamily="18" charset="0"/>
                <a:cs typeface="Times New Roman" panose="02020603050405020304" pitchFamily="18" charset="0"/>
              </a:rPr>
              <a:t>Local predisposing factors :</a:t>
            </a:r>
          </a:p>
          <a:p>
            <a:pPr algn="l"/>
            <a:r>
              <a:rPr lang="en-US" sz="4400" dirty="0"/>
              <a:t>Biofilm and Calculus :</a:t>
            </a:r>
          </a:p>
          <a:p>
            <a:pPr algn="l"/>
            <a:endParaRPr lang="ar-IQ" sz="44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172" y="1907178"/>
            <a:ext cx="8255726" cy="4493623"/>
          </a:xfrm>
          <a:prstGeom prst="rect">
            <a:avLst/>
          </a:prstGeom>
        </p:spPr>
      </p:pic>
    </p:spTree>
    <p:extLst>
      <p:ext uri="{BB962C8B-B14F-4D97-AF65-F5344CB8AC3E}">
        <p14:creationId xmlns:p14="http://schemas.microsoft.com/office/powerpoint/2010/main" val="2805969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9005" y="300446"/>
            <a:ext cx="11194869" cy="6413863"/>
          </a:xfrm>
        </p:spPr>
        <p:txBody>
          <a:bodyPr>
            <a:normAutofit lnSpcReduction="10000"/>
          </a:bodyPr>
          <a:lstStyle/>
          <a:p>
            <a:pPr algn="l"/>
            <a:r>
              <a:rPr lang="en-US" sz="4400" dirty="0">
                <a:latin typeface="Times New Roman" panose="02020603050405020304" pitchFamily="18" charset="0"/>
                <a:cs typeface="Times New Roman" panose="02020603050405020304" pitchFamily="18" charset="0"/>
              </a:rPr>
              <a:t>Iatrogenic Factors :</a:t>
            </a:r>
          </a:p>
          <a:p>
            <a:pPr marL="457200" indent="-457200" algn="l">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Inadequate dental procedures that contribute to the deterioration of the periodontal tissues are referred to as iatrogenic factors</a:t>
            </a:r>
            <a:r>
              <a:rPr lang="en-US" sz="4400" dirty="0"/>
              <a:t>.</a:t>
            </a:r>
          </a:p>
          <a:p>
            <a:pPr marL="457200" indent="-457200" algn="l">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Iatrogenic </a:t>
            </a:r>
            <a:r>
              <a:rPr lang="en-US" sz="3200" dirty="0">
                <a:solidFill>
                  <a:srgbClr val="FF0000"/>
                </a:solidFill>
                <a:latin typeface="Times New Roman" panose="02020603050405020304" pitchFamily="18" charset="0"/>
                <a:cs typeface="Times New Roman" panose="02020603050405020304" pitchFamily="18" charset="0"/>
              </a:rPr>
              <a:t>endodontic complications </a:t>
            </a:r>
            <a:r>
              <a:rPr lang="en-US" sz="3200" dirty="0">
                <a:latin typeface="Times New Roman" panose="02020603050405020304" pitchFamily="18" charset="0"/>
                <a:cs typeface="Times New Roman" panose="02020603050405020304" pitchFamily="18" charset="0"/>
              </a:rPr>
              <a:t>that can adversely affect the periodontium include </a:t>
            </a:r>
            <a:r>
              <a:rPr lang="en-US" sz="3200" dirty="0">
                <a:solidFill>
                  <a:srgbClr val="002060"/>
                </a:solidFill>
                <a:latin typeface="Times New Roman" panose="02020603050405020304" pitchFamily="18" charset="0"/>
                <a:cs typeface="Times New Roman" panose="02020603050405020304" pitchFamily="18" charset="0"/>
              </a:rPr>
              <a:t>root perforations</a:t>
            </a:r>
            <a:r>
              <a:rPr lang="en-US" sz="3200" dirty="0">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vertical root fractures </a:t>
            </a:r>
            <a:r>
              <a:rPr lang="en-US" sz="3200" dirty="0">
                <a:latin typeface="Times New Roman" panose="02020603050405020304" pitchFamily="18" charset="0"/>
                <a:cs typeface="Times New Roman" panose="02020603050405020304" pitchFamily="18" charset="0"/>
              </a:rPr>
              <a:t>and </a:t>
            </a:r>
            <a:r>
              <a:rPr lang="en-US" sz="3200" dirty="0">
                <a:solidFill>
                  <a:srgbClr val="002060"/>
                </a:solidFill>
                <a:latin typeface="Times New Roman" panose="02020603050405020304" pitchFamily="18" charset="0"/>
                <a:cs typeface="Times New Roman" panose="02020603050405020304" pitchFamily="18" charset="0"/>
              </a:rPr>
              <a:t>endodontic failures </a:t>
            </a:r>
            <a:r>
              <a:rPr lang="en-US" sz="3200" dirty="0">
                <a:latin typeface="Times New Roman" panose="02020603050405020304" pitchFamily="18" charset="0"/>
                <a:cs typeface="Times New Roman" panose="02020603050405020304" pitchFamily="18" charset="0"/>
              </a:rPr>
              <a:t>that may necessitate tooth extraction.</a:t>
            </a:r>
          </a:p>
          <a:p>
            <a:pPr marL="457200" indent="-457200" algn="l">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Characteristics of dental restorations and removable partial dentures that are important to the maintenance of periodontal health include the </a:t>
            </a:r>
            <a:r>
              <a:rPr lang="en-US" sz="3200" dirty="0">
                <a:solidFill>
                  <a:srgbClr val="002060"/>
                </a:solidFill>
                <a:latin typeface="Times New Roman" panose="02020603050405020304" pitchFamily="18" charset="0"/>
                <a:cs typeface="Times New Roman" panose="02020603050405020304" pitchFamily="18" charset="0"/>
              </a:rPr>
              <a:t>location of the gingival margin </a:t>
            </a:r>
            <a:r>
              <a:rPr lang="en-US" sz="3200" dirty="0">
                <a:latin typeface="Times New Roman" panose="02020603050405020304" pitchFamily="18" charset="0"/>
                <a:cs typeface="Times New Roman" panose="02020603050405020304" pitchFamily="18" charset="0"/>
              </a:rPr>
              <a:t>for the restoration, </a:t>
            </a:r>
            <a:r>
              <a:rPr lang="en-US" sz="3200" dirty="0">
                <a:solidFill>
                  <a:srgbClr val="002060"/>
                </a:solidFill>
                <a:latin typeface="Times New Roman" panose="02020603050405020304" pitchFamily="18" charset="0"/>
                <a:cs typeface="Times New Roman" panose="02020603050405020304" pitchFamily="18" charset="0"/>
              </a:rPr>
              <a:t>the space between the margin of the restoration and the unprepared tooth</a:t>
            </a:r>
            <a:r>
              <a:rPr lang="en-US" sz="3200" dirty="0">
                <a:latin typeface="Times New Roman" panose="02020603050405020304" pitchFamily="18" charset="0"/>
                <a:cs typeface="Times New Roman" panose="02020603050405020304" pitchFamily="18" charset="0"/>
              </a:rPr>
              <a:t>, the </a:t>
            </a:r>
            <a:r>
              <a:rPr lang="en-US" sz="3200" dirty="0">
                <a:solidFill>
                  <a:srgbClr val="002060"/>
                </a:solidFill>
                <a:latin typeface="Times New Roman" panose="02020603050405020304" pitchFamily="18" charset="0"/>
                <a:cs typeface="Times New Roman" panose="02020603050405020304" pitchFamily="18" charset="0"/>
              </a:rPr>
              <a:t>contour of the restorations</a:t>
            </a:r>
            <a:r>
              <a:rPr lang="en-US" sz="3200" dirty="0">
                <a:latin typeface="Times New Roman" panose="02020603050405020304" pitchFamily="18" charset="0"/>
                <a:cs typeface="Times New Roman" panose="02020603050405020304" pitchFamily="18" charset="0"/>
              </a:rPr>
              <a:t>, the </a:t>
            </a:r>
            <a:r>
              <a:rPr lang="en-US" sz="3200" dirty="0">
                <a:solidFill>
                  <a:srgbClr val="002060"/>
                </a:solidFill>
                <a:latin typeface="Times New Roman" panose="02020603050405020304" pitchFamily="18" charset="0"/>
                <a:cs typeface="Times New Roman" panose="02020603050405020304" pitchFamily="18" charset="0"/>
              </a:rPr>
              <a:t>occlusion</a:t>
            </a:r>
            <a:r>
              <a:rPr lang="en-US" sz="3200" dirty="0">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materials used in the restoration, the restorative procedure itself and the design of the removable partial denture.</a:t>
            </a:r>
          </a:p>
        </p:txBody>
      </p:sp>
    </p:spTree>
    <p:extLst>
      <p:ext uri="{BB962C8B-B14F-4D97-AF65-F5344CB8AC3E}">
        <p14:creationId xmlns:p14="http://schemas.microsoft.com/office/powerpoint/2010/main" val="2316704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 y="365760"/>
            <a:ext cx="11181806" cy="6021977"/>
          </a:xfrm>
        </p:spPr>
        <p:txBody>
          <a:bodyPr>
            <a:noAutofit/>
          </a:bodyPr>
          <a:lstStyle/>
          <a:p>
            <a:pPr algn="l"/>
            <a:r>
              <a:rPr lang="en-US" sz="4400" b="1" u="sng" dirty="0">
                <a:solidFill>
                  <a:srgbClr val="C00000"/>
                </a:solidFill>
                <a:latin typeface="Times New Roman" panose="02020603050405020304" pitchFamily="18" charset="0"/>
                <a:cs typeface="Times New Roman" panose="02020603050405020304" pitchFamily="18" charset="0"/>
              </a:rPr>
              <a:t>Margins of restorations (overhanging margins of dental restorations) </a:t>
            </a:r>
            <a:r>
              <a:rPr lang="en-US" sz="4400" dirty="0"/>
              <a:t>:</a:t>
            </a:r>
          </a:p>
          <a:p>
            <a:pPr algn="l"/>
            <a:endParaRPr lang="ar-IQ"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851" y="2090419"/>
            <a:ext cx="8046720" cy="4574115"/>
          </a:xfrm>
          <a:prstGeom prst="rect">
            <a:avLst/>
          </a:prstGeom>
        </p:spPr>
      </p:pic>
    </p:spTree>
    <p:extLst>
      <p:ext uri="{BB962C8B-B14F-4D97-AF65-F5344CB8AC3E}">
        <p14:creationId xmlns:p14="http://schemas.microsoft.com/office/powerpoint/2010/main" val="3066920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1" y="1240972"/>
            <a:ext cx="9801934" cy="31350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1" y="603105"/>
            <a:ext cx="9914707" cy="5651790"/>
          </a:xfrm>
          <a:prstGeom prst="rect">
            <a:avLst/>
          </a:prstGeom>
        </p:spPr>
      </p:pic>
    </p:spTree>
    <p:extLst>
      <p:ext uri="{BB962C8B-B14F-4D97-AF65-F5344CB8AC3E}">
        <p14:creationId xmlns:p14="http://schemas.microsoft.com/office/powerpoint/2010/main" val="67552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 y="365760"/>
            <a:ext cx="11181806" cy="6021977"/>
          </a:xfrm>
        </p:spPr>
        <p:txBody>
          <a:bodyPr>
            <a:noAutofit/>
          </a:bodyPr>
          <a:lstStyle/>
          <a:p>
            <a:pPr algn="l"/>
            <a:endParaRPr lang="ar-IQ" sz="4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26" y="862149"/>
            <a:ext cx="10058400" cy="56578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26" y="499147"/>
            <a:ext cx="10058400" cy="6000000"/>
          </a:xfrm>
          <a:prstGeom prst="rect">
            <a:avLst/>
          </a:prstGeom>
        </p:spPr>
      </p:pic>
    </p:spTree>
    <p:extLst>
      <p:ext uri="{BB962C8B-B14F-4D97-AF65-F5344CB8AC3E}">
        <p14:creationId xmlns:p14="http://schemas.microsoft.com/office/powerpoint/2010/main" val="111452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 y="365760"/>
            <a:ext cx="11181806" cy="6021977"/>
          </a:xfrm>
        </p:spPr>
        <p:txBody>
          <a:bodyPr>
            <a:noAutofit/>
          </a:bodyPr>
          <a:lstStyle/>
          <a:p>
            <a:pPr algn="l"/>
            <a:r>
              <a:rPr lang="en-US" sz="4400" b="1" u="sng" dirty="0">
                <a:solidFill>
                  <a:srgbClr val="C00000"/>
                </a:solidFill>
                <a:latin typeface="Times New Roman" panose="02020603050405020304" pitchFamily="18" charset="0"/>
                <a:cs typeface="Times New Roman" panose="02020603050405020304" pitchFamily="18" charset="0"/>
              </a:rPr>
              <a:t>Malocclusion:</a:t>
            </a:r>
          </a:p>
          <a:p>
            <a:pPr algn="l"/>
            <a:endParaRPr lang="ar-IQ" sz="4400" b="1" u="sng"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6" y="1287337"/>
            <a:ext cx="8621485" cy="48187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5" y="1287338"/>
            <a:ext cx="8906465" cy="4818742"/>
          </a:xfrm>
          <a:prstGeom prst="rect">
            <a:avLst/>
          </a:prstGeom>
        </p:spPr>
      </p:pic>
    </p:spTree>
    <p:extLst>
      <p:ext uri="{BB962C8B-B14F-4D97-AF65-F5344CB8AC3E}">
        <p14:creationId xmlns:p14="http://schemas.microsoft.com/office/powerpoint/2010/main" val="40864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 y="365760"/>
            <a:ext cx="11181806" cy="6021977"/>
          </a:xfrm>
        </p:spPr>
        <p:txBody>
          <a:bodyPr>
            <a:noAutofit/>
          </a:bodyPr>
          <a:lstStyle/>
          <a:p>
            <a:pPr algn="l"/>
            <a:r>
              <a:rPr lang="en-US" sz="4400" dirty="0"/>
              <a:t>Orthodontic appliances tend to retain bacterial plaque and food debris, thereby resulting in gingivitis and they are also capable of modifying the gingival ecosystem. An increase in</a:t>
            </a:r>
            <a:r>
              <a:rPr lang="en-US" sz="4400" i="1" dirty="0">
                <a:solidFill>
                  <a:srgbClr val="C00000"/>
                </a:solidFill>
              </a:rPr>
              <a:t> </a:t>
            </a:r>
            <a:r>
              <a:rPr lang="en-US" sz="4400" i="1" dirty="0" err="1">
                <a:solidFill>
                  <a:srgbClr val="C00000"/>
                </a:solidFill>
              </a:rPr>
              <a:t>Prevotella</a:t>
            </a:r>
            <a:r>
              <a:rPr lang="en-US" sz="4400" i="1" dirty="0">
                <a:solidFill>
                  <a:srgbClr val="C00000"/>
                </a:solidFill>
              </a:rPr>
              <a:t> </a:t>
            </a:r>
            <a:r>
              <a:rPr lang="en-US" sz="4400" i="1" dirty="0" err="1">
                <a:solidFill>
                  <a:srgbClr val="C00000"/>
                </a:solidFill>
              </a:rPr>
              <a:t>melaninogenica</a:t>
            </a:r>
            <a:r>
              <a:rPr lang="en-US" sz="4400" dirty="0"/>
              <a:t>, </a:t>
            </a:r>
            <a:r>
              <a:rPr lang="en-US" sz="4400" i="1" dirty="0" err="1">
                <a:solidFill>
                  <a:srgbClr val="C00000"/>
                </a:solidFill>
              </a:rPr>
              <a:t>Prevotella</a:t>
            </a:r>
            <a:r>
              <a:rPr lang="en-US" sz="4400" i="1" dirty="0">
                <a:solidFill>
                  <a:srgbClr val="C00000"/>
                </a:solidFill>
              </a:rPr>
              <a:t> intermedia</a:t>
            </a:r>
            <a:r>
              <a:rPr lang="en-US" sz="4400" dirty="0"/>
              <a:t>, and </a:t>
            </a:r>
            <a:r>
              <a:rPr lang="en-US" sz="4400" i="1" dirty="0" err="1">
                <a:solidFill>
                  <a:srgbClr val="C00000"/>
                </a:solidFill>
              </a:rPr>
              <a:t>Actinomyces</a:t>
            </a:r>
            <a:r>
              <a:rPr lang="en-US" sz="4400" i="1" dirty="0">
                <a:solidFill>
                  <a:srgbClr val="C00000"/>
                </a:solidFill>
              </a:rPr>
              <a:t> </a:t>
            </a:r>
            <a:r>
              <a:rPr lang="en-US" sz="4400" i="1" dirty="0" err="1">
                <a:solidFill>
                  <a:srgbClr val="C00000"/>
                </a:solidFill>
              </a:rPr>
              <a:t>odontolyticus</a:t>
            </a:r>
            <a:r>
              <a:rPr lang="en-US" sz="4400" i="1" dirty="0">
                <a:solidFill>
                  <a:srgbClr val="C00000"/>
                </a:solidFill>
              </a:rPr>
              <a:t> </a:t>
            </a:r>
            <a:r>
              <a:rPr lang="en-US" sz="4400" dirty="0"/>
              <a:t>and a decrease in the proportion of facultative microorganisms was detected in the gingival sulcus after the placement of orthodontic bands.</a:t>
            </a:r>
            <a:endParaRPr lang="ar-IQ" sz="4400" b="1"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580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 y="365760"/>
            <a:ext cx="11181806" cy="6021977"/>
          </a:xfrm>
        </p:spPr>
        <p:txBody>
          <a:bodyPr>
            <a:noAutofit/>
          </a:bodyPr>
          <a:lstStyle/>
          <a:p>
            <a:pPr algn="l"/>
            <a:endParaRPr lang="ar-IQ" sz="3200" b="1" u="sng"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195943"/>
            <a:ext cx="9143999" cy="6316081"/>
          </a:xfrm>
          <a:prstGeom prst="rect">
            <a:avLst/>
          </a:prstGeom>
        </p:spPr>
      </p:pic>
    </p:spTree>
    <p:extLst>
      <p:ext uri="{BB962C8B-B14F-4D97-AF65-F5344CB8AC3E}">
        <p14:creationId xmlns:p14="http://schemas.microsoft.com/office/powerpoint/2010/main" val="285367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3772" y="286341"/>
            <a:ext cx="10750730" cy="954630"/>
          </a:xfrm>
        </p:spPr>
        <p:txBody>
          <a:bodyPr>
            <a:normAutofit/>
          </a:bodyPr>
          <a:lstStyle/>
          <a:p>
            <a:pPr algn="l"/>
            <a:r>
              <a:rPr lang="en-US" b="1" dirty="0">
                <a:solidFill>
                  <a:srgbClr val="C00000"/>
                </a:solidFill>
              </a:rPr>
              <a:t>Modifiable risk factors:</a:t>
            </a:r>
            <a:endParaRPr lang="ar-IQ" sz="5400" b="1" dirty="0">
              <a:solidFill>
                <a:srgbClr val="C00000"/>
              </a:solidFill>
            </a:endParaRPr>
          </a:p>
        </p:txBody>
      </p:sp>
      <p:sp>
        <p:nvSpPr>
          <p:cNvPr id="3" name="Subtitle 2"/>
          <p:cNvSpPr>
            <a:spLocks noGrp="1"/>
          </p:cNvSpPr>
          <p:nvPr>
            <p:ph type="subTitle" idx="1"/>
          </p:nvPr>
        </p:nvSpPr>
        <p:spPr>
          <a:xfrm>
            <a:off x="274320" y="1463039"/>
            <a:ext cx="6087291" cy="4885509"/>
          </a:xfrm>
        </p:spPr>
        <p:txBody>
          <a:bodyPr>
            <a:noAutofit/>
          </a:bodyPr>
          <a:lstStyle/>
          <a:p>
            <a:pPr algn="l"/>
            <a:r>
              <a:rPr lang="en-US" sz="4000" b="1" dirty="0"/>
              <a:t>Tobacco Smoking :</a:t>
            </a:r>
          </a:p>
          <a:p>
            <a:pPr algn="l"/>
            <a:r>
              <a:rPr lang="en-US" dirty="0"/>
              <a:t>Is a well-established risk factor for periodontitis, a </a:t>
            </a:r>
            <a:r>
              <a:rPr lang="en-US" dirty="0">
                <a:solidFill>
                  <a:srgbClr val="FF0000"/>
                </a:solidFill>
              </a:rPr>
              <a:t>direct relationship </a:t>
            </a:r>
            <a:r>
              <a:rPr lang="en-US" dirty="0"/>
              <a:t>exists between smoking and the prevalence of periodontal disease.</a:t>
            </a:r>
          </a:p>
          <a:p>
            <a:pPr algn="l"/>
            <a:endParaRPr lang="en-US" sz="2800" dirty="0"/>
          </a:p>
          <a:p>
            <a:pPr algn="l"/>
            <a:r>
              <a:rPr lang="en-US" dirty="0"/>
              <a:t>Many studies comparing the response to periodontal therapy in smokers, previous smokers, and nonsmokers have shown that smoking has a </a:t>
            </a:r>
            <a:r>
              <a:rPr lang="en-US" dirty="0">
                <a:solidFill>
                  <a:srgbClr val="C00000"/>
                </a:solidFill>
              </a:rPr>
              <a:t>negative impact on the response to therapy</a:t>
            </a:r>
            <a:r>
              <a:rPr lang="en-US" dirty="0"/>
              <a:t>. However, </a:t>
            </a:r>
            <a:r>
              <a:rPr lang="en-US" dirty="0">
                <a:solidFill>
                  <a:srgbClr val="00B0F0"/>
                </a:solidFill>
              </a:rPr>
              <a:t>former smokers </a:t>
            </a:r>
            <a:r>
              <a:rPr lang="en-US" dirty="0"/>
              <a:t>respond similarly to nonsmokers.</a:t>
            </a:r>
            <a:endParaRPr lang="ar-IQ"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1" y="1715728"/>
            <a:ext cx="5682342" cy="4632821"/>
          </a:xfrm>
          <a:prstGeom prst="rect">
            <a:avLst/>
          </a:prstGeom>
        </p:spPr>
      </p:pic>
    </p:spTree>
    <p:extLst>
      <p:ext uri="{BB962C8B-B14F-4D97-AF65-F5344CB8AC3E}">
        <p14:creationId xmlns:p14="http://schemas.microsoft.com/office/powerpoint/2010/main" val="1179191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k Drop_Paint in water 60fps_09 - Free HD Stock Footage">
            <a:hlinkClick r:id="" action="ppaction://media"/>
          </p:cNvPr>
          <p:cNvPicPr>
            <a:picLocks noChangeAspect="1"/>
          </p:cNvPicPr>
          <p:nvPr>
            <a:videoFile r:link="rId1"/>
            <p:extLst>
              <p:ext uri="{DAA4B4D4-6D71-4841-9C94-3DE7FCFB9230}">
                <p14:media xmlns:p14="http://schemas.microsoft.com/office/powerpoint/2010/main" r:embed="rId2">
                  <p14:trim st="10705"/>
                </p14:media>
              </p:ext>
            </p:extLst>
          </p:nvPr>
        </p:nvPicPr>
        <p:blipFill>
          <a:blip r:embed="rId4"/>
          <a:stretch>
            <a:fillRect/>
          </a:stretch>
        </p:blipFill>
        <p:spPr>
          <a:xfrm>
            <a:off x="-2729132" y="-1716258"/>
            <a:ext cx="14921132" cy="8574258"/>
          </a:xfrm>
          <a:prstGeom prst="rect">
            <a:avLst/>
          </a:prstGeom>
        </p:spPr>
      </p:pic>
      <p:sp>
        <p:nvSpPr>
          <p:cNvPr id="3" name="TextBox 2"/>
          <p:cNvSpPr txBox="1"/>
          <p:nvPr/>
        </p:nvSpPr>
        <p:spPr>
          <a:xfrm>
            <a:off x="6517583" y="1195754"/>
            <a:ext cx="5674417" cy="4339650"/>
          </a:xfrm>
          <a:prstGeom prst="rect">
            <a:avLst/>
          </a:prstGeom>
          <a:noFill/>
        </p:spPr>
        <p:txBody>
          <a:bodyPr wrap="square" rtlCol="1">
            <a:spAutoFit/>
          </a:bodyPr>
          <a:lstStyle/>
          <a:p>
            <a:r>
              <a:rPr lang="en-US" sz="13800" b="1" dirty="0">
                <a:solidFill>
                  <a:schemeClr val="accent1"/>
                </a:solidFill>
                <a:latin typeface="Script MT Bold" panose="03040602040607080904" pitchFamily="66" charset="0"/>
              </a:rPr>
              <a:t>Thank You</a:t>
            </a:r>
            <a:endParaRPr lang="ar-IQ" sz="13800" b="1" dirty="0">
              <a:solidFill>
                <a:schemeClr val="accent1"/>
              </a:solidFill>
              <a:latin typeface="Script MT Bold" panose="03040602040607080904" pitchFamily="66" charset="0"/>
            </a:endParaRPr>
          </a:p>
        </p:txBody>
      </p:sp>
    </p:spTree>
    <p:extLst>
      <p:ext uri="{BB962C8B-B14F-4D97-AF65-F5344CB8AC3E}">
        <p14:creationId xmlns:p14="http://schemas.microsoft.com/office/powerpoint/2010/main" val="27081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82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9817" y="1"/>
            <a:ext cx="11900263" cy="6400800"/>
          </a:xfrm>
        </p:spPr>
        <p:txBody>
          <a:bodyPr>
            <a:noAutofit/>
          </a:bodyPr>
          <a:lstStyle/>
          <a:p>
            <a:pPr algn="l"/>
            <a:r>
              <a:rPr lang="en-US" sz="4000" b="1" u="sng" dirty="0">
                <a:solidFill>
                  <a:schemeClr val="tx1">
                    <a:lumMod val="95000"/>
                    <a:lumOff val="5000"/>
                  </a:schemeClr>
                </a:solidFill>
              </a:rPr>
              <a:t>Diabetes mellitus:</a:t>
            </a:r>
          </a:p>
          <a:p>
            <a:pPr algn="l"/>
            <a:r>
              <a:rPr lang="en-US" sz="2800" dirty="0"/>
              <a:t> -</a:t>
            </a:r>
            <a:r>
              <a:rPr lang="en-US" sz="3200" dirty="0">
                <a:latin typeface="Times New Roman" panose="02020603050405020304" pitchFamily="18" charset="0"/>
                <a:cs typeface="Times New Roman" panose="02020603050405020304" pitchFamily="18" charset="0"/>
              </a:rPr>
              <a:t>Diabetes is a modifiable factor in the sense that though it cannot be cured, it can be controlled. </a:t>
            </a:r>
          </a:p>
          <a:p>
            <a:pPr algn="l"/>
            <a:r>
              <a:rPr lang="en-US" sz="3200" dirty="0">
                <a:latin typeface="Times New Roman" panose="02020603050405020304" pitchFamily="18" charset="0"/>
                <a:cs typeface="Times New Roman" panose="02020603050405020304" pitchFamily="18" charset="0"/>
              </a:rPr>
              <a:t>-Uncontrolled diabetes is associated with many problems as reduction in the defense mechanism </a:t>
            </a:r>
            <a:r>
              <a:rPr lang="en-US" sz="3200" dirty="0">
                <a:solidFill>
                  <a:srgbClr val="002060"/>
                </a:solidFill>
                <a:latin typeface="Times New Roman" panose="02020603050405020304" pitchFamily="18" charset="0"/>
                <a:cs typeface="Times New Roman" panose="02020603050405020304" pitchFamily="18" charset="0"/>
              </a:rPr>
              <a:t>(neutrophil dysfunction, Impairment of chemotaxis &amp; phagocytosis), </a:t>
            </a:r>
            <a:r>
              <a:rPr lang="en-US" sz="3200" dirty="0">
                <a:latin typeface="Times New Roman" panose="02020603050405020304" pitchFamily="18" charset="0"/>
                <a:cs typeface="Times New Roman" panose="02020603050405020304" pitchFamily="18" charset="0"/>
              </a:rPr>
              <a:t>atherosclerosis &amp; reduce normal gingival blood flow, increased susceptibility to infections including periodontitis &amp; poor wound healing.</a:t>
            </a:r>
          </a:p>
          <a:p>
            <a:pPr algn="l"/>
            <a:endParaRPr lang="en-US" sz="3200" dirty="0">
              <a:latin typeface="Times New Roman" panose="02020603050405020304" pitchFamily="18" charset="0"/>
              <a:cs typeface="Times New Roman" panose="02020603050405020304" pitchFamily="18" charset="0"/>
            </a:endParaRPr>
          </a:p>
          <a:p>
            <a:pPr algn="l"/>
            <a:r>
              <a:rPr lang="en-US" sz="3200" dirty="0">
                <a:latin typeface="Times New Roman" panose="02020603050405020304" pitchFamily="18" charset="0"/>
                <a:cs typeface="Times New Roman" panose="02020603050405020304" pitchFamily="18" charset="0"/>
              </a:rPr>
              <a:t>-The mechanism responsible for increasing the risk of sever periodontal destruction in uncontrolled diabetic patients unclear but it is likely to be related an </a:t>
            </a:r>
            <a:r>
              <a:rPr lang="en-US" sz="3200" dirty="0">
                <a:solidFill>
                  <a:srgbClr val="C00000"/>
                </a:solidFill>
                <a:latin typeface="Times New Roman" panose="02020603050405020304" pitchFamily="18" charset="0"/>
                <a:cs typeface="Times New Roman" panose="02020603050405020304" pitchFamily="18" charset="0"/>
              </a:rPr>
              <a:t>increased susceptibility to infection</a:t>
            </a:r>
            <a:r>
              <a:rPr lang="en-US" sz="3200" dirty="0">
                <a:latin typeface="Times New Roman" panose="02020603050405020304" pitchFamily="18" charset="0"/>
                <a:cs typeface="Times New Roman" panose="02020603050405020304" pitchFamily="18" charset="0"/>
              </a:rPr>
              <a:t>, an </a:t>
            </a:r>
            <a:r>
              <a:rPr lang="en-US" sz="3200" dirty="0">
                <a:solidFill>
                  <a:srgbClr val="C00000"/>
                </a:solidFill>
                <a:latin typeface="Times New Roman" panose="02020603050405020304" pitchFamily="18" charset="0"/>
                <a:cs typeface="Times New Roman" panose="02020603050405020304" pitchFamily="18" charset="0"/>
              </a:rPr>
              <a:t>impaired immune response</a:t>
            </a:r>
            <a:r>
              <a:rPr lang="en-US" sz="3200" dirty="0">
                <a:latin typeface="Times New Roman" panose="02020603050405020304" pitchFamily="18" charset="0"/>
                <a:cs typeface="Times New Roman" panose="02020603050405020304" pitchFamily="18" charset="0"/>
              </a:rPr>
              <a:t>, </a:t>
            </a:r>
            <a:r>
              <a:rPr lang="en-US" sz="3200" dirty="0">
                <a:solidFill>
                  <a:srgbClr val="C00000"/>
                </a:solidFill>
                <a:latin typeface="Times New Roman" panose="02020603050405020304" pitchFamily="18" charset="0"/>
                <a:cs typeface="Times New Roman" panose="02020603050405020304" pitchFamily="18" charset="0"/>
              </a:rPr>
              <a:t>poor wound healing </a:t>
            </a:r>
            <a:r>
              <a:rPr lang="en-US" sz="3200" dirty="0">
                <a:latin typeface="Times New Roman" panose="02020603050405020304" pitchFamily="18" charset="0"/>
                <a:cs typeface="Times New Roman" panose="02020603050405020304" pitchFamily="18" charset="0"/>
              </a:rPr>
              <a:t>&amp;</a:t>
            </a:r>
            <a:r>
              <a:rPr lang="en-US" sz="3200" dirty="0">
                <a:solidFill>
                  <a:srgbClr val="C00000"/>
                </a:solidFill>
                <a:latin typeface="Times New Roman" panose="02020603050405020304" pitchFamily="18" charset="0"/>
                <a:cs typeface="Times New Roman" panose="02020603050405020304" pitchFamily="18" charset="0"/>
              </a:rPr>
              <a:t>increase collagenase activity.</a:t>
            </a:r>
            <a:endParaRPr lang="ar-IQ" sz="3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828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9817" y="1"/>
            <a:ext cx="11900263" cy="6988628"/>
          </a:xfrm>
        </p:spPr>
        <p:txBody>
          <a:bodyPr>
            <a:noAutofit/>
          </a:bodyPr>
          <a:lstStyle/>
          <a:p>
            <a:pPr algn="l"/>
            <a:r>
              <a:rPr lang="en-US" sz="4400" b="1" u="sng" dirty="0">
                <a:solidFill>
                  <a:srgbClr val="C00000"/>
                </a:solidFill>
              </a:rPr>
              <a:t>Psychological factors : </a:t>
            </a:r>
          </a:p>
          <a:p>
            <a:pPr algn="l"/>
            <a:r>
              <a:rPr lang="en-US" sz="3200" dirty="0"/>
              <a:t>Studies have demonstrated that individuals under psychological stress are more likely to develop </a:t>
            </a:r>
            <a:r>
              <a:rPr lang="en-US" sz="3200" dirty="0">
                <a:solidFill>
                  <a:srgbClr val="FF0000"/>
                </a:solidFill>
              </a:rPr>
              <a:t>clinical attachment loss </a:t>
            </a:r>
            <a:r>
              <a:rPr lang="en-US" sz="3200" dirty="0"/>
              <a:t>and </a:t>
            </a:r>
            <a:r>
              <a:rPr lang="en-US" sz="3200" dirty="0">
                <a:solidFill>
                  <a:srgbClr val="FF0000"/>
                </a:solidFill>
              </a:rPr>
              <a:t>loss of alveolar bone.</a:t>
            </a:r>
            <a:r>
              <a:rPr lang="en-US" sz="3200" dirty="0"/>
              <a:t> </a:t>
            </a:r>
          </a:p>
          <a:p>
            <a:pPr algn="l"/>
            <a:r>
              <a:rPr lang="en-US" sz="3200" dirty="0"/>
              <a:t>One possible link in this regard may be: </a:t>
            </a:r>
          </a:p>
          <a:p>
            <a:pPr marL="457200" indent="-457200" algn="l">
              <a:buFont typeface="Wingdings" panose="05000000000000000000" pitchFamily="2" charset="2"/>
              <a:buChar char="Ø"/>
            </a:pPr>
            <a:r>
              <a:rPr lang="en-US" sz="3200" dirty="0">
                <a:solidFill>
                  <a:schemeClr val="accent1">
                    <a:lumMod val="75000"/>
                  </a:schemeClr>
                </a:solidFill>
              </a:rPr>
              <a:t>increased glucocorticoid secretion </a:t>
            </a:r>
            <a:r>
              <a:rPr lang="en-US" sz="3200" dirty="0"/>
              <a:t>that can depress immune function </a:t>
            </a:r>
            <a:r>
              <a:rPr lang="en-US" sz="3200" dirty="0">
                <a:solidFill>
                  <a:schemeClr val="accent1">
                    <a:lumMod val="75000"/>
                  </a:schemeClr>
                </a:solidFill>
              </a:rPr>
              <a:t>increased insulin resistance</a:t>
            </a:r>
            <a:r>
              <a:rPr lang="en-US" sz="3200" dirty="0"/>
              <a:t>, increases in the production of </a:t>
            </a:r>
            <a:r>
              <a:rPr lang="en-US" sz="3200" dirty="0">
                <a:solidFill>
                  <a:schemeClr val="accent1">
                    <a:lumMod val="75000"/>
                  </a:schemeClr>
                </a:solidFill>
              </a:rPr>
              <a:t>IL-6</a:t>
            </a:r>
            <a:r>
              <a:rPr lang="en-US" sz="3200" dirty="0"/>
              <a:t> in response to increased psychological stress and potentially increased risk of periodontitis. </a:t>
            </a:r>
          </a:p>
          <a:p>
            <a:pPr marL="457200" indent="-457200" algn="l">
              <a:buFont typeface="Wingdings" panose="05000000000000000000" pitchFamily="2" charset="2"/>
              <a:buChar char="Ø"/>
            </a:pPr>
            <a:r>
              <a:rPr lang="en-US" sz="3200" dirty="0"/>
              <a:t>Another study suggests that host response to </a:t>
            </a:r>
            <a:r>
              <a:rPr lang="en-US" sz="3200" dirty="0">
                <a:solidFill>
                  <a:schemeClr val="accent1">
                    <a:lumMod val="75000"/>
                  </a:schemeClr>
                </a:solidFill>
              </a:rPr>
              <a:t>P. </a:t>
            </a:r>
            <a:r>
              <a:rPr lang="en-US" sz="3200" dirty="0" err="1">
                <a:solidFill>
                  <a:schemeClr val="accent1">
                    <a:lumMod val="75000"/>
                  </a:schemeClr>
                </a:solidFill>
              </a:rPr>
              <a:t>gingivalis</a:t>
            </a:r>
            <a:r>
              <a:rPr lang="en-US" sz="3200" dirty="0">
                <a:solidFill>
                  <a:schemeClr val="accent1">
                    <a:lumMod val="75000"/>
                  </a:schemeClr>
                </a:solidFill>
              </a:rPr>
              <a:t> </a:t>
            </a:r>
            <a:r>
              <a:rPr lang="en-US" sz="3200" dirty="0"/>
              <a:t>infection may be compromised in psychologically stressed individuals </a:t>
            </a:r>
          </a:p>
          <a:p>
            <a:pPr marL="457200" indent="-457200" algn="l">
              <a:buFont typeface="Wingdings" panose="05000000000000000000" pitchFamily="2" charset="2"/>
              <a:buChar char="Ø"/>
            </a:pPr>
            <a:r>
              <a:rPr lang="en-US" sz="3200" dirty="0"/>
              <a:t>individuals under stress are less likely to perform </a:t>
            </a:r>
            <a:r>
              <a:rPr lang="en-US" sz="3200" dirty="0">
                <a:solidFill>
                  <a:schemeClr val="accent1">
                    <a:lumMod val="75000"/>
                  </a:schemeClr>
                </a:solidFill>
              </a:rPr>
              <a:t>regular good oral hygiene</a:t>
            </a:r>
            <a:r>
              <a:rPr lang="en-US" sz="3200" dirty="0"/>
              <a:t> and </a:t>
            </a:r>
            <a:r>
              <a:rPr lang="en-US" sz="3200" dirty="0">
                <a:solidFill>
                  <a:schemeClr val="accent1">
                    <a:lumMod val="75000"/>
                  </a:schemeClr>
                </a:solidFill>
              </a:rPr>
              <a:t>prophylaxis</a:t>
            </a:r>
            <a:r>
              <a:rPr lang="en-US" sz="3200" dirty="0"/>
              <a:t>. </a:t>
            </a:r>
            <a:endParaRPr lang="ar-IQ" sz="3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568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0628" y="248194"/>
            <a:ext cx="7968343" cy="6126479"/>
          </a:xfrm>
        </p:spPr>
        <p:txBody>
          <a:bodyPr>
            <a:noAutofit/>
          </a:bodyPr>
          <a:lstStyle/>
          <a:p>
            <a:pPr algn="l"/>
            <a:r>
              <a:rPr lang="en-US" sz="4000" b="1" u="sng" dirty="0">
                <a:solidFill>
                  <a:srgbClr val="C00000"/>
                </a:solidFill>
              </a:rPr>
              <a:t>Obesity :</a:t>
            </a:r>
          </a:p>
          <a:p>
            <a:pPr algn="l"/>
            <a:r>
              <a:rPr lang="en-US" sz="2800" dirty="0"/>
              <a:t> Obesity is one of the most significant health risks of modern society, and is now recognized as a major health concern in both developed and developing countries. </a:t>
            </a:r>
          </a:p>
          <a:p>
            <a:pPr algn="l"/>
            <a:r>
              <a:rPr lang="en-US" sz="2800" dirty="0"/>
              <a:t>Conditions associated with obesity, e.g. ‘‘the metabolic syndrome’’, a clustering of dyslipidemia and insulin resistance may exacerbate periodontitis. Obesity has been postulated to </a:t>
            </a:r>
            <a:r>
              <a:rPr lang="en-US" sz="2800" dirty="0">
                <a:solidFill>
                  <a:srgbClr val="C00000"/>
                </a:solidFill>
              </a:rPr>
              <a:t>reduce blood flow </a:t>
            </a:r>
            <a:r>
              <a:rPr lang="en-US" sz="2800" dirty="0"/>
              <a:t>to the periodontal tissues &amp; promoting the development of periodontal disease. </a:t>
            </a:r>
          </a:p>
          <a:p>
            <a:pPr algn="l"/>
            <a:r>
              <a:rPr lang="en-US" sz="2800" dirty="0"/>
              <a:t>Furthermore, obesity may enhance</a:t>
            </a:r>
            <a:r>
              <a:rPr lang="en-US" sz="2800" dirty="0">
                <a:solidFill>
                  <a:srgbClr val="C00000"/>
                </a:solidFill>
              </a:rPr>
              <a:t> immunological or inflammatory disorders, </a:t>
            </a:r>
            <a:r>
              <a:rPr lang="en-US" sz="2800" dirty="0"/>
              <a:t>which might be the reason, also obese subjects tend to exhibit escalating poor periodontal status relative to non-obese individuals</a:t>
            </a:r>
            <a:endParaRPr lang="ar-IQ" sz="2800" dirty="0">
              <a:solidFill>
                <a:srgbClr val="FF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971" y="1123406"/>
            <a:ext cx="4093029" cy="4807131"/>
          </a:xfrm>
          <a:prstGeom prst="rect">
            <a:avLst/>
          </a:prstGeom>
        </p:spPr>
      </p:pic>
    </p:spTree>
    <p:extLst>
      <p:ext uri="{BB962C8B-B14F-4D97-AF65-F5344CB8AC3E}">
        <p14:creationId xmlns:p14="http://schemas.microsoft.com/office/powerpoint/2010/main" val="368648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6389" y="365761"/>
            <a:ext cx="11416937" cy="5904410"/>
          </a:xfrm>
        </p:spPr>
        <p:txBody>
          <a:bodyPr>
            <a:noAutofit/>
          </a:bodyPr>
          <a:lstStyle/>
          <a:p>
            <a:pPr algn="l"/>
            <a:r>
              <a:rPr lang="en-US" sz="3600" b="1" u="sng" dirty="0">
                <a:solidFill>
                  <a:srgbClr val="C00000"/>
                </a:solidFill>
                <a:latin typeface="Times New Roman" panose="02020603050405020304" pitchFamily="18" charset="0"/>
                <a:cs typeface="Times New Roman" panose="02020603050405020304" pitchFamily="18" charset="0"/>
              </a:rPr>
              <a:t>Socioeconomic status (SES) : </a:t>
            </a:r>
          </a:p>
          <a:p>
            <a:pPr algn="l"/>
            <a:r>
              <a:rPr lang="en-US" sz="3200" dirty="0">
                <a:latin typeface="Times New Roman" panose="02020603050405020304" pitchFamily="18" charset="0"/>
                <a:cs typeface="Times New Roman" panose="02020603050405020304" pitchFamily="18" charset="0"/>
              </a:rPr>
              <a:t>Multitudes of disease conditions are associated with socioeconomic status, and cause/effect is plausible. Generally, those who are </a:t>
            </a:r>
            <a:r>
              <a:rPr lang="en-US" sz="3200" dirty="0">
                <a:solidFill>
                  <a:schemeClr val="accent1">
                    <a:lumMod val="50000"/>
                  </a:schemeClr>
                </a:solidFill>
                <a:latin typeface="Times New Roman" panose="02020603050405020304" pitchFamily="18" charset="0"/>
                <a:cs typeface="Times New Roman" panose="02020603050405020304" pitchFamily="18" charset="0"/>
              </a:rPr>
              <a:t>better educated</a:t>
            </a:r>
            <a:r>
              <a:rPr lang="en-US" sz="3200" dirty="0">
                <a:latin typeface="Times New Roman" panose="02020603050405020304" pitchFamily="18" charset="0"/>
                <a:cs typeface="Times New Roman" panose="02020603050405020304" pitchFamily="18" charset="0"/>
              </a:rPr>
              <a:t>,</a:t>
            </a:r>
            <a:r>
              <a:rPr lang="en-US" sz="3200" dirty="0">
                <a:solidFill>
                  <a:schemeClr val="accent1">
                    <a:lumMod val="50000"/>
                  </a:schemeClr>
                </a:solidFill>
                <a:latin typeface="Times New Roman" panose="02020603050405020304" pitchFamily="18" charset="0"/>
                <a:cs typeface="Times New Roman" panose="02020603050405020304" pitchFamily="18" charset="0"/>
              </a:rPr>
              <a:t> wealthier, </a:t>
            </a:r>
            <a:r>
              <a:rPr lang="en-US" sz="3200" dirty="0">
                <a:latin typeface="Times New Roman" panose="02020603050405020304" pitchFamily="18" charset="0"/>
                <a:cs typeface="Times New Roman" panose="02020603050405020304" pitchFamily="18" charset="0"/>
              </a:rPr>
              <a:t>and live in more desirable circumstances enjoy better health status than the less educated and poorer segments of society, periodontal diseases are not different and have been related to lower SES.</a:t>
            </a:r>
          </a:p>
          <a:p>
            <a:pPr algn="l"/>
            <a:r>
              <a:rPr lang="en-US" sz="3200" dirty="0">
                <a:latin typeface="Times New Roman" panose="02020603050405020304" pitchFamily="18" charset="0"/>
                <a:cs typeface="Times New Roman" panose="02020603050405020304" pitchFamily="18" charset="0"/>
              </a:rPr>
              <a:t> The ill effects of living in deprived circumstances can start early in life. </a:t>
            </a:r>
            <a:r>
              <a:rPr lang="en-US" sz="3200" dirty="0">
                <a:solidFill>
                  <a:schemeClr val="accent1">
                    <a:lumMod val="50000"/>
                  </a:schemeClr>
                </a:solidFill>
                <a:latin typeface="Times New Roman" panose="02020603050405020304" pitchFamily="18" charset="0"/>
                <a:cs typeface="Times New Roman" panose="02020603050405020304" pitchFamily="18" charset="0"/>
              </a:rPr>
              <a:t>Gingivitis and poor oral hygiene are clearly related to lower SES, </a:t>
            </a:r>
            <a:r>
              <a:rPr lang="en-US" sz="3200" dirty="0">
                <a:latin typeface="Times New Roman" panose="02020603050405020304" pitchFamily="18" charset="0"/>
                <a:cs typeface="Times New Roman" panose="02020603050405020304" pitchFamily="18" charset="0"/>
              </a:rPr>
              <a:t>this can be attributed to decreased dental awareness and decreased </a:t>
            </a:r>
            <a:r>
              <a:rPr lang="en-US" sz="3200" dirty="0">
                <a:solidFill>
                  <a:schemeClr val="accent1">
                    <a:lumMod val="50000"/>
                  </a:schemeClr>
                </a:solidFill>
                <a:latin typeface="Times New Roman" panose="02020603050405020304" pitchFamily="18" charset="0"/>
                <a:cs typeface="Times New Roman" panose="02020603050405020304" pitchFamily="18" charset="0"/>
              </a:rPr>
              <a:t>frequency of dental visits </a:t>
            </a:r>
            <a:r>
              <a:rPr lang="en-US" sz="3200" dirty="0">
                <a:latin typeface="Times New Roman" panose="02020603050405020304" pitchFamily="18" charset="0"/>
                <a:cs typeface="Times New Roman" panose="02020603050405020304" pitchFamily="18" charset="0"/>
              </a:rPr>
              <a:t>compared with more educated individuals of higher SES, but the relationship between periodontitis and SES is indirect. </a:t>
            </a:r>
            <a:endParaRPr lang="ar-IQ"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4190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2514" y="352697"/>
            <a:ext cx="11207931" cy="6348549"/>
          </a:xfrm>
        </p:spPr>
        <p:txBody>
          <a:bodyPr>
            <a:noAutofit/>
          </a:bodyPr>
          <a:lstStyle/>
          <a:p>
            <a:pPr algn="l"/>
            <a:r>
              <a:rPr lang="en-US" sz="4000" b="1" u="sng" dirty="0">
                <a:solidFill>
                  <a:srgbClr val="C00000"/>
                </a:solidFill>
                <a:latin typeface="Times New Roman" panose="02020603050405020304" pitchFamily="18" charset="0"/>
                <a:cs typeface="Times New Roman" panose="02020603050405020304" pitchFamily="18" charset="0"/>
              </a:rPr>
              <a:t>Pregnancy, puberty: </a:t>
            </a:r>
          </a:p>
          <a:p>
            <a:pPr marL="342900" indent="-34290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Pregnancy associated gingivitis is an inflammation of the gingival tissues associated with pregnancy . This condition is accompanied by </a:t>
            </a:r>
            <a:r>
              <a:rPr lang="en-US" sz="3200" dirty="0">
                <a:solidFill>
                  <a:srgbClr val="C00000"/>
                </a:solidFill>
                <a:latin typeface="Times New Roman" panose="02020603050405020304" pitchFamily="18" charset="0"/>
                <a:cs typeface="Times New Roman" panose="02020603050405020304" pitchFamily="18" charset="0"/>
              </a:rPr>
              <a:t>increase in steroid hormones </a:t>
            </a:r>
            <a:r>
              <a:rPr lang="en-US" sz="3200" dirty="0">
                <a:latin typeface="Times New Roman" panose="02020603050405020304" pitchFamily="18" charset="0"/>
                <a:cs typeface="Times New Roman" panose="02020603050405020304" pitchFamily="18" charset="0"/>
              </a:rPr>
              <a:t>in </a:t>
            </a:r>
            <a:r>
              <a:rPr lang="en-US" sz="3200" dirty="0" err="1">
                <a:latin typeface="Times New Roman" panose="02020603050405020304" pitchFamily="18" charset="0"/>
                <a:cs typeface="Times New Roman" panose="02020603050405020304" pitchFamily="18" charset="0"/>
              </a:rPr>
              <a:t>crevicular</a:t>
            </a:r>
            <a:r>
              <a:rPr lang="en-US" sz="3200" dirty="0">
                <a:latin typeface="Times New Roman" panose="02020603050405020304" pitchFamily="18" charset="0"/>
                <a:cs typeface="Times New Roman" panose="02020603050405020304" pitchFamily="18" charset="0"/>
              </a:rPr>
              <a:t> fluid &amp; increase in levels of ( </a:t>
            </a:r>
            <a:r>
              <a:rPr lang="en-US" sz="3200" dirty="0" err="1">
                <a:solidFill>
                  <a:srgbClr val="C00000"/>
                </a:solidFill>
                <a:latin typeface="Times New Roman" panose="02020603050405020304" pitchFamily="18" charset="0"/>
                <a:cs typeface="Times New Roman" panose="02020603050405020304" pitchFamily="18" charset="0"/>
              </a:rPr>
              <a:t>Prevotella</a:t>
            </a:r>
            <a:r>
              <a:rPr lang="en-US" sz="3200" dirty="0">
                <a:solidFill>
                  <a:srgbClr val="C00000"/>
                </a:solidFill>
                <a:latin typeface="Times New Roman" panose="02020603050405020304" pitchFamily="18" charset="0"/>
                <a:cs typeface="Times New Roman" panose="02020603050405020304" pitchFamily="18" charset="0"/>
              </a:rPr>
              <a:t> intermedia microorganism ) </a:t>
            </a:r>
            <a:r>
              <a:rPr lang="en-US" sz="3200" dirty="0">
                <a:latin typeface="Times New Roman" panose="02020603050405020304" pitchFamily="18" charset="0"/>
                <a:cs typeface="Times New Roman" panose="02020603050405020304" pitchFamily="18" charset="0"/>
              </a:rPr>
              <a:t>which use the steroids as growth factors . The increase in sex hormones may exaggerate the inflammatory response to dental plaque which means small amount of plaque may lead to gingivitis. </a:t>
            </a:r>
          </a:p>
          <a:p>
            <a:pPr marL="342900" indent="-342900" algn="l">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Puberty is also accompanied by an exaggerated response of the gingiva to local irritation. As adulthood is approached, the severity of the gingival inflammation diminishes even when local factors persist.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185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 y="261257"/>
            <a:ext cx="12226834" cy="6596743"/>
          </a:xfrm>
        </p:spPr>
        <p:txBody>
          <a:bodyPr>
            <a:noAutofit/>
          </a:bodyPr>
          <a:lstStyle/>
          <a:p>
            <a:pPr algn="l"/>
            <a:r>
              <a:rPr lang="en-US" sz="4000" b="1" u="sng" dirty="0">
                <a:solidFill>
                  <a:srgbClr val="C00000"/>
                </a:solidFill>
              </a:rPr>
              <a:t>Medications : </a:t>
            </a:r>
          </a:p>
          <a:p>
            <a:pPr marL="457200" indent="-457200" algn="l">
              <a:buFont typeface="Arial" panose="020B0604020202020204" pitchFamily="34" charset="0"/>
              <a:buChar char="•"/>
            </a:pPr>
            <a:r>
              <a:rPr lang="en-US" sz="2800" dirty="0"/>
              <a:t> </a:t>
            </a:r>
            <a:r>
              <a:rPr lang="en-US" sz="2800" dirty="0">
                <a:solidFill>
                  <a:srgbClr val="C00000"/>
                </a:solidFill>
              </a:rPr>
              <a:t>In general the overgrowth of the gingiva start as painless enlargement of the interdental papilla &amp; extend to the marginal gingiva , then as the condition progresses, the marginal &amp; papillary enlargements unite together &amp; may cover the clinical crown &amp; may interfere with the occlusion.</a:t>
            </a:r>
          </a:p>
          <a:p>
            <a:pPr marL="457200" indent="-457200" algn="l">
              <a:buFont typeface="Arial" panose="020B0604020202020204" pitchFamily="34" charset="0"/>
              <a:buChar char="•"/>
            </a:pPr>
            <a:r>
              <a:rPr lang="en-US" sz="2800" dirty="0"/>
              <a:t>The first drug induced gingival enlargement is </a:t>
            </a:r>
            <a:r>
              <a:rPr lang="en-US" sz="2800" dirty="0">
                <a:solidFill>
                  <a:schemeClr val="accent5">
                    <a:lumMod val="50000"/>
                  </a:schemeClr>
                </a:solidFill>
              </a:rPr>
              <a:t>Phenytoin</a:t>
            </a:r>
            <a:r>
              <a:rPr lang="en-US" sz="2800" dirty="0"/>
              <a:t> (Dilantin Na) :</a:t>
            </a:r>
            <a:r>
              <a:rPr lang="en-US" sz="2800" dirty="0">
                <a:solidFill>
                  <a:srgbClr val="0070C0"/>
                </a:solidFill>
              </a:rPr>
              <a:t>(50-65%) of patients </a:t>
            </a:r>
            <a:r>
              <a:rPr lang="en-US" sz="2800" dirty="0"/>
              <a:t>receiving the drug.</a:t>
            </a:r>
            <a:endParaRPr lang="en-US" sz="2800" dirty="0">
              <a:solidFill>
                <a:srgbClr val="C00000"/>
              </a:solidFill>
            </a:endParaRPr>
          </a:p>
          <a:p>
            <a:pPr marL="457200" indent="-457200" algn="l">
              <a:buFont typeface="Arial" panose="020B0604020202020204" pitchFamily="34" charset="0"/>
              <a:buChar char="•"/>
            </a:pPr>
            <a:r>
              <a:rPr lang="en-US" sz="2800" dirty="0"/>
              <a:t>The other drug is </a:t>
            </a:r>
            <a:r>
              <a:rPr lang="en-US" sz="2800" dirty="0">
                <a:solidFill>
                  <a:schemeClr val="accent5">
                    <a:lumMod val="50000"/>
                  </a:schemeClr>
                </a:solidFill>
              </a:rPr>
              <a:t>(Cyclosporine A) </a:t>
            </a:r>
            <a:r>
              <a:rPr lang="en-US" sz="2800" dirty="0"/>
              <a:t>which is immunosuppressive agent used to prevent organ transplant rejection, the enlargement occurs in </a:t>
            </a:r>
            <a:r>
              <a:rPr lang="en-US" sz="2800" dirty="0">
                <a:solidFill>
                  <a:srgbClr val="0070C0"/>
                </a:solidFill>
              </a:rPr>
              <a:t>30% of patients </a:t>
            </a:r>
            <a:r>
              <a:rPr lang="en-US" sz="2800" dirty="0"/>
              <a:t>receiving this drug.</a:t>
            </a:r>
          </a:p>
          <a:p>
            <a:pPr marL="457200" indent="-457200" algn="l">
              <a:buFont typeface="Arial" panose="020B0604020202020204" pitchFamily="34" charset="0"/>
              <a:buChar char="•"/>
            </a:pPr>
            <a:r>
              <a:rPr lang="en-US" sz="2800" dirty="0">
                <a:solidFill>
                  <a:schemeClr val="accent5">
                    <a:lumMod val="50000"/>
                  </a:schemeClr>
                </a:solidFill>
              </a:rPr>
              <a:t>Ca-channel blockers </a:t>
            </a:r>
            <a:r>
              <a:rPr lang="en-US" sz="2800" dirty="0"/>
              <a:t>also are drug used for treatment of cardio-vascular conditions such as hypertension &amp; angina pectoris, some of these drugs can induce gingival enlargement such as (</a:t>
            </a:r>
            <a:r>
              <a:rPr lang="en-US" sz="2800" dirty="0" err="1"/>
              <a:t>Nifedipine</a:t>
            </a:r>
            <a:r>
              <a:rPr lang="en-US" sz="2800" dirty="0"/>
              <a:t>) which is one of the most commonly used drug that induced the enlargement in about </a:t>
            </a:r>
            <a:r>
              <a:rPr lang="en-US" sz="2800" dirty="0">
                <a:solidFill>
                  <a:schemeClr val="accent1">
                    <a:lumMod val="50000"/>
                  </a:schemeClr>
                </a:solidFill>
              </a:rPr>
              <a:t>20% of the patients.</a:t>
            </a:r>
            <a:endParaRPr lang="ar-IQ" sz="2800" dirty="0">
              <a:solidFill>
                <a:schemeClr val="accent1">
                  <a:lumMod val="50000"/>
                </a:schemeClr>
              </a:solidFill>
            </a:endParaRPr>
          </a:p>
        </p:txBody>
      </p:sp>
    </p:spTree>
    <p:extLst>
      <p:ext uri="{BB962C8B-B14F-4D97-AF65-F5344CB8AC3E}">
        <p14:creationId xmlns:p14="http://schemas.microsoft.com/office/powerpoint/2010/main" val="4123696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5967</TotalTime>
  <Words>1793</Words>
  <Application>Microsoft Office PowerPoint</Application>
  <PresentationFormat>Widescreen</PresentationFormat>
  <Paragraphs>87</Paragraphs>
  <Slides>30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Arabic Typesetting</vt:lpstr>
      <vt:lpstr>Arial</vt:lpstr>
      <vt:lpstr>Britannic Bold</vt:lpstr>
      <vt:lpstr>Calibri</vt:lpstr>
      <vt:lpstr>Calibri Light</vt:lpstr>
      <vt:lpstr>Script MT Bold</vt:lpstr>
      <vt:lpstr>Times New Roman</vt:lpstr>
      <vt:lpstr>Wingdings</vt:lpstr>
      <vt:lpstr>Office Theme</vt:lpstr>
      <vt:lpstr>1_Office Theme</vt:lpstr>
      <vt:lpstr>PowerPoint Presentation</vt:lpstr>
      <vt:lpstr>Introduction </vt:lpstr>
      <vt:lpstr>Modifiable 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Pathogenesis of periodontal disease</dc:title>
  <dc:creator>alandelus</dc:creator>
  <cp:lastModifiedBy>user</cp:lastModifiedBy>
  <cp:revision>100</cp:revision>
  <dcterms:created xsi:type="dcterms:W3CDTF">2023-11-18T07:44:42Z</dcterms:created>
  <dcterms:modified xsi:type="dcterms:W3CDTF">2024-02-26T20:33:45Z</dcterms:modified>
</cp:coreProperties>
</file>