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8"/>
  </p:notesMasterIdLst>
  <p:sldIdLst>
    <p:sldId id="266" r:id="rId2"/>
    <p:sldId id="256" r:id="rId3"/>
    <p:sldId id="257" r:id="rId4"/>
    <p:sldId id="271"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E9477-E6E8-4C33-8B41-74B7684DB3A0}" type="datetimeFigureOut">
              <a:rPr lang="en-GB" smtClean="0"/>
              <a:t>24/04/2023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C6570-3E81-41CB-8630-B9DB5CADD183}" type="slidenum">
              <a:rPr lang="en-GB" smtClean="0"/>
              <a:t>‹#›</a:t>
            </a:fld>
            <a:endParaRPr lang="en-GB"/>
          </a:p>
        </p:txBody>
      </p:sp>
    </p:spTree>
    <p:extLst>
      <p:ext uri="{BB962C8B-B14F-4D97-AF65-F5344CB8AC3E}">
        <p14:creationId xmlns:p14="http://schemas.microsoft.com/office/powerpoint/2010/main" val="91935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FDDDC3E9-2CCE-4343-B876-2A527A8BADBF}" type="uaqdatetime1">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DB7A2080-6C91-476B-8E91-392031B33883}" type="uaqdatetime1">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49B0403-EDA2-4F01-ACA9-FB0416C424F2}" type="uaqdatetime1">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5815263-C017-4C1C-81AB-4E7A2EA0CD07}" type="uaqdatetime1">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EE58064-EBC4-47FF-AE51-7D1302A88A69}" type="uaqdatetime1">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A53CFD3-E6F2-4789-83BF-277317930911}" type="uaqdatetime1">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88351BB0-D71C-4BEE-9324-AA2A558436C8}" type="uaqdatetime1">
              <a:rPr lang="ar-SA" smtClean="0"/>
              <a:t>04/10/1444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A98A3473-4B08-45D3-9D58-B2029928DBC9}" type="uaqdatetime1">
              <a:rPr lang="ar-SA" smtClean="0"/>
              <a:t>04/10/1444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DD8B06-0F52-4AAC-9025-0B47A4BF5F69}" type="uaqdatetime1">
              <a:rPr lang="ar-SA" smtClean="0"/>
              <a:t>04/10/1444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80FB81F-65B7-415E-B4EF-F903472BB6AE}" type="uaqdatetime1">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539D1DE-0168-4ACA-90EE-1FA811703B93}" type="uaqdatetime1">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54649E-B503-44EF-9D14-4F704D1439EF}" type="uaqdatetime1">
              <a:rPr lang="ar-SA" smtClean="0"/>
              <a:t>04/10/1444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0"/>
            <a:ext cx="2915816"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xmlns="" id="{F26FCD00-4833-44CB-8AE2-6CA8012B8E93}"/>
              </a:ext>
            </a:extLst>
          </p:cNvPr>
          <p:cNvSpPr txBox="1">
            <a:spLocks/>
          </p:cNvSpPr>
          <p:nvPr/>
        </p:nvSpPr>
        <p:spPr>
          <a:xfrm>
            <a:off x="539552" y="1309361"/>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4000" dirty="0">
                <a:solidFill>
                  <a:srgbClr val="00B0F0"/>
                </a:solidFill>
              </a:rPr>
              <a:t>AL-AYEN UNIVRSITY</a:t>
            </a:r>
            <a:br>
              <a:rPr lang="en-US" sz="4000" dirty="0">
                <a:solidFill>
                  <a:srgbClr val="00B0F0"/>
                </a:solidFill>
              </a:rPr>
            </a:br>
            <a:r>
              <a:rPr lang="en-US" sz="4000" dirty="0">
                <a:solidFill>
                  <a:srgbClr val="00B0F0"/>
                </a:solidFill>
              </a:rPr>
              <a:t>COLLEGE OF </a:t>
            </a:r>
          </a:p>
          <a:p>
            <a:r>
              <a:rPr lang="en-US" sz="4000" dirty="0">
                <a:solidFill>
                  <a:srgbClr val="00B0F0"/>
                </a:solidFill>
              </a:rPr>
              <a:t>PETROLEUM ENGINEERING</a:t>
            </a:r>
            <a:endParaRPr lang="ar-SY" sz="4000" dirty="0">
              <a:solidFill>
                <a:srgbClr val="00B0F0"/>
              </a:solidFill>
            </a:endParaRPr>
          </a:p>
        </p:txBody>
      </p:sp>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179512" y="2851955"/>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a:t>
            </a:r>
            <a:endParaRPr lang="ar-SY" sz="40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179512" y="3636447"/>
            <a:ext cx="6098344" cy="461665"/>
          </a:xfrm>
          <a:prstGeom prst="rect">
            <a:avLst/>
          </a:prstGeom>
          <a:noFill/>
        </p:spPr>
        <p:txBody>
          <a:bodyPr wrap="square">
            <a:spAutoFit/>
          </a:bodyPr>
          <a:lstStyle/>
          <a:p>
            <a:pPr algn="ctr"/>
            <a:r>
              <a:rPr lang="en-GB" sz="2400" dirty="0">
                <a:solidFill>
                  <a:srgbClr val="00B0F0"/>
                </a:solidFill>
                <a:latin typeface="Times New Roman" panose="02020603050405020304" pitchFamily="18" charset="0"/>
                <a:cs typeface="Times New Roman" panose="02020603050405020304" pitchFamily="18" charset="0"/>
              </a:rPr>
              <a:t>Lecture#14- </a:t>
            </a:r>
            <a:r>
              <a:rPr lang="en-US" sz="2400" i="0" u="none" strike="noStrike" baseline="0" dirty="0">
                <a:solidFill>
                  <a:srgbClr val="00B0F0"/>
                </a:solidFill>
                <a:latin typeface="Times New Roman" panose="02020603050405020304" pitchFamily="18" charset="0"/>
              </a:rPr>
              <a:t>Economy In Petroleum Industry</a:t>
            </a:r>
            <a:endParaRPr lang="en-GB" sz="240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581128"/>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10A77DC5-2F94-129F-517F-961A662966B6}"/>
              </a:ext>
            </a:extLst>
          </p:cNvPr>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467544" y="116632"/>
            <a:ext cx="81369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0" u="none" strike="noStrike" baseline="0" dirty="0">
                <a:solidFill>
                  <a:schemeClr val="bg1"/>
                </a:solidFill>
                <a:latin typeface="Times New Roman" panose="02020603050405020304" pitchFamily="18" charset="0"/>
              </a:rPr>
              <a:t>Economy In Petroleum Industry</a:t>
            </a:r>
            <a:endParaRPr lang="en-US" sz="2400" b="1" i="1" u="sng" dirty="0">
              <a:solidFill>
                <a:schemeClr val="bg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xmlns="" id="{C62B0568-0A02-62ED-B46C-DDAAC54F2BBD}"/>
              </a:ext>
            </a:extLst>
          </p:cNvPr>
          <p:cNvSpPr txBox="1"/>
          <p:nvPr/>
        </p:nvSpPr>
        <p:spPr>
          <a:xfrm>
            <a:off x="107504" y="908720"/>
            <a:ext cx="8928992" cy="2585323"/>
          </a:xfrm>
          <a:prstGeom prst="rect">
            <a:avLst/>
          </a:prstGeom>
          <a:noFill/>
        </p:spPr>
        <p:txBody>
          <a:bodyPr wrap="square">
            <a:spAutoFit/>
          </a:bodyPr>
          <a:lstStyle/>
          <a:p>
            <a:pPr algn="just" rtl="0"/>
            <a:r>
              <a:rPr lang="en-US" b="0" i="0" dirty="0">
                <a:solidFill>
                  <a:srgbClr val="0070C0"/>
                </a:solidFill>
                <a:effectLst/>
                <a:latin typeface="Times New Roman" panose="02020603050405020304" pitchFamily="18" charset="0"/>
                <a:cs typeface="Times New Roman" panose="02020603050405020304" pitchFamily="18" charset="0"/>
              </a:rPr>
              <a:t>Economics</a:t>
            </a:r>
            <a:r>
              <a:rPr lang="en-US" b="0" i="0" dirty="0">
                <a:solidFill>
                  <a:srgbClr val="202122"/>
                </a:solidFill>
                <a:effectLst/>
                <a:latin typeface="Times New Roman" panose="02020603050405020304" pitchFamily="18" charset="0"/>
                <a:cs typeface="Times New Roman" panose="02020603050405020304" pitchFamily="18" charset="0"/>
              </a:rPr>
              <a:t> drives the entire oil/gas producing industry. Almost every decision is made on the basis of an economic evaluation. Economic evaluations are also performed to determine reserves and the "standardized measure of value" for reporting purposes for publicly held companies. In many cases, the goal of the company is to make decisions that have the best chance of maximizing the present day profit.</a:t>
            </a:r>
          </a:p>
          <a:p>
            <a:pPr algn="just" rtl="0"/>
            <a:r>
              <a:rPr lang="en-US" b="0" i="0" dirty="0">
                <a:solidFill>
                  <a:srgbClr val="202122"/>
                </a:solidFill>
                <a:effectLst/>
                <a:latin typeface="Times New Roman" panose="02020603050405020304" pitchFamily="18" charset="0"/>
                <a:cs typeface="Times New Roman" panose="02020603050405020304" pitchFamily="18" charset="0"/>
              </a:rPr>
              <a:t>Having stated a company goal in terms of profit, it behooves us to examine the definition of profit. There are at least three ways to calculate profit, each with its own set of assumptions and rules and each leading to a different answer. The three models are the net cash flow model, the financial net income model, and the tax model.</a:t>
            </a:r>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29CB81E0-B417-FA8F-BCC6-41B73DAC24A4}"/>
              </a:ext>
            </a:extLst>
          </p:cNvPr>
          <p:cNvSpPr txBox="1"/>
          <p:nvPr/>
        </p:nvSpPr>
        <p:spPr>
          <a:xfrm>
            <a:off x="125760" y="3519104"/>
            <a:ext cx="8892480" cy="2862322"/>
          </a:xfrm>
          <a:prstGeom prst="rect">
            <a:avLst/>
          </a:prstGeom>
          <a:noFill/>
        </p:spPr>
        <p:txBody>
          <a:bodyPr wrap="square">
            <a:spAutoFit/>
          </a:bodyPr>
          <a:lstStyle/>
          <a:p>
            <a:pPr algn="just" rtl="0"/>
            <a:r>
              <a:rPr lang="en-US" b="0" i="0" dirty="0">
                <a:solidFill>
                  <a:srgbClr val="0070C0"/>
                </a:solidFill>
                <a:effectLst/>
                <a:latin typeface="Times New Roman" panose="02020603050405020304" pitchFamily="18" charset="0"/>
                <a:cs typeface="Times New Roman" panose="02020603050405020304" pitchFamily="18" charset="0"/>
              </a:rPr>
              <a:t>In the simplest analysis</a:t>
            </a:r>
            <a:r>
              <a:rPr lang="en-US" b="0" i="0" dirty="0">
                <a:solidFill>
                  <a:srgbClr val="202122"/>
                </a:solidFill>
                <a:effectLst/>
                <a:latin typeface="Times New Roman" panose="02020603050405020304" pitchFamily="18" charset="0"/>
                <a:cs typeface="Times New Roman" panose="02020603050405020304" pitchFamily="18" charset="0"/>
              </a:rPr>
              <a:t>, profit for a period is the revenue received during the period less the costs incurred during the period. Note that profit is defined for some time period, which can be arbitrarily long. In the oil/gas business the period is usually one month or one year. The amount of revenue received during the period is usually similar for all three models, especially for yearly periods. There might be some timing differences in revenue recognition, but they are usually relatively minor. The three models differ considerably in the timing of the costs. Costs can be further subdivided into expenses, which benefit only the current period, and investments, which benefit more than one period. The cash flow model assumes that 100% of both the investment and the expenses are recognized when they occur. The financial net income model attempts to match the revenue with the costs to produce that revenue.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2AD9CC4-FC38-A18B-8119-BF387A8F1960}"/>
              </a:ext>
            </a:extLst>
          </p:cNvPr>
          <p:cNvSpPr>
            <a:spLocks noGrp="1"/>
          </p:cNvSpPr>
          <p:nvPr>
            <p:ph type="sldNum" sz="quarter" idx="12"/>
          </p:nvPr>
        </p:nvSpPr>
        <p:spPr/>
        <p:txBody>
          <a:bodyPr/>
          <a:lstStyle/>
          <a:p>
            <a:fld id="{0B34F065-1154-456A-91E3-76DE8E75E17B}" type="slidenum">
              <a:rPr lang="ar-SA" smtClean="0"/>
              <a:t>3</a:t>
            </a:fld>
            <a:endParaRPr lang="ar-SA" dirty="0"/>
          </a:p>
        </p:txBody>
      </p:sp>
      <p:sp>
        <p:nvSpPr>
          <p:cNvPr id="4" name="TextBox 3">
            <a:extLst>
              <a:ext uri="{FF2B5EF4-FFF2-40B4-BE49-F238E27FC236}">
                <a16:creationId xmlns:a16="http://schemas.microsoft.com/office/drawing/2014/main" xmlns="" id="{D062F941-C69F-8658-78E2-A7316DEB018B}"/>
              </a:ext>
            </a:extLst>
          </p:cNvPr>
          <p:cNvSpPr txBox="1"/>
          <p:nvPr/>
        </p:nvSpPr>
        <p:spPr>
          <a:xfrm>
            <a:off x="179512" y="332656"/>
            <a:ext cx="8712968" cy="6463308"/>
          </a:xfrm>
          <a:prstGeom prst="rect">
            <a:avLst/>
          </a:prstGeom>
          <a:noFill/>
        </p:spPr>
        <p:txBody>
          <a:bodyPr wrap="square">
            <a:spAutoFit/>
          </a:bodyPr>
          <a:lstStyle/>
          <a:p>
            <a:pPr algn="just" rtl="0"/>
            <a:r>
              <a:rPr lang="en-US" b="0" i="0" dirty="0">
                <a:solidFill>
                  <a:srgbClr val="202122"/>
                </a:solidFill>
                <a:effectLst/>
                <a:latin typeface="Arial" panose="020B0604020202020204" pitchFamily="34" charset="0"/>
              </a:rPr>
              <a:t>This leads to recognizing the expenses in the current period and recognizing the </a:t>
            </a:r>
            <a:r>
              <a:rPr lang="en-US" b="0" i="0" dirty="0">
                <a:solidFill>
                  <a:srgbClr val="202122"/>
                </a:solidFill>
                <a:effectLst/>
                <a:latin typeface="Times New Roman" panose="02020603050405020304" pitchFamily="18" charset="0"/>
                <a:cs typeface="Times New Roman" panose="02020603050405020304" pitchFamily="18" charset="0"/>
              </a:rPr>
              <a:t>investment over a longer time period—often the life of the project. The total cost over the life of the project is the same in the cash flow model and the financial net income model, but the portion of the costs allocated to each time period is significantly different. The concept of spreading the investment over the productive life of the project leads to depreciation.</a:t>
            </a:r>
          </a:p>
          <a:p>
            <a:pPr algn="l"/>
            <a:r>
              <a:rPr lang="en-US" b="1" i="0" dirty="0">
                <a:solidFill>
                  <a:srgbClr val="0070C0"/>
                </a:solidFill>
                <a:effectLst/>
                <a:latin typeface="Times New Roman" panose="02020603050405020304" pitchFamily="18" charset="0"/>
                <a:cs typeface="Times New Roman" panose="02020603050405020304" pitchFamily="18" charset="0"/>
              </a:rPr>
              <a:t>Price</a:t>
            </a:r>
          </a:p>
          <a:p>
            <a:pPr algn="just" rtl="0"/>
            <a:r>
              <a:rPr lang="en-US" b="0" i="0" dirty="0">
                <a:solidFill>
                  <a:srgbClr val="202122"/>
                </a:solidFill>
                <a:effectLst/>
                <a:latin typeface="Times New Roman" panose="02020603050405020304" pitchFamily="18" charset="0"/>
                <a:cs typeface="Times New Roman" panose="02020603050405020304" pitchFamily="18" charset="0"/>
              </a:rPr>
              <a:t>Oil is usually priced in U.S.$/barrel except in some countries where it is priced by the </a:t>
            </a:r>
            <a:r>
              <a:rPr lang="en-US" b="0" i="0" dirty="0" err="1">
                <a:solidFill>
                  <a:srgbClr val="202122"/>
                </a:solidFill>
                <a:effectLst/>
                <a:latin typeface="Times New Roman" panose="02020603050405020304" pitchFamily="18" charset="0"/>
                <a:cs typeface="Times New Roman" panose="02020603050405020304" pitchFamily="18" charset="0"/>
              </a:rPr>
              <a:t>tonne</a:t>
            </a:r>
            <a:r>
              <a:rPr lang="en-US" b="0" i="0" dirty="0">
                <a:solidFill>
                  <a:srgbClr val="202122"/>
                </a:solidFill>
                <a:effectLst/>
                <a:latin typeface="Times New Roman" panose="02020603050405020304" pitchFamily="18" charset="0"/>
                <a:cs typeface="Times New Roman" panose="02020603050405020304" pitchFamily="18" charset="0"/>
              </a:rPr>
              <a:t>. Gas is priced either in $/million British Thermal Units (MMBtu) or by the cubic meter. Be careful to use the same volume units on the sales forecast and the price forecast. The price of oil/gas varies dramatically with time and less dramatically with the quality of the oil or gas. There are several "benchmark" crudes in the world, for which the price is reported on a daily basis. Benchmark crudes include Brent in the North Sea, Minas in Indonesia, Urals in Russia, Dubai in the Persian/Arabian Gulf, and others. The most commonly quoted number in the U.S. is West Texas Intermediate (WTI) delivered at Cushing, Oklahoma.</a:t>
            </a:r>
          </a:p>
          <a:p>
            <a:pPr algn="l"/>
            <a:r>
              <a:rPr lang="en-US" b="1" i="0" dirty="0">
                <a:solidFill>
                  <a:srgbClr val="0070C0"/>
                </a:solidFill>
                <a:effectLst/>
                <a:latin typeface="Times New Roman" panose="02020603050405020304" pitchFamily="18" charset="0"/>
                <a:cs typeface="Times New Roman" panose="02020603050405020304" pitchFamily="18" charset="0"/>
              </a:rPr>
              <a:t>Operating Costs</a:t>
            </a:r>
          </a:p>
          <a:p>
            <a:pPr algn="l"/>
            <a:r>
              <a:rPr lang="en-US" b="0" i="0" dirty="0">
                <a:solidFill>
                  <a:srgbClr val="202122"/>
                </a:solidFill>
                <a:effectLst/>
                <a:latin typeface="Times New Roman" panose="02020603050405020304" pitchFamily="18" charset="0"/>
                <a:cs typeface="Times New Roman" panose="02020603050405020304" pitchFamily="18" charset="0"/>
              </a:rPr>
              <a:t>Operating costs are those costs that are necessary to maintain production from the well. They would include direct expenses, such as electricity for a pumping unit motor; hot oil treatments; payments to a pumper to monitor and do minor repairs on the well; replacement of pumps or rods; fixing flow line leaks; plowing roads; and a myriad of other expenses associated with owning an interest in an oil/gas well. Direct expenses might range from $250/well per month for a flowing gas well to $3,000/well per month for an onshore oil well producing a large amount of fluid. Offshore wells can have even higher operating costs.</a:t>
            </a:r>
          </a:p>
          <a:p>
            <a:pPr algn="just" rtl="0"/>
            <a:endParaRPr lang="en-US" dirty="0"/>
          </a:p>
        </p:txBody>
      </p:sp>
    </p:spTree>
    <p:extLst>
      <p:ext uri="{BB962C8B-B14F-4D97-AF65-F5344CB8AC3E}">
        <p14:creationId xmlns:p14="http://schemas.microsoft.com/office/powerpoint/2010/main" val="334190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3A113D39-4CEC-97BB-04DD-CF18120F73BE}"/>
              </a:ext>
            </a:extLst>
          </p:cNvPr>
          <p:cNvSpPr>
            <a:spLocks noGrp="1"/>
          </p:cNvSpPr>
          <p:nvPr>
            <p:ph type="sldNum" sz="quarter" idx="12"/>
          </p:nvPr>
        </p:nvSpPr>
        <p:spPr/>
        <p:txBody>
          <a:bodyPr/>
          <a:lstStyle/>
          <a:p>
            <a:fld id="{0B34F065-1154-456A-91E3-76DE8E75E17B}" type="slidenum">
              <a:rPr lang="ar-SA" smtClean="0"/>
              <a:t>4</a:t>
            </a:fld>
            <a:endParaRPr lang="ar-SA"/>
          </a:p>
        </p:txBody>
      </p:sp>
      <p:sp>
        <p:nvSpPr>
          <p:cNvPr id="3" name="TextBox 2">
            <a:extLst>
              <a:ext uri="{FF2B5EF4-FFF2-40B4-BE49-F238E27FC236}">
                <a16:creationId xmlns:a16="http://schemas.microsoft.com/office/drawing/2014/main" xmlns="" id="{C9A41B9E-FC77-2D7E-8149-DB28C40944A8}"/>
              </a:ext>
            </a:extLst>
          </p:cNvPr>
          <p:cNvSpPr txBox="1"/>
          <p:nvPr/>
        </p:nvSpPr>
        <p:spPr>
          <a:xfrm>
            <a:off x="251520" y="548680"/>
            <a:ext cx="8280920" cy="2585323"/>
          </a:xfrm>
          <a:prstGeom prst="rect">
            <a:avLst/>
          </a:prstGeom>
          <a:noFill/>
        </p:spPr>
        <p:txBody>
          <a:bodyPr wrap="square">
            <a:spAutoFit/>
          </a:bodyPr>
          <a:lstStyle/>
          <a:p>
            <a:pPr algn="just" rtl="0"/>
            <a:r>
              <a:rPr lang="en-US" b="1" i="0" dirty="0" err="1">
                <a:solidFill>
                  <a:srgbClr val="0070C0"/>
                </a:solidFill>
                <a:effectLst/>
                <a:latin typeface="Times New Roman" panose="02020603050405020304" pitchFamily="18" charset="0"/>
                <a:cs typeface="Times New Roman" panose="02020603050405020304" pitchFamily="18" charset="0"/>
              </a:rPr>
              <a:t>Opex</a:t>
            </a:r>
            <a:r>
              <a:rPr lang="en-US" b="1" i="0" dirty="0">
                <a:solidFill>
                  <a:srgbClr val="0070C0"/>
                </a:solidFill>
                <a:effectLst/>
                <a:latin typeface="Times New Roman" panose="02020603050405020304" pitchFamily="18" charset="0"/>
                <a:cs typeface="Times New Roman" panose="02020603050405020304" pitchFamily="18" charset="0"/>
              </a:rPr>
              <a:t> and Capex </a:t>
            </a:r>
          </a:p>
          <a:p>
            <a:pPr algn="just" rtl="0"/>
            <a:r>
              <a:rPr lang="en-US" b="0" i="0" dirty="0">
                <a:solidFill>
                  <a:srgbClr val="111111"/>
                </a:solidFill>
                <a:effectLst/>
                <a:latin typeface="Times New Roman" panose="02020603050405020304" pitchFamily="18" charset="0"/>
                <a:cs typeface="Times New Roman" panose="02020603050405020304" pitchFamily="18" charset="0"/>
              </a:rPr>
              <a:t>are two types of expenses that a company incurs for different purposes and time frames. </a:t>
            </a:r>
            <a:r>
              <a:rPr lang="en-US" b="0" i="0" dirty="0" err="1">
                <a:solidFill>
                  <a:srgbClr val="111111"/>
                </a:solidFill>
                <a:effectLst/>
                <a:latin typeface="Times New Roman" panose="02020603050405020304" pitchFamily="18" charset="0"/>
                <a:cs typeface="Times New Roman" panose="02020603050405020304" pitchFamily="18" charset="0"/>
              </a:rPr>
              <a:t>Opex</a:t>
            </a:r>
            <a:r>
              <a:rPr lang="en-US" b="0" i="0" dirty="0">
                <a:solidFill>
                  <a:srgbClr val="111111"/>
                </a:solidFill>
                <a:effectLst/>
                <a:latin typeface="Times New Roman" panose="02020603050405020304" pitchFamily="18" charset="0"/>
                <a:cs typeface="Times New Roman" panose="02020603050405020304" pitchFamily="18" charset="0"/>
              </a:rPr>
              <a:t> are costs required to maintain regular business functions, such as salaries, rent, utilities, and IT services.</a:t>
            </a:r>
            <a:r>
              <a:rPr lang="en-US" b="1" i="0" dirty="0">
                <a:solidFill>
                  <a:srgbClr val="111111"/>
                </a:solidFill>
                <a:effectLst/>
                <a:latin typeface="Times New Roman" panose="02020603050405020304" pitchFamily="18" charset="0"/>
                <a:cs typeface="Times New Roman" panose="02020603050405020304" pitchFamily="18" charset="0"/>
              </a:rPr>
              <a:t> </a:t>
            </a:r>
            <a:r>
              <a:rPr lang="en-US" b="1" i="0" dirty="0" err="1">
                <a:solidFill>
                  <a:srgbClr val="0070C0"/>
                </a:solidFill>
                <a:effectLst/>
                <a:latin typeface="Times New Roman" panose="02020603050405020304" pitchFamily="18" charset="0"/>
                <a:cs typeface="Times New Roman" panose="02020603050405020304" pitchFamily="18" charset="0"/>
              </a:rPr>
              <a:t>Opex</a:t>
            </a:r>
            <a:r>
              <a:rPr lang="en-US" b="1" i="0" dirty="0">
                <a:solidFill>
                  <a:srgbClr val="111111"/>
                </a:solidFill>
                <a:effectLst/>
                <a:latin typeface="Times New Roman" panose="02020603050405020304" pitchFamily="18" charset="0"/>
                <a:cs typeface="Times New Roman" panose="02020603050405020304" pitchFamily="18" charset="0"/>
              </a:rPr>
              <a:t> are recorded on the income statement as expenses and have a useful life of one year or less. </a:t>
            </a:r>
            <a:r>
              <a:rPr lang="en-US" b="1" i="0" dirty="0">
                <a:solidFill>
                  <a:srgbClr val="0070C0"/>
                </a:solidFill>
                <a:effectLst/>
                <a:latin typeface="Times New Roman" panose="02020603050405020304" pitchFamily="18" charset="0"/>
                <a:cs typeface="Times New Roman" panose="02020603050405020304" pitchFamily="18" charset="0"/>
              </a:rPr>
              <a:t>Capex</a:t>
            </a:r>
            <a:r>
              <a:rPr lang="en-US" b="1" i="0" dirty="0">
                <a:solidFill>
                  <a:srgbClr val="111111"/>
                </a:solidFill>
                <a:effectLst/>
                <a:latin typeface="Times New Roman" panose="02020603050405020304" pitchFamily="18" charset="0"/>
                <a:cs typeface="Times New Roman" panose="02020603050405020304" pitchFamily="18" charset="0"/>
              </a:rPr>
              <a:t> are purchases that a company makes for future benefit, such as buildings, equipment, machinery, and technology</a:t>
            </a:r>
            <a:r>
              <a:rPr lang="en-US" b="0" i="0" dirty="0">
                <a:solidFill>
                  <a:srgbClr val="111111"/>
                </a:solidFill>
                <a:effectLst/>
                <a:latin typeface="Times New Roman" panose="02020603050405020304" pitchFamily="18" charset="0"/>
                <a:cs typeface="Times New Roman" panose="02020603050405020304" pitchFamily="18" charset="0"/>
              </a:rPr>
              <a:t>. Capex are recorded on the balance sheet as assets and have a useful life of longer than one year. </a:t>
            </a:r>
            <a:r>
              <a:rPr lang="en-US" b="0" i="0" dirty="0" err="1">
                <a:solidFill>
                  <a:srgbClr val="111111"/>
                </a:solidFill>
                <a:effectLst/>
                <a:latin typeface="Times New Roman" panose="02020603050405020304" pitchFamily="18" charset="0"/>
                <a:cs typeface="Times New Roman" panose="02020603050405020304" pitchFamily="18" charset="0"/>
              </a:rPr>
              <a:t>Opex</a:t>
            </a:r>
            <a:r>
              <a:rPr lang="en-US" b="0" i="0" dirty="0">
                <a:solidFill>
                  <a:srgbClr val="111111"/>
                </a:solidFill>
                <a:effectLst/>
                <a:latin typeface="Times New Roman" panose="02020603050405020304" pitchFamily="18" charset="0"/>
                <a:cs typeface="Times New Roman" panose="02020603050405020304" pitchFamily="18" charset="0"/>
              </a:rPr>
              <a:t> and Capex are treated differently for accounting and tax purposes, and may require different budgeting, approval, and reporting processes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817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395536" y="670262"/>
            <a:ext cx="8136904"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1800" b="1" i="1" u="none" strike="noStrike" baseline="0" dirty="0">
                <a:solidFill>
                  <a:srgbClr val="000000"/>
                </a:solidFill>
                <a:latin typeface="Times New Roman" panose="02020603050405020304" pitchFamily="18" charset="0"/>
              </a:rPr>
              <a:t>1. Match the words in the right column with the definitions in the left one. </a:t>
            </a:r>
            <a:endParaRPr lang="ar-SA" sz="2400" b="1" i="1" dirty="0"/>
          </a:p>
        </p:txBody>
      </p:sp>
      <p:sp>
        <p:nvSpPr>
          <p:cNvPr id="4" name="مستطيل 5">
            <a:extLst>
              <a:ext uri="{FF2B5EF4-FFF2-40B4-BE49-F238E27FC236}">
                <a16:creationId xmlns:a16="http://schemas.microsoft.com/office/drawing/2014/main" xmlns="" id="{E6F9AE8A-19D6-97D9-BD3E-E7680DA08C6B}"/>
              </a:ext>
            </a:extLst>
          </p:cNvPr>
          <p:cNvSpPr/>
          <p:nvPr/>
        </p:nvSpPr>
        <p:spPr>
          <a:xfrm>
            <a:off x="2748669" y="31791"/>
            <a:ext cx="32403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12" name="Slide Number Placeholder 11">
            <a:extLst>
              <a:ext uri="{FF2B5EF4-FFF2-40B4-BE49-F238E27FC236}">
                <a16:creationId xmlns:a16="http://schemas.microsoft.com/office/drawing/2014/main" xmlns="" id="{A2DEE16D-44B8-7759-7359-C20A2511BA20}"/>
              </a:ext>
            </a:extLst>
          </p:cNvPr>
          <p:cNvSpPr>
            <a:spLocks noGrp="1"/>
          </p:cNvSpPr>
          <p:nvPr>
            <p:ph type="sldNum" sz="quarter" idx="12"/>
          </p:nvPr>
        </p:nvSpPr>
        <p:spPr/>
        <p:txBody>
          <a:bodyPr/>
          <a:lstStyle/>
          <a:p>
            <a:fld id="{0B34F065-1154-456A-91E3-76DE8E75E17B}" type="slidenum">
              <a:rPr lang="ar-SA" smtClean="0"/>
              <a:t>5</a:t>
            </a:fld>
            <a:endParaRPr lang="ar-SA"/>
          </a:p>
        </p:txBody>
      </p:sp>
      <p:graphicFrame>
        <p:nvGraphicFramePr>
          <p:cNvPr id="2" name="Table 4">
            <a:extLst>
              <a:ext uri="{FF2B5EF4-FFF2-40B4-BE49-F238E27FC236}">
                <a16:creationId xmlns:a16="http://schemas.microsoft.com/office/drawing/2014/main" xmlns="" id="{F6D996B7-9AB8-4C7B-907B-D817A20775F2}"/>
              </a:ext>
            </a:extLst>
          </p:cNvPr>
          <p:cNvGraphicFramePr>
            <a:graphicFrameLocks noGrp="1"/>
          </p:cNvGraphicFramePr>
          <p:nvPr>
            <p:extLst>
              <p:ext uri="{D42A27DB-BD31-4B8C-83A1-F6EECF244321}">
                <p14:modId xmlns:p14="http://schemas.microsoft.com/office/powerpoint/2010/main" val="2632898803"/>
              </p:ext>
            </p:extLst>
          </p:nvPr>
        </p:nvGraphicFramePr>
        <p:xfrm>
          <a:off x="457200" y="1412776"/>
          <a:ext cx="8075240" cy="3870960"/>
        </p:xfrm>
        <a:graphic>
          <a:graphicData uri="http://schemas.openxmlformats.org/drawingml/2006/table">
            <a:tbl>
              <a:tblPr firstRow="1" bandRow="1">
                <a:tableStyleId>{5C22544A-7EE6-4342-B048-85BDC9FD1C3A}</a:tableStyleId>
              </a:tblPr>
              <a:tblGrid>
                <a:gridCol w="3881586">
                  <a:extLst>
                    <a:ext uri="{9D8B030D-6E8A-4147-A177-3AD203B41FA5}">
                      <a16:colId xmlns:a16="http://schemas.microsoft.com/office/drawing/2014/main" xmlns="" val="2069012464"/>
                    </a:ext>
                  </a:extLst>
                </a:gridCol>
                <a:gridCol w="4193654">
                  <a:extLst>
                    <a:ext uri="{9D8B030D-6E8A-4147-A177-3AD203B41FA5}">
                      <a16:colId xmlns:a16="http://schemas.microsoft.com/office/drawing/2014/main" xmlns="" val="3630349404"/>
                    </a:ext>
                  </a:extLst>
                </a:gridCol>
              </a:tblGrid>
              <a:tr h="370840">
                <a:tc>
                  <a:txBody>
                    <a:bodyPr/>
                    <a:lstStyle/>
                    <a:p>
                      <a:pPr algn="l" rtl="0"/>
                      <a:r>
                        <a:rPr lang="en-US" sz="1600" dirty="0"/>
                        <a:t>1- </a:t>
                      </a:r>
                      <a:r>
                        <a:rPr lang="en-US" sz="1600" b="1" i="0" dirty="0">
                          <a:solidFill>
                            <a:schemeClr val="bg1"/>
                          </a:solidFill>
                          <a:effectLst/>
                          <a:latin typeface="Times New Roman" panose="02020603050405020304" pitchFamily="18" charset="0"/>
                          <a:cs typeface="Times New Roman" panose="02020603050405020304" pitchFamily="18" charset="0"/>
                        </a:rPr>
                        <a:t>Capex</a:t>
                      </a:r>
                      <a:endParaRPr lang="en-US" sz="1600" dirty="0"/>
                    </a:p>
                  </a:txBody>
                  <a:tcPr/>
                </a:tc>
                <a:tc>
                  <a:txBody>
                    <a:bodyPr/>
                    <a:lstStyle/>
                    <a:p>
                      <a:pPr algn="l" rtl="0"/>
                      <a:r>
                        <a:rPr lang="en-US" sz="1600" dirty="0"/>
                        <a:t>A- </a:t>
                      </a:r>
                      <a:r>
                        <a:rPr lang="en-US" sz="1600" b="0" i="0" dirty="0">
                          <a:solidFill>
                            <a:srgbClr val="202122"/>
                          </a:solidFill>
                          <a:effectLst/>
                          <a:latin typeface="Times New Roman" panose="02020603050405020304" pitchFamily="18" charset="0"/>
                          <a:cs typeface="Times New Roman" panose="02020603050405020304" pitchFamily="18" charset="0"/>
                        </a:rPr>
                        <a:t>Are performed to determine reserves and the "standardized measure of value" for reporting purposes for publicly held companies</a:t>
                      </a:r>
                      <a:endParaRPr lang="en-US" sz="1600" dirty="0"/>
                    </a:p>
                  </a:txBody>
                  <a:tcPr/>
                </a:tc>
                <a:extLst>
                  <a:ext uri="{0D108BD9-81ED-4DB2-BD59-A6C34878D82A}">
                    <a16:rowId xmlns:a16="http://schemas.microsoft.com/office/drawing/2014/main" xmlns="" val="2504170302"/>
                  </a:ext>
                </a:extLst>
              </a:tr>
              <a:tr h="370840">
                <a:tc>
                  <a:txBody>
                    <a:bodyPr/>
                    <a:lstStyle/>
                    <a:p>
                      <a:pPr algn="l" rtl="0"/>
                      <a:r>
                        <a:rPr lang="en-US" sz="1600" dirty="0"/>
                        <a:t>2- </a:t>
                      </a:r>
                      <a:r>
                        <a:rPr lang="en-US" sz="1600" b="0" i="0" dirty="0">
                          <a:solidFill>
                            <a:srgbClr val="00B0F0"/>
                          </a:solidFill>
                          <a:effectLst/>
                          <a:latin typeface="Times New Roman" panose="02020603050405020304" pitchFamily="18" charset="0"/>
                          <a:cs typeface="Times New Roman" panose="02020603050405020304" pitchFamily="18" charset="0"/>
                        </a:rPr>
                        <a:t>Operating costs</a:t>
                      </a:r>
                      <a:endParaRPr lang="en-US" sz="1600" dirty="0"/>
                    </a:p>
                  </a:txBody>
                  <a:tcPr/>
                </a:tc>
                <a:tc>
                  <a:txBody>
                    <a:bodyPr/>
                    <a:lstStyle/>
                    <a:p>
                      <a:pPr algn="l" rtl="0"/>
                      <a:r>
                        <a:rPr lang="en-US" sz="1600" dirty="0"/>
                        <a:t>B-</a:t>
                      </a:r>
                      <a:r>
                        <a:rPr lang="en-US" sz="1600" b="0" i="0" dirty="0">
                          <a:solidFill>
                            <a:srgbClr val="202122"/>
                          </a:solidFill>
                          <a:effectLst/>
                          <a:latin typeface="Times New Roman" panose="02020603050405020304" pitchFamily="18" charset="0"/>
                          <a:cs typeface="Times New Roman" panose="02020603050405020304" pitchFamily="18" charset="0"/>
                        </a:rPr>
                        <a:t>There are at least three ways to calculate, each with its own set of assumptions and rules and each leading to a different answer</a:t>
                      </a:r>
                      <a:endParaRPr lang="en-US" sz="1600" dirty="0"/>
                    </a:p>
                  </a:txBody>
                  <a:tcPr/>
                </a:tc>
                <a:extLst>
                  <a:ext uri="{0D108BD9-81ED-4DB2-BD59-A6C34878D82A}">
                    <a16:rowId xmlns:a16="http://schemas.microsoft.com/office/drawing/2014/main" xmlns="" val="369488979"/>
                  </a:ext>
                </a:extLst>
              </a:tr>
              <a:tr h="370840">
                <a:tc>
                  <a:txBody>
                    <a:bodyPr/>
                    <a:lstStyle/>
                    <a:p>
                      <a:pPr algn="l" rtl="0"/>
                      <a:r>
                        <a:rPr lang="en-US" sz="1600" dirty="0"/>
                        <a:t>3- </a:t>
                      </a:r>
                      <a:r>
                        <a:rPr lang="en-US" sz="1600" b="0" i="0" dirty="0">
                          <a:solidFill>
                            <a:srgbClr val="00B0F0"/>
                          </a:solidFill>
                          <a:effectLst/>
                          <a:latin typeface="Times New Roman" panose="02020603050405020304" pitchFamily="18" charset="0"/>
                          <a:cs typeface="Times New Roman" panose="02020603050405020304" pitchFamily="18" charset="0"/>
                        </a:rPr>
                        <a:t>Economic evaluations</a:t>
                      </a:r>
                      <a:endParaRPr lang="en-US" sz="1600" dirty="0"/>
                    </a:p>
                  </a:txBody>
                  <a:tcPr/>
                </a:tc>
                <a:tc>
                  <a:txBody>
                    <a:bodyPr/>
                    <a:lstStyle/>
                    <a:p>
                      <a:pPr algn="l" rtl="0"/>
                      <a:r>
                        <a:rPr lang="en-US" sz="1600" dirty="0"/>
                        <a:t>C-</a:t>
                      </a:r>
                      <a:r>
                        <a:rPr lang="en-US" sz="1600" b="0" i="0" dirty="0">
                          <a:solidFill>
                            <a:srgbClr val="202122"/>
                          </a:solidFill>
                          <a:effectLst/>
                          <a:latin typeface="Times New Roman" panose="02020603050405020304" pitchFamily="18" charset="0"/>
                          <a:cs typeface="Times New Roman" panose="02020603050405020304" pitchFamily="18" charset="0"/>
                        </a:rPr>
                        <a:t>are those costs that are necessary to maintain production from the well</a:t>
                      </a:r>
                      <a:endParaRPr lang="en-US" sz="1600" dirty="0"/>
                    </a:p>
                  </a:txBody>
                  <a:tcPr/>
                </a:tc>
                <a:extLst>
                  <a:ext uri="{0D108BD9-81ED-4DB2-BD59-A6C34878D82A}">
                    <a16:rowId xmlns:a16="http://schemas.microsoft.com/office/drawing/2014/main" xmlns="" val="1719739618"/>
                  </a:ext>
                </a:extLst>
              </a:tr>
              <a:tr h="370840">
                <a:tc>
                  <a:txBody>
                    <a:bodyPr/>
                    <a:lstStyle/>
                    <a:p>
                      <a:pPr algn="l" rtl="0"/>
                      <a:r>
                        <a:rPr lang="en-US" sz="1600" dirty="0"/>
                        <a:t>4- </a:t>
                      </a:r>
                      <a:r>
                        <a:rPr lang="en-US" sz="1600" b="1" i="0" dirty="0" err="1">
                          <a:solidFill>
                            <a:srgbClr val="0070C0"/>
                          </a:solidFill>
                          <a:effectLst/>
                          <a:latin typeface="Times New Roman" panose="02020603050405020304" pitchFamily="18" charset="0"/>
                          <a:cs typeface="Times New Roman" panose="02020603050405020304" pitchFamily="18" charset="0"/>
                        </a:rPr>
                        <a:t>Opex</a:t>
                      </a:r>
                      <a:endParaRPr lang="en-US" sz="1600" dirty="0"/>
                    </a:p>
                  </a:txBody>
                  <a:tcPr/>
                </a:tc>
                <a:tc>
                  <a:txBody>
                    <a:bodyPr/>
                    <a:lstStyle/>
                    <a:p>
                      <a:pPr algn="l" rtl="0"/>
                      <a:r>
                        <a:rPr lang="en-US" sz="1600" dirty="0"/>
                        <a:t>D-</a:t>
                      </a:r>
                      <a:r>
                        <a:rPr lang="en-US" sz="1600" b="1" i="0" dirty="0">
                          <a:solidFill>
                            <a:srgbClr val="111111"/>
                          </a:solidFill>
                          <a:effectLst/>
                          <a:latin typeface="Times New Roman" panose="02020603050405020304" pitchFamily="18" charset="0"/>
                          <a:cs typeface="Times New Roman" panose="02020603050405020304" pitchFamily="18" charset="0"/>
                        </a:rPr>
                        <a:t>are purchases that a company makes for future benefit, such as buildings, equipment, machinery, and technology</a:t>
                      </a:r>
                      <a:endParaRPr lang="en-US" sz="1600" dirty="0"/>
                    </a:p>
                  </a:txBody>
                  <a:tcPr/>
                </a:tc>
                <a:extLst>
                  <a:ext uri="{0D108BD9-81ED-4DB2-BD59-A6C34878D82A}">
                    <a16:rowId xmlns:a16="http://schemas.microsoft.com/office/drawing/2014/main" xmlns="" val="178194379"/>
                  </a:ext>
                </a:extLst>
              </a:tr>
              <a:tr h="370840">
                <a:tc>
                  <a:txBody>
                    <a:bodyPr/>
                    <a:lstStyle/>
                    <a:p>
                      <a:pPr algn="l" rtl="0"/>
                      <a:r>
                        <a:rPr lang="en-US" sz="1600" dirty="0"/>
                        <a:t>5- </a:t>
                      </a:r>
                      <a:r>
                        <a:rPr lang="en-US" sz="1600" b="0" i="0" dirty="0">
                          <a:solidFill>
                            <a:srgbClr val="00B0F0"/>
                          </a:solidFill>
                          <a:effectLst/>
                          <a:latin typeface="Times New Roman" panose="02020603050405020304" pitchFamily="18" charset="0"/>
                          <a:cs typeface="Times New Roman" panose="02020603050405020304" pitchFamily="18" charset="0"/>
                        </a:rPr>
                        <a:t>profit</a:t>
                      </a:r>
                      <a:endParaRPr lang="en-US" sz="1600" dirty="0"/>
                    </a:p>
                  </a:txBody>
                  <a:tcPr/>
                </a:tc>
                <a:tc>
                  <a:txBody>
                    <a:bodyPr/>
                    <a:lstStyle/>
                    <a:p>
                      <a:pPr algn="l" rtl="0"/>
                      <a:r>
                        <a:rPr lang="en-US" sz="1600" dirty="0"/>
                        <a:t>E-</a:t>
                      </a:r>
                      <a:r>
                        <a:rPr lang="en-US" sz="1600" b="1" i="0" dirty="0">
                          <a:solidFill>
                            <a:srgbClr val="111111"/>
                          </a:solidFill>
                          <a:effectLst/>
                          <a:latin typeface="Times New Roman" panose="02020603050405020304" pitchFamily="18" charset="0"/>
                          <a:cs typeface="Times New Roman" panose="02020603050405020304" pitchFamily="18" charset="0"/>
                        </a:rPr>
                        <a:t>Are recorded on the income statement as expenses and have a useful life of one year or less</a:t>
                      </a:r>
                      <a:endParaRPr lang="en-US" sz="1600" dirty="0"/>
                    </a:p>
                  </a:txBody>
                  <a:tcPr/>
                </a:tc>
                <a:extLst>
                  <a:ext uri="{0D108BD9-81ED-4DB2-BD59-A6C34878D82A}">
                    <a16:rowId xmlns:a16="http://schemas.microsoft.com/office/drawing/2014/main" xmlns="" val="916413788"/>
                  </a:ext>
                </a:extLst>
              </a:tr>
            </a:tbl>
          </a:graphicData>
        </a:graphic>
      </p:graphicFrame>
    </p:spTree>
    <p:extLst>
      <p:ext uri="{BB962C8B-B14F-4D97-AF65-F5344CB8AC3E}">
        <p14:creationId xmlns:p14="http://schemas.microsoft.com/office/powerpoint/2010/main" val="148484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457200" y="620688"/>
            <a:ext cx="7859216" cy="63949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1800" b="1" i="1" u="none" strike="noStrike" baseline="0" dirty="0">
                <a:solidFill>
                  <a:srgbClr val="000000"/>
                </a:solidFill>
                <a:latin typeface="Times New Roman" panose="02020603050405020304" pitchFamily="18" charset="0"/>
              </a:rPr>
              <a:t>2. </a:t>
            </a:r>
            <a:endParaRPr lang="en-US" sz="2400" b="0" i="0" u="none" strike="noStrike" baseline="0" dirty="0">
              <a:solidFill>
                <a:srgbClr val="000000"/>
              </a:solidFill>
              <a:latin typeface="Times New Roman" panose="02020603050405020304" pitchFamily="18" charset="0"/>
            </a:endParaRPr>
          </a:p>
        </p:txBody>
      </p:sp>
      <p:sp>
        <p:nvSpPr>
          <p:cNvPr id="2" name="مستطيل 5">
            <a:extLst>
              <a:ext uri="{FF2B5EF4-FFF2-40B4-BE49-F238E27FC236}">
                <a16:creationId xmlns:a16="http://schemas.microsoft.com/office/drawing/2014/main" xmlns="" id="{DC0FE218-37EB-8EFA-F2B1-7D5535E12486}"/>
              </a:ext>
            </a:extLst>
          </p:cNvPr>
          <p:cNvSpPr/>
          <p:nvPr/>
        </p:nvSpPr>
        <p:spPr>
          <a:xfrm>
            <a:off x="2703329" y="-18854"/>
            <a:ext cx="32403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5" name="Slide Number Placeholder 4">
            <a:extLst>
              <a:ext uri="{FF2B5EF4-FFF2-40B4-BE49-F238E27FC236}">
                <a16:creationId xmlns:a16="http://schemas.microsoft.com/office/drawing/2014/main" xmlns="" id="{7D09208A-E861-2AB8-B949-801496CFB930}"/>
              </a:ext>
            </a:extLst>
          </p:cNvPr>
          <p:cNvSpPr>
            <a:spLocks noGrp="1"/>
          </p:cNvSpPr>
          <p:nvPr>
            <p:ph type="sldNum" sz="quarter" idx="12"/>
          </p:nvPr>
        </p:nvSpPr>
        <p:spPr/>
        <p:txBody>
          <a:bodyPr/>
          <a:lstStyle/>
          <a:p>
            <a:fld id="{0B34F065-1154-456A-91E3-76DE8E75E17B}" type="slidenum">
              <a:rPr lang="ar-SA" smtClean="0"/>
              <a:t>6</a:t>
            </a:fld>
            <a:endParaRPr lang="ar-SA"/>
          </a:p>
        </p:txBody>
      </p:sp>
      <p:sp>
        <p:nvSpPr>
          <p:cNvPr id="6" name="TextBox 5">
            <a:extLst>
              <a:ext uri="{FF2B5EF4-FFF2-40B4-BE49-F238E27FC236}">
                <a16:creationId xmlns:a16="http://schemas.microsoft.com/office/drawing/2014/main" xmlns="" id="{649A9562-7201-0E50-9CCC-C4364B34EA3E}"/>
              </a:ext>
            </a:extLst>
          </p:cNvPr>
          <p:cNvSpPr txBox="1"/>
          <p:nvPr/>
        </p:nvSpPr>
        <p:spPr>
          <a:xfrm>
            <a:off x="135363" y="2233650"/>
            <a:ext cx="8984029" cy="3373359"/>
          </a:xfrm>
          <a:prstGeom prst="rect">
            <a:avLst/>
          </a:prstGeom>
          <a:noFill/>
        </p:spPr>
        <p:txBody>
          <a:bodyPr wrap="square">
            <a:spAutoFit/>
          </a:bodyPr>
          <a:lstStyle/>
          <a:p>
            <a:pPr algn="l" rtl="0">
              <a:lnSpc>
                <a:spcPct val="150000"/>
              </a:lnSpc>
            </a:pPr>
            <a:r>
              <a:rPr lang="en-US" b="0" i="0" dirty="0">
                <a:solidFill>
                  <a:srgbClr val="111111"/>
                </a:solidFill>
                <a:effectLst/>
                <a:latin typeface="Times New Roman" panose="02020603050405020304" pitchFamily="18" charset="0"/>
                <a:cs typeface="Times New Roman" panose="02020603050405020304" pitchFamily="18" charset="0"/>
              </a:rPr>
              <a:t>1-………are treated differently for accounting and tax purposes.</a:t>
            </a:r>
          </a:p>
          <a:p>
            <a:pPr algn="l" rtl="0">
              <a:lnSpc>
                <a:spcPct val="150000"/>
              </a:lnSpc>
            </a:pPr>
            <a:r>
              <a:rPr lang="en-US" dirty="0">
                <a:solidFill>
                  <a:srgbClr val="111111"/>
                </a:solidFill>
                <a:latin typeface="Times New Roman" panose="02020603050405020304" pitchFamily="18" charset="0"/>
                <a:cs typeface="Times New Roman" panose="02020603050405020304" pitchFamily="18" charset="0"/>
              </a:rPr>
              <a:t>2-</a:t>
            </a:r>
            <a:r>
              <a:rPr lang="en-US" b="0" i="0" dirty="0">
                <a:solidFill>
                  <a:srgbClr val="202122"/>
                </a:solidFill>
                <a:effectLst/>
                <a:latin typeface="Times New Roman" panose="02020603050405020304" pitchFamily="18" charset="0"/>
                <a:cs typeface="Times New Roman" panose="02020603050405020304" pitchFamily="18" charset="0"/>
              </a:rPr>
              <a:t> ……..can have even higher operating costs.</a:t>
            </a:r>
          </a:p>
          <a:p>
            <a:pPr algn="l" rtl="0">
              <a:lnSpc>
                <a:spcPct val="150000"/>
              </a:lnSpc>
            </a:pPr>
            <a:r>
              <a:rPr lang="en-US" dirty="0">
                <a:solidFill>
                  <a:srgbClr val="202122"/>
                </a:solidFill>
                <a:latin typeface="Times New Roman" panose="02020603050405020304" pitchFamily="18" charset="0"/>
                <a:cs typeface="Times New Roman" panose="02020603050405020304" pitchFamily="18" charset="0"/>
              </a:rPr>
              <a:t>3- </a:t>
            </a:r>
            <a:r>
              <a:rPr lang="en-US" b="0" i="0" dirty="0">
                <a:solidFill>
                  <a:srgbClr val="202122"/>
                </a:solidFill>
                <a:effectLst/>
                <a:latin typeface="Times New Roman" panose="02020603050405020304" pitchFamily="18" charset="0"/>
                <a:cs typeface="Times New Roman" panose="02020603050405020304" pitchFamily="18" charset="0"/>
              </a:rPr>
              <a:t>The most commonly quoted number in the U.S. is ………delivered at Cushing, Oklahoma.</a:t>
            </a:r>
          </a:p>
          <a:p>
            <a:pPr algn="l" rtl="0">
              <a:lnSpc>
                <a:spcPct val="150000"/>
              </a:lnSpc>
            </a:pPr>
            <a:r>
              <a:rPr lang="en-US" dirty="0">
                <a:solidFill>
                  <a:srgbClr val="202122"/>
                </a:solidFill>
                <a:latin typeface="Times New Roman" panose="02020603050405020304" pitchFamily="18" charset="0"/>
                <a:cs typeface="Times New Roman" panose="02020603050405020304" pitchFamily="18" charset="0"/>
              </a:rPr>
              <a:t>4- </a:t>
            </a:r>
            <a:r>
              <a:rPr lang="en-US" b="0" i="0" dirty="0">
                <a:solidFill>
                  <a:srgbClr val="202122"/>
                </a:solidFill>
                <a:effectLst/>
                <a:latin typeface="Times New Roman" panose="02020603050405020304" pitchFamily="18" charset="0"/>
                <a:cs typeface="Times New Roman" panose="02020603050405020304" pitchFamily="18" charset="0"/>
              </a:rPr>
              <a:t>The ……..assumes that 100% of both the investment and the expenses are recognized when they occur.</a:t>
            </a:r>
          </a:p>
          <a:p>
            <a:pPr algn="l" rtl="0">
              <a:lnSpc>
                <a:spcPct val="150000"/>
              </a:lnSpc>
            </a:pPr>
            <a:r>
              <a:rPr lang="en-US" dirty="0">
                <a:solidFill>
                  <a:srgbClr val="202122"/>
                </a:solidFill>
                <a:latin typeface="Times New Roman" panose="02020603050405020304" pitchFamily="18" charset="0"/>
                <a:cs typeface="Times New Roman" panose="02020603050405020304" pitchFamily="18" charset="0"/>
              </a:rPr>
              <a:t>5- </a:t>
            </a:r>
            <a:r>
              <a:rPr lang="en-US" b="0" i="0" dirty="0">
                <a:solidFill>
                  <a:srgbClr val="202122"/>
                </a:solidFill>
                <a:effectLst/>
                <a:latin typeface="Times New Roman" panose="02020603050405020304" pitchFamily="18" charset="0"/>
                <a:cs typeface="Times New Roman" panose="02020603050405020304" pitchFamily="18" charset="0"/>
              </a:rPr>
              <a:t>profit for a period is ……..received during the period less the costs incurred during the period</a:t>
            </a:r>
          </a:p>
          <a:p>
            <a:pPr algn="l" rtl="0">
              <a:lnSpc>
                <a:spcPct val="150000"/>
              </a:lnSpc>
            </a:pPr>
            <a:endParaRPr lang="en-US" dirty="0"/>
          </a:p>
        </p:txBody>
      </p:sp>
      <p:sp>
        <p:nvSpPr>
          <p:cNvPr id="8" name="TextBox 7">
            <a:extLst>
              <a:ext uri="{FF2B5EF4-FFF2-40B4-BE49-F238E27FC236}">
                <a16:creationId xmlns:a16="http://schemas.microsoft.com/office/drawing/2014/main" xmlns="" id="{BFC94A8C-2F12-3473-775F-D8C42A7D8F71}"/>
              </a:ext>
            </a:extLst>
          </p:cNvPr>
          <p:cNvSpPr txBox="1"/>
          <p:nvPr/>
        </p:nvSpPr>
        <p:spPr>
          <a:xfrm>
            <a:off x="298076" y="1363189"/>
            <a:ext cx="8522396" cy="646331"/>
          </a:xfrm>
          <a:prstGeom prst="rect">
            <a:avLst/>
          </a:prstGeom>
          <a:noFill/>
        </p:spPr>
        <p:txBody>
          <a:bodyPr wrap="square">
            <a:spAutoFit/>
          </a:bodyPr>
          <a:lstStyle/>
          <a:p>
            <a:pPr algn="l"/>
            <a:r>
              <a:rPr lang="en-US" b="0" i="0" dirty="0">
                <a:solidFill>
                  <a:srgbClr val="202122"/>
                </a:solidFill>
                <a:effectLst/>
                <a:latin typeface="Times New Roman" panose="02020603050405020304" pitchFamily="18" charset="0"/>
                <a:cs typeface="Times New Roman" panose="02020603050405020304" pitchFamily="18" charset="0"/>
              </a:rPr>
              <a:t>West Texas Intermediate (WTI)      Offshore wells         </a:t>
            </a:r>
            <a:r>
              <a:rPr lang="en-US" b="0" i="0" dirty="0" err="1">
                <a:solidFill>
                  <a:srgbClr val="111111"/>
                </a:solidFill>
                <a:effectLst/>
                <a:latin typeface="Times New Roman" panose="02020603050405020304" pitchFamily="18" charset="0"/>
                <a:cs typeface="Times New Roman" panose="02020603050405020304" pitchFamily="18" charset="0"/>
              </a:rPr>
              <a:t>Opex</a:t>
            </a:r>
            <a:r>
              <a:rPr lang="en-US" b="0" i="0" dirty="0">
                <a:solidFill>
                  <a:srgbClr val="111111"/>
                </a:solidFill>
                <a:effectLst/>
                <a:latin typeface="Times New Roman" panose="02020603050405020304" pitchFamily="18" charset="0"/>
                <a:cs typeface="Times New Roman" panose="02020603050405020304" pitchFamily="18" charset="0"/>
              </a:rPr>
              <a:t> and Capex                        </a:t>
            </a:r>
            <a:r>
              <a:rPr lang="en-US" b="0" i="0" dirty="0">
                <a:solidFill>
                  <a:srgbClr val="202122"/>
                </a:solidFill>
                <a:effectLst/>
                <a:latin typeface="Times New Roman" panose="02020603050405020304" pitchFamily="18" charset="0"/>
                <a:cs typeface="Times New Roman" panose="02020603050405020304" pitchFamily="18" charset="0"/>
              </a:rPr>
              <a:t>cash flow model            The revenue</a:t>
            </a:r>
            <a:r>
              <a:rPr lang="en-US" b="0" i="0" dirty="0">
                <a:solidFill>
                  <a:srgbClr val="111111"/>
                </a:solidFill>
                <a:effectLst/>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6238916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TotalTime>
  <Words>939</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سمة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115</cp:revision>
  <dcterms:created xsi:type="dcterms:W3CDTF">2022-10-13T17:56:31Z</dcterms:created>
  <dcterms:modified xsi:type="dcterms:W3CDTF">2023-04-24T15:20:26Z</dcterms:modified>
</cp:coreProperties>
</file>