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65" r:id="rId3"/>
    <p:sldId id="265" r:id="rId4"/>
    <p:sldId id="266" r:id="rId5"/>
    <p:sldId id="298" r:id="rId6"/>
    <p:sldId id="300" r:id="rId7"/>
    <p:sldId id="301" r:id="rId8"/>
    <p:sldId id="360" r:id="rId9"/>
    <p:sldId id="364" r:id="rId10"/>
    <p:sldId id="302" r:id="rId11"/>
    <p:sldId id="295" r:id="rId12"/>
    <p:sldId id="296" r:id="rId13"/>
    <p:sldId id="297" r:id="rId14"/>
    <p:sldId id="271" r:id="rId15"/>
    <p:sldId id="291" r:id="rId16"/>
    <p:sldId id="267" r:id="rId17"/>
    <p:sldId id="282" r:id="rId18"/>
    <p:sldId id="273" r:id="rId19"/>
    <p:sldId id="277" r:id="rId20"/>
    <p:sldId id="278" r:id="rId21"/>
    <p:sldId id="279" r:id="rId22"/>
    <p:sldId id="281" r:id="rId23"/>
    <p:sldId id="283" r:id="rId24"/>
    <p:sldId id="280" r:id="rId25"/>
    <p:sldId id="276" r:id="rId26"/>
    <p:sldId id="284" r:id="rId27"/>
    <p:sldId id="286" r:id="rId2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D1C07-0CE2-466E-A211-9F6D09ED3B0F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611E4C-F3CD-494A-9B53-F538F03C75A9}">
      <dgm:prSet phldrT="[Text]"/>
      <dgm:spPr/>
      <dgm:t>
        <a:bodyPr/>
        <a:lstStyle/>
        <a:p>
          <a:r>
            <a:rPr lang="en-GB" b="1" dirty="0"/>
            <a:t>Key elements</a:t>
          </a:r>
        </a:p>
      </dgm:t>
    </dgm:pt>
    <dgm:pt modelId="{6ABEAF77-D7A9-45C6-B5B7-9990700D0D8F}" type="parTrans" cxnId="{EB0D5513-6683-4C04-8586-CD74059D55AE}">
      <dgm:prSet/>
      <dgm:spPr/>
      <dgm:t>
        <a:bodyPr/>
        <a:lstStyle/>
        <a:p>
          <a:endParaRPr lang="en-GB"/>
        </a:p>
      </dgm:t>
    </dgm:pt>
    <dgm:pt modelId="{5CB22BAB-9606-4A5F-AB18-8E3A5CF59E17}" type="sibTrans" cxnId="{EB0D5513-6683-4C04-8586-CD74059D55AE}">
      <dgm:prSet/>
      <dgm:spPr/>
      <dgm:t>
        <a:bodyPr/>
        <a:lstStyle/>
        <a:p>
          <a:endParaRPr lang="en-GB"/>
        </a:p>
      </dgm:t>
    </dgm:pt>
    <dgm:pt modelId="{B9DD9791-D93E-4B70-9387-5C79F5AC519C}">
      <dgm:prSet phldrT="[Text]"/>
      <dgm:spPr/>
      <dgm:t>
        <a:bodyPr/>
        <a:lstStyle/>
        <a:p>
          <a:r>
            <a:rPr lang="en-GB" b="1" dirty="0"/>
            <a:t>Source rock</a:t>
          </a:r>
        </a:p>
      </dgm:t>
    </dgm:pt>
    <dgm:pt modelId="{45C205F7-69E7-4A43-A7A3-F76290E2E8B0}" type="parTrans" cxnId="{6A5A6243-AF97-4C1C-B80E-C8A80FAE4C2C}">
      <dgm:prSet/>
      <dgm:spPr/>
      <dgm:t>
        <a:bodyPr/>
        <a:lstStyle/>
        <a:p>
          <a:endParaRPr lang="en-GB"/>
        </a:p>
      </dgm:t>
    </dgm:pt>
    <dgm:pt modelId="{EF02BFDC-18BE-4807-8CEF-EFBAFFD743EE}" type="sibTrans" cxnId="{6A5A6243-AF97-4C1C-B80E-C8A80FAE4C2C}">
      <dgm:prSet/>
      <dgm:spPr/>
      <dgm:t>
        <a:bodyPr/>
        <a:lstStyle/>
        <a:p>
          <a:endParaRPr lang="en-GB"/>
        </a:p>
      </dgm:t>
    </dgm:pt>
    <dgm:pt modelId="{1D2D6FE6-C865-4BB9-9FBF-4B70C9548F19}">
      <dgm:prSet phldrT="[Text]"/>
      <dgm:spPr/>
      <dgm:t>
        <a:bodyPr/>
        <a:lstStyle/>
        <a:p>
          <a:r>
            <a:rPr lang="en-GB" b="1" dirty="0"/>
            <a:t>Cap rock </a:t>
          </a:r>
        </a:p>
      </dgm:t>
    </dgm:pt>
    <dgm:pt modelId="{859D5A21-1483-49F1-BCF7-6C8256EBC036}" type="parTrans" cxnId="{A9981123-2781-4B9A-9E8A-A91BBC274C95}">
      <dgm:prSet/>
      <dgm:spPr/>
      <dgm:t>
        <a:bodyPr/>
        <a:lstStyle/>
        <a:p>
          <a:endParaRPr lang="en-GB"/>
        </a:p>
      </dgm:t>
    </dgm:pt>
    <dgm:pt modelId="{68DF3253-1657-443F-9CE9-DC7A337953FC}" type="sibTrans" cxnId="{A9981123-2781-4B9A-9E8A-A91BBC274C95}">
      <dgm:prSet/>
      <dgm:spPr/>
      <dgm:t>
        <a:bodyPr/>
        <a:lstStyle/>
        <a:p>
          <a:endParaRPr lang="en-GB"/>
        </a:p>
      </dgm:t>
    </dgm:pt>
    <dgm:pt modelId="{77ED0DBF-BCC5-4A40-9072-96B904F05D57}">
      <dgm:prSet phldrT="[Text]"/>
      <dgm:spPr/>
      <dgm:t>
        <a:bodyPr/>
        <a:lstStyle/>
        <a:p>
          <a:r>
            <a:rPr lang="en-GB" b="1" dirty="0"/>
            <a:t>Processes</a:t>
          </a:r>
        </a:p>
      </dgm:t>
    </dgm:pt>
    <dgm:pt modelId="{35D6514B-0AA5-498C-8E72-BD997AEEE1B1}" type="parTrans" cxnId="{A9795EE6-618C-4A8D-9EB7-7292946602BC}">
      <dgm:prSet/>
      <dgm:spPr/>
      <dgm:t>
        <a:bodyPr/>
        <a:lstStyle/>
        <a:p>
          <a:endParaRPr lang="en-GB"/>
        </a:p>
      </dgm:t>
    </dgm:pt>
    <dgm:pt modelId="{A68F173F-BF5F-47A1-A040-23901FD97C23}" type="sibTrans" cxnId="{A9795EE6-618C-4A8D-9EB7-7292946602BC}">
      <dgm:prSet/>
      <dgm:spPr/>
      <dgm:t>
        <a:bodyPr/>
        <a:lstStyle/>
        <a:p>
          <a:endParaRPr lang="en-GB"/>
        </a:p>
      </dgm:t>
    </dgm:pt>
    <dgm:pt modelId="{269B522A-3AE1-45CD-88D2-ACD69C6F57C4}">
      <dgm:prSet phldrT="[Text]"/>
      <dgm:spPr/>
      <dgm:t>
        <a:bodyPr/>
        <a:lstStyle/>
        <a:p>
          <a:r>
            <a:rPr lang="en-GB" b="1" dirty="0"/>
            <a:t>Trap formation</a:t>
          </a:r>
        </a:p>
      </dgm:t>
    </dgm:pt>
    <dgm:pt modelId="{3D61B39D-8010-4C66-8FF1-158A59B507E8}" type="parTrans" cxnId="{7A5DAE84-1710-4AD3-A82D-1610331BDD28}">
      <dgm:prSet/>
      <dgm:spPr/>
      <dgm:t>
        <a:bodyPr/>
        <a:lstStyle/>
        <a:p>
          <a:endParaRPr lang="en-GB"/>
        </a:p>
      </dgm:t>
    </dgm:pt>
    <dgm:pt modelId="{23E84D94-9CF9-41DA-AA69-61461CBCA9B4}" type="sibTrans" cxnId="{7A5DAE84-1710-4AD3-A82D-1610331BDD28}">
      <dgm:prSet/>
      <dgm:spPr/>
      <dgm:t>
        <a:bodyPr/>
        <a:lstStyle/>
        <a:p>
          <a:endParaRPr lang="en-GB"/>
        </a:p>
      </dgm:t>
    </dgm:pt>
    <dgm:pt modelId="{E72E7EB6-260C-4707-B895-2DFC2504D43B}">
      <dgm:prSet phldrT="[Text]"/>
      <dgm:spPr/>
      <dgm:t>
        <a:bodyPr/>
        <a:lstStyle/>
        <a:p>
          <a:r>
            <a:rPr lang="en-GB" b="1" dirty="0"/>
            <a:t>Generation</a:t>
          </a:r>
        </a:p>
      </dgm:t>
    </dgm:pt>
    <dgm:pt modelId="{76AC1400-45F1-4AE5-823C-7899E359D2F5}" type="parTrans" cxnId="{CD4557E3-27C8-4D25-944C-86BC6C8C6275}">
      <dgm:prSet/>
      <dgm:spPr/>
      <dgm:t>
        <a:bodyPr/>
        <a:lstStyle/>
        <a:p>
          <a:endParaRPr lang="en-GB"/>
        </a:p>
      </dgm:t>
    </dgm:pt>
    <dgm:pt modelId="{1A75005D-E1E9-46EA-A90E-1215AB0917FE}" type="sibTrans" cxnId="{CD4557E3-27C8-4D25-944C-86BC6C8C6275}">
      <dgm:prSet/>
      <dgm:spPr/>
      <dgm:t>
        <a:bodyPr/>
        <a:lstStyle/>
        <a:p>
          <a:endParaRPr lang="en-GB"/>
        </a:p>
      </dgm:t>
    </dgm:pt>
    <dgm:pt modelId="{014BAF52-7689-44F9-A478-57D43C381D88}">
      <dgm:prSet phldrT="[Text]"/>
      <dgm:spPr/>
      <dgm:t>
        <a:bodyPr/>
        <a:lstStyle/>
        <a:p>
          <a:endParaRPr lang="en-GB" dirty="0"/>
        </a:p>
      </dgm:t>
    </dgm:pt>
    <dgm:pt modelId="{2F2CB89E-062B-48D2-AA6E-5566ECD9612D}" type="parTrans" cxnId="{7F7F129E-2518-4C1E-8697-44AFB88C2FE2}">
      <dgm:prSet/>
      <dgm:spPr/>
      <dgm:t>
        <a:bodyPr/>
        <a:lstStyle/>
        <a:p>
          <a:endParaRPr lang="en-GB"/>
        </a:p>
      </dgm:t>
    </dgm:pt>
    <dgm:pt modelId="{D917B777-D67F-4277-8938-11A7BBBB994C}" type="sibTrans" cxnId="{7F7F129E-2518-4C1E-8697-44AFB88C2FE2}">
      <dgm:prSet/>
      <dgm:spPr/>
      <dgm:t>
        <a:bodyPr/>
        <a:lstStyle/>
        <a:p>
          <a:endParaRPr lang="en-GB"/>
        </a:p>
      </dgm:t>
    </dgm:pt>
    <dgm:pt modelId="{FBC36646-5753-45C7-A361-D607EFA8E9F8}">
      <dgm:prSet phldrT="[Text]"/>
      <dgm:spPr/>
      <dgm:t>
        <a:bodyPr/>
        <a:lstStyle/>
        <a:p>
          <a:r>
            <a:rPr lang="en-GB" b="1" dirty="0"/>
            <a:t>Reservoir rock</a:t>
          </a:r>
        </a:p>
      </dgm:t>
    </dgm:pt>
    <dgm:pt modelId="{1F6C2191-AF6A-4118-A9E7-C125B0C832D5}" type="parTrans" cxnId="{7903B74C-F292-4FA3-B8E7-5809C6BE1FD4}">
      <dgm:prSet/>
      <dgm:spPr/>
      <dgm:t>
        <a:bodyPr/>
        <a:lstStyle/>
        <a:p>
          <a:endParaRPr lang="en-GB"/>
        </a:p>
      </dgm:t>
    </dgm:pt>
    <dgm:pt modelId="{4E66B55B-1009-4B72-BAF5-B72C6E0A4953}" type="sibTrans" cxnId="{7903B74C-F292-4FA3-B8E7-5809C6BE1FD4}">
      <dgm:prSet/>
      <dgm:spPr/>
      <dgm:t>
        <a:bodyPr/>
        <a:lstStyle/>
        <a:p>
          <a:endParaRPr lang="en-GB"/>
        </a:p>
      </dgm:t>
    </dgm:pt>
    <dgm:pt modelId="{E5364ABD-228F-4AEF-933E-E822B680EA54}">
      <dgm:prSet phldrT="[Text]"/>
      <dgm:spPr/>
      <dgm:t>
        <a:bodyPr/>
        <a:lstStyle/>
        <a:p>
          <a:r>
            <a:rPr lang="en-GB" b="1" dirty="0"/>
            <a:t>Migration</a:t>
          </a:r>
        </a:p>
      </dgm:t>
    </dgm:pt>
    <dgm:pt modelId="{D19CE424-1421-4DEB-A020-F1FF9D57B1F5}" type="parTrans" cxnId="{04F197BC-5DD4-4A44-88CE-93A2FF951FFB}">
      <dgm:prSet/>
      <dgm:spPr/>
      <dgm:t>
        <a:bodyPr/>
        <a:lstStyle/>
        <a:p>
          <a:endParaRPr lang="en-GB"/>
        </a:p>
      </dgm:t>
    </dgm:pt>
    <dgm:pt modelId="{668526DA-EF86-4454-B9D4-9795BC0CFF4D}" type="sibTrans" cxnId="{04F197BC-5DD4-4A44-88CE-93A2FF951FFB}">
      <dgm:prSet/>
      <dgm:spPr/>
      <dgm:t>
        <a:bodyPr/>
        <a:lstStyle/>
        <a:p>
          <a:endParaRPr lang="en-GB"/>
        </a:p>
      </dgm:t>
    </dgm:pt>
    <dgm:pt modelId="{6FDBB12E-7EE0-4DBF-B5DE-57655FE2638D}">
      <dgm:prSet phldrT="[Text]"/>
      <dgm:spPr/>
      <dgm:t>
        <a:bodyPr/>
        <a:lstStyle/>
        <a:p>
          <a:r>
            <a:rPr lang="en-GB" b="1" dirty="0"/>
            <a:t>Accumulation</a:t>
          </a:r>
        </a:p>
      </dgm:t>
    </dgm:pt>
    <dgm:pt modelId="{26102C2A-EF93-4D88-850F-76849B989AD1}" type="parTrans" cxnId="{B2515629-0EE9-48FF-8C62-E1F405432DBF}">
      <dgm:prSet/>
      <dgm:spPr/>
      <dgm:t>
        <a:bodyPr/>
        <a:lstStyle/>
        <a:p>
          <a:endParaRPr lang="en-GB"/>
        </a:p>
      </dgm:t>
    </dgm:pt>
    <dgm:pt modelId="{B1FFEB22-03F2-468D-B53D-1B2EAFF92B7A}" type="sibTrans" cxnId="{B2515629-0EE9-48FF-8C62-E1F405432DBF}">
      <dgm:prSet/>
      <dgm:spPr/>
      <dgm:t>
        <a:bodyPr/>
        <a:lstStyle/>
        <a:p>
          <a:endParaRPr lang="en-GB"/>
        </a:p>
      </dgm:t>
    </dgm:pt>
    <dgm:pt modelId="{0526075B-AC24-4D52-9F1B-C3C7D37CB8EE}" type="pres">
      <dgm:prSet presAssocID="{538D1C07-0CE2-466E-A211-9F6D09ED3B0F}" presName="Name0" presStyleCnt="0">
        <dgm:presLayoutVars>
          <dgm:dir/>
          <dgm:animLvl val="lvl"/>
          <dgm:resizeHandles val="exact"/>
        </dgm:presLayoutVars>
      </dgm:prSet>
      <dgm:spPr/>
    </dgm:pt>
    <dgm:pt modelId="{C8CF9BFF-9AB4-4A9A-89B1-8C823688A7EC}" type="pres">
      <dgm:prSet presAssocID="{98611E4C-F3CD-494A-9B53-F538F03C75A9}" presName="composite" presStyleCnt="0"/>
      <dgm:spPr/>
    </dgm:pt>
    <dgm:pt modelId="{8A895B96-9712-4D16-B45A-3E385034F1E4}" type="pres">
      <dgm:prSet presAssocID="{98611E4C-F3CD-494A-9B53-F538F03C75A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9424404-ABFA-466F-973A-23DA9DFA82DA}" type="pres">
      <dgm:prSet presAssocID="{98611E4C-F3CD-494A-9B53-F538F03C75A9}" presName="desTx" presStyleLbl="alignAccFollowNode1" presStyleIdx="0" presStyleCnt="2">
        <dgm:presLayoutVars>
          <dgm:bulletEnabled val="1"/>
        </dgm:presLayoutVars>
      </dgm:prSet>
      <dgm:spPr/>
    </dgm:pt>
    <dgm:pt modelId="{96B7AECE-F067-4643-8CE2-820AD95C9F7E}" type="pres">
      <dgm:prSet presAssocID="{5CB22BAB-9606-4A5F-AB18-8E3A5CF59E17}" presName="space" presStyleCnt="0"/>
      <dgm:spPr/>
    </dgm:pt>
    <dgm:pt modelId="{6E14D4DF-F158-40DD-AC39-9ED0844A7742}" type="pres">
      <dgm:prSet presAssocID="{77ED0DBF-BCC5-4A40-9072-96B904F05D57}" presName="composite" presStyleCnt="0"/>
      <dgm:spPr/>
    </dgm:pt>
    <dgm:pt modelId="{FEB50865-26AD-416D-BF94-1A0CDF46E8CE}" type="pres">
      <dgm:prSet presAssocID="{77ED0DBF-BCC5-4A40-9072-96B904F05D5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B785A00-CBF2-40DE-8610-DA3627C7A858}" type="pres">
      <dgm:prSet presAssocID="{77ED0DBF-BCC5-4A40-9072-96B904F05D5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CA7BC02-436D-4F02-B451-2284894FDCFC}" type="presOf" srcId="{014BAF52-7689-44F9-A478-57D43C381D88}" destId="{CB785A00-CBF2-40DE-8610-DA3627C7A858}" srcOrd="0" destOrd="4" presId="urn:microsoft.com/office/officeart/2005/8/layout/hList1"/>
    <dgm:cxn modelId="{B989C011-86CB-4342-ABCB-40ED9965B40D}" type="presOf" srcId="{1D2D6FE6-C865-4BB9-9FBF-4B70C9548F19}" destId="{E9424404-ABFA-466F-973A-23DA9DFA82DA}" srcOrd="0" destOrd="2" presId="urn:microsoft.com/office/officeart/2005/8/layout/hList1"/>
    <dgm:cxn modelId="{EB0D5513-6683-4C04-8586-CD74059D55AE}" srcId="{538D1C07-0CE2-466E-A211-9F6D09ED3B0F}" destId="{98611E4C-F3CD-494A-9B53-F538F03C75A9}" srcOrd="0" destOrd="0" parTransId="{6ABEAF77-D7A9-45C6-B5B7-9990700D0D8F}" sibTransId="{5CB22BAB-9606-4A5F-AB18-8E3A5CF59E17}"/>
    <dgm:cxn modelId="{5A649413-D5AA-4022-B21A-58B8D2067140}" type="presOf" srcId="{6FDBB12E-7EE0-4DBF-B5DE-57655FE2638D}" destId="{CB785A00-CBF2-40DE-8610-DA3627C7A858}" srcOrd="0" destOrd="3" presId="urn:microsoft.com/office/officeart/2005/8/layout/hList1"/>
    <dgm:cxn modelId="{A9981123-2781-4B9A-9E8A-A91BBC274C95}" srcId="{98611E4C-F3CD-494A-9B53-F538F03C75A9}" destId="{1D2D6FE6-C865-4BB9-9FBF-4B70C9548F19}" srcOrd="2" destOrd="0" parTransId="{859D5A21-1483-49F1-BCF7-6C8256EBC036}" sibTransId="{68DF3253-1657-443F-9CE9-DC7A337953FC}"/>
    <dgm:cxn modelId="{B2515629-0EE9-48FF-8C62-E1F405432DBF}" srcId="{77ED0DBF-BCC5-4A40-9072-96B904F05D57}" destId="{6FDBB12E-7EE0-4DBF-B5DE-57655FE2638D}" srcOrd="3" destOrd="0" parTransId="{26102C2A-EF93-4D88-850F-76849B989AD1}" sibTransId="{B1FFEB22-03F2-468D-B53D-1B2EAFF92B7A}"/>
    <dgm:cxn modelId="{8665CE3B-E77E-41E0-92BD-2A5B5F29828F}" type="presOf" srcId="{E5364ABD-228F-4AEF-933E-E822B680EA54}" destId="{CB785A00-CBF2-40DE-8610-DA3627C7A858}" srcOrd="0" destOrd="2" presId="urn:microsoft.com/office/officeart/2005/8/layout/hList1"/>
    <dgm:cxn modelId="{BC99FE40-708B-4732-82ED-D510A5CE4367}" type="presOf" srcId="{269B522A-3AE1-45CD-88D2-ACD69C6F57C4}" destId="{CB785A00-CBF2-40DE-8610-DA3627C7A858}" srcOrd="0" destOrd="0" presId="urn:microsoft.com/office/officeart/2005/8/layout/hList1"/>
    <dgm:cxn modelId="{6A5A6243-AF97-4C1C-B80E-C8A80FAE4C2C}" srcId="{98611E4C-F3CD-494A-9B53-F538F03C75A9}" destId="{B9DD9791-D93E-4B70-9387-5C79F5AC519C}" srcOrd="0" destOrd="0" parTransId="{45C205F7-69E7-4A43-A7A3-F76290E2E8B0}" sibTransId="{EF02BFDC-18BE-4807-8CEF-EFBAFFD743EE}"/>
    <dgm:cxn modelId="{5EB5C84A-D64E-44B7-87F6-FB8D10D48F3E}" type="presOf" srcId="{77ED0DBF-BCC5-4A40-9072-96B904F05D57}" destId="{FEB50865-26AD-416D-BF94-1A0CDF46E8CE}" srcOrd="0" destOrd="0" presId="urn:microsoft.com/office/officeart/2005/8/layout/hList1"/>
    <dgm:cxn modelId="{7903B74C-F292-4FA3-B8E7-5809C6BE1FD4}" srcId="{98611E4C-F3CD-494A-9B53-F538F03C75A9}" destId="{FBC36646-5753-45C7-A361-D607EFA8E9F8}" srcOrd="1" destOrd="0" parTransId="{1F6C2191-AF6A-4118-A9E7-C125B0C832D5}" sibTransId="{4E66B55B-1009-4B72-BAF5-B72C6E0A4953}"/>
    <dgm:cxn modelId="{E2C8597A-7179-4D4B-B754-8DAF9B4F2654}" type="presOf" srcId="{538D1C07-0CE2-466E-A211-9F6D09ED3B0F}" destId="{0526075B-AC24-4D52-9F1B-C3C7D37CB8EE}" srcOrd="0" destOrd="0" presId="urn:microsoft.com/office/officeart/2005/8/layout/hList1"/>
    <dgm:cxn modelId="{E643037E-3696-4BF7-82BC-F1D2B90371D9}" type="presOf" srcId="{FBC36646-5753-45C7-A361-D607EFA8E9F8}" destId="{E9424404-ABFA-466F-973A-23DA9DFA82DA}" srcOrd="0" destOrd="1" presId="urn:microsoft.com/office/officeart/2005/8/layout/hList1"/>
    <dgm:cxn modelId="{CEAC5C82-A28A-4B67-9A74-30649C0A53DC}" type="presOf" srcId="{98611E4C-F3CD-494A-9B53-F538F03C75A9}" destId="{8A895B96-9712-4D16-B45A-3E385034F1E4}" srcOrd="0" destOrd="0" presId="urn:microsoft.com/office/officeart/2005/8/layout/hList1"/>
    <dgm:cxn modelId="{7A5DAE84-1710-4AD3-A82D-1610331BDD28}" srcId="{77ED0DBF-BCC5-4A40-9072-96B904F05D57}" destId="{269B522A-3AE1-45CD-88D2-ACD69C6F57C4}" srcOrd="0" destOrd="0" parTransId="{3D61B39D-8010-4C66-8FF1-158A59B507E8}" sibTransId="{23E84D94-9CF9-41DA-AA69-61461CBCA9B4}"/>
    <dgm:cxn modelId="{B56EE688-41DC-487C-AC92-F44855624F2E}" type="presOf" srcId="{E72E7EB6-260C-4707-B895-2DFC2504D43B}" destId="{CB785A00-CBF2-40DE-8610-DA3627C7A858}" srcOrd="0" destOrd="1" presId="urn:microsoft.com/office/officeart/2005/8/layout/hList1"/>
    <dgm:cxn modelId="{B770A98D-C557-4215-9BB0-9C5A70164D55}" type="presOf" srcId="{B9DD9791-D93E-4B70-9387-5C79F5AC519C}" destId="{E9424404-ABFA-466F-973A-23DA9DFA82DA}" srcOrd="0" destOrd="0" presId="urn:microsoft.com/office/officeart/2005/8/layout/hList1"/>
    <dgm:cxn modelId="{7F7F129E-2518-4C1E-8697-44AFB88C2FE2}" srcId="{77ED0DBF-BCC5-4A40-9072-96B904F05D57}" destId="{014BAF52-7689-44F9-A478-57D43C381D88}" srcOrd="4" destOrd="0" parTransId="{2F2CB89E-062B-48D2-AA6E-5566ECD9612D}" sibTransId="{D917B777-D67F-4277-8938-11A7BBBB994C}"/>
    <dgm:cxn modelId="{04F197BC-5DD4-4A44-88CE-93A2FF951FFB}" srcId="{77ED0DBF-BCC5-4A40-9072-96B904F05D57}" destId="{E5364ABD-228F-4AEF-933E-E822B680EA54}" srcOrd="2" destOrd="0" parTransId="{D19CE424-1421-4DEB-A020-F1FF9D57B1F5}" sibTransId="{668526DA-EF86-4454-B9D4-9795BC0CFF4D}"/>
    <dgm:cxn modelId="{CD4557E3-27C8-4D25-944C-86BC6C8C6275}" srcId="{77ED0DBF-BCC5-4A40-9072-96B904F05D57}" destId="{E72E7EB6-260C-4707-B895-2DFC2504D43B}" srcOrd="1" destOrd="0" parTransId="{76AC1400-45F1-4AE5-823C-7899E359D2F5}" sibTransId="{1A75005D-E1E9-46EA-A90E-1215AB0917FE}"/>
    <dgm:cxn modelId="{A9795EE6-618C-4A8D-9EB7-7292946602BC}" srcId="{538D1C07-0CE2-466E-A211-9F6D09ED3B0F}" destId="{77ED0DBF-BCC5-4A40-9072-96B904F05D57}" srcOrd="1" destOrd="0" parTransId="{35D6514B-0AA5-498C-8E72-BD997AEEE1B1}" sibTransId="{A68F173F-BF5F-47A1-A040-23901FD97C23}"/>
    <dgm:cxn modelId="{3BFEE18C-2C99-43AC-B651-B585EA4D9520}" type="presParOf" srcId="{0526075B-AC24-4D52-9F1B-C3C7D37CB8EE}" destId="{C8CF9BFF-9AB4-4A9A-89B1-8C823688A7EC}" srcOrd="0" destOrd="0" presId="urn:microsoft.com/office/officeart/2005/8/layout/hList1"/>
    <dgm:cxn modelId="{193E9BA5-7BE0-46A8-9456-ED86D50E883D}" type="presParOf" srcId="{C8CF9BFF-9AB4-4A9A-89B1-8C823688A7EC}" destId="{8A895B96-9712-4D16-B45A-3E385034F1E4}" srcOrd="0" destOrd="0" presId="urn:microsoft.com/office/officeart/2005/8/layout/hList1"/>
    <dgm:cxn modelId="{B54D5BFC-CFF4-426A-93CC-4B146FD69F9F}" type="presParOf" srcId="{C8CF9BFF-9AB4-4A9A-89B1-8C823688A7EC}" destId="{E9424404-ABFA-466F-973A-23DA9DFA82DA}" srcOrd="1" destOrd="0" presId="urn:microsoft.com/office/officeart/2005/8/layout/hList1"/>
    <dgm:cxn modelId="{2CB4638C-5977-40BC-BA93-C3AA3BEA6CBB}" type="presParOf" srcId="{0526075B-AC24-4D52-9F1B-C3C7D37CB8EE}" destId="{96B7AECE-F067-4643-8CE2-820AD95C9F7E}" srcOrd="1" destOrd="0" presId="urn:microsoft.com/office/officeart/2005/8/layout/hList1"/>
    <dgm:cxn modelId="{C5566C1D-6A07-4933-94C8-6BFC56F5C0B4}" type="presParOf" srcId="{0526075B-AC24-4D52-9F1B-C3C7D37CB8EE}" destId="{6E14D4DF-F158-40DD-AC39-9ED0844A7742}" srcOrd="2" destOrd="0" presId="urn:microsoft.com/office/officeart/2005/8/layout/hList1"/>
    <dgm:cxn modelId="{7D6EFE5D-62D0-4246-8250-B041E9A0AA62}" type="presParOf" srcId="{6E14D4DF-F158-40DD-AC39-9ED0844A7742}" destId="{FEB50865-26AD-416D-BF94-1A0CDF46E8CE}" srcOrd="0" destOrd="0" presId="urn:microsoft.com/office/officeart/2005/8/layout/hList1"/>
    <dgm:cxn modelId="{06BE8BF9-4395-40D6-8CE0-D17F3C047D2B}" type="presParOf" srcId="{6E14D4DF-F158-40DD-AC39-9ED0844A7742}" destId="{CB785A00-CBF2-40DE-8610-DA3627C7A8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5E211-41AF-4B2B-8BFF-426B438A09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1A6AAA-1A97-4510-9160-8B3B552EB88F}">
      <dgm:prSet phldrT="[Text]" custT="1"/>
      <dgm:spPr>
        <a:noFill/>
      </dgm:spPr>
      <dgm:t>
        <a:bodyPr/>
        <a:lstStyle/>
        <a:p>
          <a:r>
            <a:rPr lang="en-GB" sz="3600" b="1" dirty="0">
              <a:solidFill>
                <a:schemeClr val="tx1"/>
              </a:solidFill>
            </a:rPr>
            <a:t>Routine &amp; SCAL</a:t>
          </a:r>
        </a:p>
      </dgm:t>
    </dgm:pt>
    <dgm:pt modelId="{D0456B62-4B79-4C24-8671-AB6148248316}" type="parTrans" cxnId="{70D10F78-7CD8-43CB-B356-57A61F4B637E}">
      <dgm:prSet/>
      <dgm:spPr/>
      <dgm:t>
        <a:bodyPr/>
        <a:lstStyle/>
        <a:p>
          <a:endParaRPr lang="en-GB"/>
        </a:p>
      </dgm:t>
    </dgm:pt>
    <dgm:pt modelId="{05C04965-597F-4D79-8ED6-7079FCB71077}" type="sibTrans" cxnId="{70D10F78-7CD8-43CB-B356-57A61F4B637E}">
      <dgm:prSet/>
      <dgm:spPr/>
      <dgm:t>
        <a:bodyPr/>
        <a:lstStyle/>
        <a:p>
          <a:endParaRPr lang="en-GB"/>
        </a:p>
      </dgm:t>
    </dgm:pt>
    <dgm:pt modelId="{84CE3923-4915-452F-8DC3-CFEA31CF6C1A}">
      <dgm:prSet phldrT="[Text]" custT="1"/>
      <dgm:spPr/>
      <dgm:t>
        <a:bodyPr/>
        <a:lstStyle/>
        <a:p>
          <a:endParaRPr lang="en-GB" sz="3600" dirty="0">
            <a:solidFill>
              <a:srgbClr val="0070C0"/>
            </a:solidFill>
          </a:endParaRPr>
        </a:p>
      </dgm:t>
    </dgm:pt>
    <dgm:pt modelId="{9EA11378-4DC2-4B8A-B740-FA9F6DE6B70D}" type="parTrans" cxnId="{C458CD60-0CD3-4F34-BA9A-9068F49B811D}">
      <dgm:prSet/>
      <dgm:spPr/>
      <dgm:t>
        <a:bodyPr/>
        <a:lstStyle/>
        <a:p>
          <a:endParaRPr lang="en-GB"/>
        </a:p>
      </dgm:t>
    </dgm:pt>
    <dgm:pt modelId="{EBC00E97-15F3-4F40-BCE4-F1090611BAD9}" type="sibTrans" cxnId="{C458CD60-0CD3-4F34-BA9A-9068F49B811D}">
      <dgm:prSet/>
      <dgm:spPr/>
      <dgm:t>
        <a:bodyPr/>
        <a:lstStyle/>
        <a:p>
          <a:endParaRPr lang="en-GB"/>
        </a:p>
      </dgm:t>
    </dgm:pt>
    <dgm:pt modelId="{FB1C407F-5B66-49DD-A8B4-C5B0DF2E9972}">
      <dgm:prSet phldrT="[Text]"/>
      <dgm:spPr/>
      <dgm:t>
        <a:bodyPr/>
        <a:lstStyle/>
        <a:p>
          <a:endParaRPr lang="en-GB" sz="4800" dirty="0"/>
        </a:p>
      </dgm:t>
    </dgm:pt>
    <dgm:pt modelId="{812EF7A7-944E-4B7B-B5C8-496B476B03CA}" type="parTrans" cxnId="{910115FC-DD1D-4621-AA10-41367A736249}">
      <dgm:prSet/>
      <dgm:spPr/>
      <dgm:t>
        <a:bodyPr/>
        <a:lstStyle/>
        <a:p>
          <a:endParaRPr lang="en-GB"/>
        </a:p>
      </dgm:t>
    </dgm:pt>
    <dgm:pt modelId="{19F89996-BB5D-4503-B54B-EF27426EA75C}" type="sibTrans" cxnId="{910115FC-DD1D-4621-AA10-41367A736249}">
      <dgm:prSet/>
      <dgm:spPr/>
      <dgm:t>
        <a:bodyPr/>
        <a:lstStyle/>
        <a:p>
          <a:endParaRPr lang="en-GB"/>
        </a:p>
      </dgm:t>
    </dgm:pt>
    <dgm:pt modelId="{1DFB05F1-46B6-499D-9326-6AC4BE1D0144}" type="pres">
      <dgm:prSet presAssocID="{8605E211-41AF-4B2B-8BFF-426B438A095A}" presName="linear" presStyleCnt="0">
        <dgm:presLayoutVars>
          <dgm:animLvl val="lvl"/>
          <dgm:resizeHandles val="exact"/>
        </dgm:presLayoutVars>
      </dgm:prSet>
      <dgm:spPr/>
    </dgm:pt>
    <dgm:pt modelId="{8923E7F6-61E2-4DFC-BA15-A9EB8D9E96CE}" type="pres">
      <dgm:prSet presAssocID="{001A6AAA-1A97-4510-9160-8B3B552EB88F}" presName="parentText" presStyleLbl="node1" presStyleIdx="0" presStyleCnt="1" custScaleY="129378" custLinFactNeighborY="-11140">
        <dgm:presLayoutVars>
          <dgm:chMax val="0"/>
          <dgm:bulletEnabled val="1"/>
        </dgm:presLayoutVars>
      </dgm:prSet>
      <dgm:spPr/>
    </dgm:pt>
    <dgm:pt modelId="{8F2FD693-F5C7-42A6-9A66-85AD35F54E16}" type="pres">
      <dgm:prSet presAssocID="{001A6AAA-1A97-4510-9160-8B3B552EB88F}" presName="childText" presStyleLbl="revTx" presStyleIdx="0" presStyleCnt="1" custLinFactNeighborX="2369" custLinFactNeighborY="-8645">
        <dgm:presLayoutVars>
          <dgm:bulletEnabled val="1"/>
        </dgm:presLayoutVars>
      </dgm:prSet>
      <dgm:spPr/>
    </dgm:pt>
  </dgm:ptLst>
  <dgm:cxnLst>
    <dgm:cxn modelId="{2452F401-AC8F-4D28-A3DA-29E2135E8EA5}" type="presOf" srcId="{84CE3923-4915-452F-8DC3-CFEA31CF6C1A}" destId="{8F2FD693-F5C7-42A6-9A66-85AD35F54E16}" srcOrd="0" destOrd="0" presId="urn:microsoft.com/office/officeart/2005/8/layout/vList2"/>
    <dgm:cxn modelId="{CC629402-8DF6-4A74-9A60-A2CCB18E7301}" type="presOf" srcId="{FB1C407F-5B66-49DD-A8B4-C5B0DF2E9972}" destId="{8F2FD693-F5C7-42A6-9A66-85AD35F54E16}" srcOrd="0" destOrd="1" presId="urn:microsoft.com/office/officeart/2005/8/layout/vList2"/>
    <dgm:cxn modelId="{C458CD60-0CD3-4F34-BA9A-9068F49B811D}" srcId="{001A6AAA-1A97-4510-9160-8B3B552EB88F}" destId="{84CE3923-4915-452F-8DC3-CFEA31CF6C1A}" srcOrd="0" destOrd="0" parTransId="{9EA11378-4DC2-4B8A-B740-FA9F6DE6B70D}" sibTransId="{EBC00E97-15F3-4F40-BCE4-F1090611BAD9}"/>
    <dgm:cxn modelId="{42170868-88C6-4F35-ABC1-69E3A805A934}" type="presOf" srcId="{8605E211-41AF-4B2B-8BFF-426B438A095A}" destId="{1DFB05F1-46B6-499D-9326-6AC4BE1D0144}" srcOrd="0" destOrd="0" presId="urn:microsoft.com/office/officeart/2005/8/layout/vList2"/>
    <dgm:cxn modelId="{70D10F78-7CD8-43CB-B356-57A61F4B637E}" srcId="{8605E211-41AF-4B2B-8BFF-426B438A095A}" destId="{001A6AAA-1A97-4510-9160-8B3B552EB88F}" srcOrd="0" destOrd="0" parTransId="{D0456B62-4B79-4C24-8671-AB6148248316}" sibTransId="{05C04965-597F-4D79-8ED6-7079FCB71077}"/>
    <dgm:cxn modelId="{202ACD9F-CB1A-4E42-8C0B-32D36BAA2221}" type="presOf" srcId="{001A6AAA-1A97-4510-9160-8B3B552EB88F}" destId="{8923E7F6-61E2-4DFC-BA15-A9EB8D9E96CE}" srcOrd="0" destOrd="0" presId="urn:microsoft.com/office/officeart/2005/8/layout/vList2"/>
    <dgm:cxn modelId="{910115FC-DD1D-4621-AA10-41367A736249}" srcId="{001A6AAA-1A97-4510-9160-8B3B552EB88F}" destId="{FB1C407F-5B66-49DD-A8B4-C5B0DF2E9972}" srcOrd="1" destOrd="0" parTransId="{812EF7A7-944E-4B7B-B5C8-496B476B03CA}" sibTransId="{19F89996-BB5D-4503-B54B-EF27426EA75C}"/>
    <dgm:cxn modelId="{BEE9C470-ECD4-4EA3-BE9D-F3900174FCB0}" type="presParOf" srcId="{1DFB05F1-46B6-499D-9326-6AC4BE1D0144}" destId="{8923E7F6-61E2-4DFC-BA15-A9EB8D9E96CE}" srcOrd="0" destOrd="0" presId="urn:microsoft.com/office/officeart/2005/8/layout/vList2"/>
    <dgm:cxn modelId="{90F6FDA8-20AE-4382-9351-CCFE479971F2}" type="presParOf" srcId="{1DFB05F1-46B6-499D-9326-6AC4BE1D0144}" destId="{8F2FD693-F5C7-42A6-9A66-85AD35F54E1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05E211-41AF-4B2B-8BFF-426B438A09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1A6AAA-1A97-4510-9160-8B3B552EB88F}">
      <dgm:prSet phldrT="[Text]" custT="1"/>
      <dgm:spPr>
        <a:noFill/>
      </dgm:spPr>
      <dgm:t>
        <a:bodyPr/>
        <a:lstStyle/>
        <a:p>
          <a:r>
            <a:rPr lang="en-GB" sz="3600" b="1" dirty="0">
              <a:solidFill>
                <a:schemeClr val="tx1"/>
              </a:solidFill>
            </a:rPr>
            <a:t>  </a:t>
          </a:r>
          <a:r>
            <a:rPr lang="en-GB" sz="3200" b="1" dirty="0">
              <a:solidFill>
                <a:schemeClr val="tx1"/>
              </a:solidFill>
            </a:rPr>
            <a:t>Two types of coring:</a:t>
          </a:r>
        </a:p>
      </dgm:t>
    </dgm:pt>
    <dgm:pt modelId="{D0456B62-4B79-4C24-8671-AB6148248316}" type="parTrans" cxnId="{70D10F78-7CD8-43CB-B356-57A61F4B637E}">
      <dgm:prSet/>
      <dgm:spPr/>
      <dgm:t>
        <a:bodyPr/>
        <a:lstStyle/>
        <a:p>
          <a:endParaRPr lang="en-GB"/>
        </a:p>
      </dgm:t>
    </dgm:pt>
    <dgm:pt modelId="{05C04965-597F-4D79-8ED6-7079FCB71077}" type="sibTrans" cxnId="{70D10F78-7CD8-43CB-B356-57A61F4B637E}">
      <dgm:prSet/>
      <dgm:spPr/>
      <dgm:t>
        <a:bodyPr/>
        <a:lstStyle/>
        <a:p>
          <a:endParaRPr lang="en-GB"/>
        </a:p>
      </dgm:t>
    </dgm:pt>
    <dgm:pt modelId="{84CE3923-4915-452F-8DC3-CFEA31CF6C1A}">
      <dgm:prSet phldrT="[Text]" custT="1"/>
      <dgm:spPr/>
      <dgm:t>
        <a:bodyPr/>
        <a:lstStyle/>
        <a:p>
          <a:r>
            <a:rPr lang="en-GB" sz="2800" b="1" dirty="0">
              <a:solidFill>
                <a:srgbClr val="0070C0"/>
              </a:solidFill>
            </a:rPr>
            <a:t>Conventional coring (Whole coring)</a:t>
          </a:r>
          <a:endParaRPr lang="en-GB" sz="3200" b="1" dirty="0">
            <a:solidFill>
              <a:srgbClr val="0070C0"/>
            </a:solidFill>
          </a:endParaRPr>
        </a:p>
      </dgm:t>
    </dgm:pt>
    <dgm:pt modelId="{9EA11378-4DC2-4B8A-B740-FA9F6DE6B70D}" type="parTrans" cxnId="{C458CD60-0CD3-4F34-BA9A-9068F49B811D}">
      <dgm:prSet/>
      <dgm:spPr/>
      <dgm:t>
        <a:bodyPr/>
        <a:lstStyle/>
        <a:p>
          <a:endParaRPr lang="en-GB"/>
        </a:p>
      </dgm:t>
    </dgm:pt>
    <dgm:pt modelId="{EBC00E97-15F3-4F40-BCE4-F1090611BAD9}" type="sibTrans" cxnId="{C458CD60-0CD3-4F34-BA9A-9068F49B811D}">
      <dgm:prSet/>
      <dgm:spPr/>
      <dgm:t>
        <a:bodyPr/>
        <a:lstStyle/>
        <a:p>
          <a:endParaRPr lang="en-GB"/>
        </a:p>
      </dgm:t>
    </dgm:pt>
    <dgm:pt modelId="{FB1C407F-5B66-49DD-A8B4-C5B0DF2E9972}">
      <dgm:prSet phldrT="[Text]"/>
      <dgm:spPr/>
      <dgm:t>
        <a:bodyPr/>
        <a:lstStyle/>
        <a:p>
          <a:endParaRPr lang="en-GB" sz="4800" dirty="0"/>
        </a:p>
      </dgm:t>
    </dgm:pt>
    <dgm:pt modelId="{812EF7A7-944E-4B7B-B5C8-496B476B03CA}" type="parTrans" cxnId="{910115FC-DD1D-4621-AA10-41367A736249}">
      <dgm:prSet/>
      <dgm:spPr/>
      <dgm:t>
        <a:bodyPr/>
        <a:lstStyle/>
        <a:p>
          <a:endParaRPr lang="en-GB"/>
        </a:p>
      </dgm:t>
    </dgm:pt>
    <dgm:pt modelId="{19F89996-BB5D-4503-B54B-EF27426EA75C}" type="sibTrans" cxnId="{910115FC-DD1D-4621-AA10-41367A736249}">
      <dgm:prSet/>
      <dgm:spPr/>
      <dgm:t>
        <a:bodyPr/>
        <a:lstStyle/>
        <a:p>
          <a:endParaRPr lang="en-GB"/>
        </a:p>
      </dgm:t>
    </dgm:pt>
    <dgm:pt modelId="{A7F07D4C-0063-4AE4-A6B8-9173B6A075B9}">
      <dgm:prSet phldrT="[Text]" custT="1"/>
      <dgm:spPr/>
      <dgm:t>
        <a:bodyPr/>
        <a:lstStyle/>
        <a:p>
          <a:r>
            <a:rPr lang="en-GB" sz="2800" b="1" dirty="0" err="1">
              <a:solidFill>
                <a:srgbClr val="0070C0"/>
              </a:solidFill>
            </a:rPr>
            <a:t>Sidewell</a:t>
          </a:r>
          <a:r>
            <a:rPr lang="en-GB" sz="2800" b="1" dirty="0">
              <a:solidFill>
                <a:srgbClr val="0070C0"/>
              </a:solidFill>
            </a:rPr>
            <a:t> coring</a:t>
          </a:r>
        </a:p>
      </dgm:t>
    </dgm:pt>
    <dgm:pt modelId="{84CA5D37-E9C0-406A-96A7-6E6B119E9D88}" type="parTrans" cxnId="{58C2CCDE-E836-4707-AE6D-4BD6285FEA0C}">
      <dgm:prSet/>
      <dgm:spPr/>
      <dgm:t>
        <a:bodyPr/>
        <a:lstStyle/>
        <a:p>
          <a:endParaRPr lang="en-GB"/>
        </a:p>
      </dgm:t>
    </dgm:pt>
    <dgm:pt modelId="{E1450DC5-1FB6-4CDC-8204-38DF127292CF}" type="sibTrans" cxnId="{58C2CCDE-E836-4707-AE6D-4BD6285FEA0C}">
      <dgm:prSet/>
      <dgm:spPr/>
      <dgm:t>
        <a:bodyPr/>
        <a:lstStyle/>
        <a:p>
          <a:endParaRPr lang="en-GB"/>
        </a:p>
      </dgm:t>
    </dgm:pt>
    <dgm:pt modelId="{1DFB05F1-46B6-499D-9326-6AC4BE1D0144}" type="pres">
      <dgm:prSet presAssocID="{8605E211-41AF-4B2B-8BFF-426B438A095A}" presName="linear" presStyleCnt="0">
        <dgm:presLayoutVars>
          <dgm:animLvl val="lvl"/>
          <dgm:resizeHandles val="exact"/>
        </dgm:presLayoutVars>
      </dgm:prSet>
      <dgm:spPr/>
    </dgm:pt>
    <dgm:pt modelId="{8923E7F6-61E2-4DFC-BA15-A9EB8D9E96CE}" type="pres">
      <dgm:prSet presAssocID="{001A6AAA-1A97-4510-9160-8B3B552EB88F}" presName="parentText" presStyleLbl="node1" presStyleIdx="0" presStyleCnt="1" custScaleY="129378" custLinFactNeighborX="16851" custLinFactNeighborY="-63535">
        <dgm:presLayoutVars>
          <dgm:chMax val="0"/>
          <dgm:bulletEnabled val="1"/>
        </dgm:presLayoutVars>
      </dgm:prSet>
      <dgm:spPr/>
    </dgm:pt>
    <dgm:pt modelId="{8F2FD693-F5C7-42A6-9A66-85AD35F54E16}" type="pres">
      <dgm:prSet presAssocID="{001A6AAA-1A97-4510-9160-8B3B552EB88F}" presName="childText" presStyleLbl="revTx" presStyleIdx="0" presStyleCnt="1" custLinFactNeighborX="2369" custLinFactNeighborY="-8645">
        <dgm:presLayoutVars>
          <dgm:bulletEnabled val="1"/>
        </dgm:presLayoutVars>
      </dgm:prSet>
      <dgm:spPr/>
    </dgm:pt>
  </dgm:ptLst>
  <dgm:cxnLst>
    <dgm:cxn modelId="{F136AE11-4A0C-4352-B247-50BCFDE41C0E}" type="presOf" srcId="{FB1C407F-5B66-49DD-A8B4-C5B0DF2E9972}" destId="{8F2FD693-F5C7-42A6-9A66-85AD35F54E16}" srcOrd="0" destOrd="2" presId="urn:microsoft.com/office/officeart/2005/8/layout/vList2"/>
    <dgm:cxn modelId="{C458CD60-0CD3-4F34-BA9A-9068F49B811D}" srcId="{001A6AAA-1A97-4510-9160-8B3B552EB88F}" destId="{84CE3923-4915-452F-8DC3-CFEA31CF6C1A}" srcOrd="0" destOrd="0" parTransId="{9EA11378-4DC2-4B8A-B740-FA9F6DE6B70D}" sibTransId="{EBC00E97-15F3-4F40-BCE4-F1090611BAD9}"/>
    <dgm:cxn modelId="{E864144E-C236-4E26-8CFA-7651AABAE2FA}" type="presOf" srcId="{84CE3923-4915-452F-8DC3-CFEA31CF6C1A}" destId="{8F2FD693-F5C7-42A6-9A66-85AD35F54E16}" srcOrd="0" destOrd="0" presId="urn:microsoft.com/office/officeart/2005/8/layout/vList2"/>
    <dgm:cxn modelId="{70D10F78-7CD8-43CB-B356-57A61F4B637E}" srcId="{8605E211-41AF-4B2B-8BFF-426B438A095A}" destId="{001A6AAA-1A97-4510-9160-8B3B552EB88F}" srcOrd="0" destOrd="0" parTransId="{D0456B62-4B79-4C24-8671-AB6148248316}" sibTransId="{05C04965-597F-4D79-8ED6-7079FCB71077}"/>
    <dgm:cxn modelId="{3AC7335A-1DE9-49A3-B5B8-1401F147AAB2}" type="presOf" srcId="{A7F07D4C-0063-4AE4-A6B8-9173B6A075B9}" destId="{8F2FD693-F5C7-42A6-9A66-85AD35F54E16}" srcOrd="0" destOrd="1" presId="urn:microsoft.com/office/officeart/2005/8/layout/vList2"/>
    <dgm:cxn modelId="{14602CA4-8A61-40AB-A582-3794A264BAAF}" type="presOf" srcId="{8605E211-41AF-4B2B-8BFF-426B438A095A}" destId="{1DFB05F1-46B6-499D-9326-6AC4BE1D0144}" srcOrd="0" destOrd="0" presId="urn:microsoft.com/office/officeart/2005/8/layout/vList2"/>
    <dgm:cxn modelId="{531CA4B7-3C7B-454D-B6A9-43D799CDDE89}" type="presOf" srcId="{001A6AAA-1A97-4510-9160-8B3B552EB88F}" destId="{8923E7F6-61E2-4DFC-BA15-A9EB8D9E96CE}" srcOrd="0" destOrd="0" presId="urn:microsoft.com/office/officeart/2005/8/layout/vList2"/>
    <dgm:cxn modelId="{58C2CCDE-E836-4707-AE6D-4BD6285FEA0C}" srcId="{001A6AAA-1A97-4510-9160-8B3B552EB88F}" destId="{A7F07D4C-0063-4AE4-A6B8-9173B6A075B9}" srcOrd="1" destOrd="0" parTransId="{84CA5D37-E9C0-406A-96A7-6E6B119E9D88}" sibTransId="{E1450DC5-1FB6-4CDC-8204-38DF127292CF}"/>
    <dgm:cxn modelId="{910115FC-DD1D-4621-AA10-41367A736249}" srcId="{001A6AAA-1A97-4510-9160-8B3B552EB88F}" destId="{FB1C407F-5B66-49DD-A8B4-C5B0DF2E9972}" srcOrd="2" destOrd="0" parTransId="{812EF7A7-944E-4B7B-B5C8-496B476B03CA}" sibTransId="{19F89996-BB5D-4503-B54B-EF27426EA75C}"/>
    <dgm:cxn modelId="{322E8BE8-28DA-4A32-9011-CF63012FCB8C}" type="presParOf" srcId="{1DFB05F1-46B6-499D-9326-6AC4BE1D0144}" destId="{8923E7F6-61E2-4DFC-BA15-A9EB8D9E96CE}" srcOrd="0" destOrd="0" presId="urn:microsoft.com/office/officeart/2005/8/layout/vList2"/>
    <dgm:cxn modelId="{D51BB340-5614-4DAC-9062-81C2083A562D}" type="presParOf" srcId="{1DFB05F1-46B6-499D-9326-6AC4BE1D0144}" destId="{8F2FD693-F5C7-42A6-9A66-85AD35F54E1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05E211-41AF-4B2B-8BFF-426B438A09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1A6AAA-1A97-4510-9160-8B3B552EB88F}">
      <dgm:prSet phldrT="[Text]" custT="1"/>
      <dgm:spPr>
        <a:noFill/>
      </dgm:spPr>
      <dgm:t>
        <a:bodyPr/>
        <a:lstStyle/>
        <a:p>
          <a:r>
            <a:rPr lang="en-GB" sz="3200" b="1" dirty="0">
              <a:solidFill>
                <a:schemeClr val="tx1"/>
              </a:solidFill>
            </a:rPr>
            <a:t>Whole coring</a:t>
          </a:r>
        </a:p>
      </dgm:t>
    </dgm:pt>
    <dgm:pt modelId="{D0456B62-4B79-4C24-8671-AB6148248316}" type="parTrans" cxnId="{70D10F78-7CD8-43CB-B356-57A61F4B637E}">
      <dgm:prSet/>
      <dgm:spPr/>
      <dgm:t>
        <a:bodyPr/>
        <a:lstStyle/>
        <a:p>
          <a:endParaRPr lang="en-GB"/>
        </a:p>
      </dgm:t>
    </dgm:pt>
    <dgm:pt modelId="{05C04965-597F-4D79-8ED6-7079FCB71077}" type="sibTrans" cxnId="{70D10F78-7CD8-43CB-B356-57A61F4B637E}">
      <dgm:prSet/>
      <dgm:spPr/>
      <dgm:t>
        <a:bodyPr/>
        <a:lstStyle/>
        <a:p>
          <a:endParaRPr lang="en-GB"/>
        </a:p>
      </dgm:t>
    </dgm:pt>
    <dgm:pt modelId="{84CE3923-4915-452F-8DC3-CFEA31CF6C1A}">
      <dgm:prSet phldrT="[Text]" custT="1"/>
      <dgm:spPr/>
      <dgm:t>
        <a:bodyPr/>
        <a:lstStyle/>
        <a:p>
          <a:r>
            <a:rPr lang="en-GB" sz="2800" dirty="0">
              <a:solidFill>
                <a:srgbClr val="0070C0"/>
              </a:solidFill>
            </a:rPr>
            <a:t>Continues section of rocks extracted from a well during drilling operations</a:t>
          </a:r>
        </a:p>
      </dgm:t>
    </dgm:pt>
    <dgm:pt modelId="{9EA11378-4DC2-4B8A-B740-FA9F6DE6B70D}" type="parTrans" cxnId="{C458CD60-0CD3-4F34-BA9A-9068F49B811D}">
      <dgm:prSet/>
      <dgm:spPr/>
      <dgm:t>
        <a:bodyPr/>
        <a:lstStyle/>
        <a:p>
          <a:endParaRPr lang="en-GB"/>
        </a:p>
      </dgm:t>
    </dgm:pt>
    <dgm:pt modelId="{EBC00E97-15F3-4F40-BCE4-F1090611BAD9}" type="sibTrans" cxnId="{C458CD60-0CD3-4F34-BA9A-9068F49B811D}">
      <dgm:prSet/>
      <dgm:spPr/>
      <dgm:t>
        <a:bodyPr/>
        <a:lstStyle/>
        <a:p>
          <a:endParaRPr lang="en-GB"/>
        </a:p>
      </dgm:t>
    </dgm:pt>
    <dgm:pt modelId="{7E7B5664-8D9A-442F-B714-413F46E09CB3}">
      <dgm:prSet phldrT="[Text]" custT="1"/>
      <dgm:spPr/>
      <dgm:t>
        <a:bodyPr/>
        <a:lstStyle/>
        <a:p>
          <a:endParaRPr lang="en-GB" sz="3600" dirty="0"/>
        </a:p>
      </dgm:t>
    </dgm:pt>
    <dgm:pt modelId="{D745BE47-8A36-4E7F-9A1B-8226CE7BE60E}" type="parTrans" cxnId="{B3E60EE6-36C5-4514-8587-AF58D6837900}">
      <dgm:prSet/>
      <dgm:spPr/>
      <dgm:t>
        <a:bodyPr/>
        <a:lstStyle/>
        <a:p>
          <a:endParaRPr lang="en-GB"/>
        </a:p>
      </dgm:t>
    </dgm:pt>
    <dgm:pt modelId="{AD5A8A71-EAA1-4C7D-B964-8106DF319F75}" type="sibTrans" cxnId="{B3E60EE6-36C5-4514-8587-AF58D6837900}">
      <dgm:prSet/>
      <dgm:spPr/>
      <dgm:t>
        <a:bodyPr/>
        <a:lstStyle/>
        <a:p>
          <a:endParaRPr lang="en-GB"/>
        </a:p>
      </dgm:t>
    </dgm:pt>
    <dgm:pt modelId="{587E1470-57E9-4D9E-B277-1B7E86C4F988}">
      <dgm:prSet phldrT="[Text]" custT="1"/>
      <dgm:spPr/>
      <dgm:t>
        <a:bodyPr/>
        <a:lstStyle/>
        <a:p>
          <a:r>
            <a:rPr lang="en-GB" sz="2800" b="0" dirty="0">
              <a:solidFill>
                <a:srgbClr val="0070C0"/>
              </a:solidFill>
            </a:rPr>
            <a:t>Coring assembly &amp; bit are used</a:t>
          </a:r>
        </a:p>
      </dgm:t>
    </dgm:pt>
    <dgm:pt modelId="{42F80CC6-19F9-4C2A-AABE-37B7D1A71096}" type="parTrans" cxnId="{EA43B722-3D30-4335-81C0-0F29995C6EE3}">
      <dgm:prSet/>
      <dgm:spPr/>
      <dgm:t>
        <a:bodyPr/>
        <a:lstStyle/>
        <a:p>
          <a:endParaRPr lang="en-GB"/>
        </a:p>
      </dgm:t>
    </dgm:pt>
    <dgm:pt modelId="{3105BA8C-BF5B-404C-A06F-0139FD473A42}" type="sibTrans" cxnId="{EA43B722-3D30-4335-81C0-0F29995C6EE3}">
      <dgm:prSet/>
      <dgm:spPr/>
      <dgm:t>
        <a:bodyPr/>
        <a:lstStyle/>
        <a:p>
          <a:endParaRPr lang="en-GB"/>
        </a:p>
      </dgm:t>
    </dgm:pt>
    <dgm:pt modelId="{50657232-F354-4D1D-9763-954D26BBF773}">
      <dgm:prSet phldrT="[Text]" custT="1"/>
      <dgm:spPr/>
      <dgm:t>
        <a:bodyPr/>
        <a:lstStyle/>
        <a:p>
          <a:r>
            <a:rPr lang="en-GB" sz="2800" b="0" dirty="0">
              <a:solidFill>
                <a:srgbClr val="0070C0"/>
              </a:solidFill>
            </a:rPr>
            <a:t>The core bit is a hollow cylinder with cutters on the outside</a:t>
          </a:r>
        </a:p>
      </dgm:t>
    </dgm:pt>
    <dgm:pt modelId="{68F13BAC-6FD9-4950-9475-3E64D336D801}" type="parTrans" cxnId="{A91FE5B0-F6D2-478F-9F1F-2335E87B61E3}">
      <dgm:prSet/>
      <dgm:spPr/>
      <dgm:t>
        <a:bodyPr/>
        <a:lstStyle/>
        <a:p>
          <a:endParaRPr lang="en-GB"/>
        </a:p>
      </dgm:t>
    </dgm:pt>
    <dgm:pt modelId="{C6759956-6634-484F-BFBE-2734B11B13BF}" type="sibTrans" cxnId="{A91FE5B0-F6D2-478F-9F1F-2335E87B61E3}">
      <dgm:prSet/>
      <dgm:spPr/>
      <dgm:t>
        <a:bodyPr/>
        <a:lstStyle/>
        <a:p>
          <a:endParaRPr lang="en-GB"/>
        </a:p>
      </dgm:t>
    </dgm:pt>
    <dgm:pt modelId="{58584A6D-DA9F-44A7-A512-01724056CB17}">
      <dgm:prSet phldrT="[Text]" custT="1"/>
      <dgm:spPr/>
      <dgm:t>
        <a:bodyPr/>
        <a:lstStyle/>
        <a:p>
          <a:endParaRPr lang="en-GB" sz="2800" dirty="0">
            <a:solidFill>
              <a:srgbClr val="0070C0"/>
            </a:solidFill>
          </a:endParaRPr>
        </a:p>
      </dgm:t>
    </dgm:pt>
    <dgm:pt modelId="{86D7DBD0-968E-48F4-91BA-C536949310E2}" type="parTrans" cxnId="{7C08F52C-4438-450E-B360-74264EDE3848}">
      <dgm:prSet/>
      <dgm:spPr/>
      <dgm:t>
        <a:bodyPr/>
        <a:lstStyle/>
        <a:p>
          <a:endParaRPr lang="en-GB"/>
        </a:p>
      </dgm:t>
    </dgm:pt>
    <dgm:pt modelId="{11876558-3881-4EEF-B538-81557FF1202F}" type="sibTrans" cxnId="{7C08F52C-4438-450E-B360-74264EDE3848}">
      <dgm:prSet/>
      <dgm:spPr/>
      <dgm:t>
        <a:bodyPr/>
        <a:lstStyle/>
        <a:p>
          <a:endParaRPr lang="en-GB"/>
        </a:p>
      </dgm:t>
    </dgm:pt>
    <dgm:pt modelId="{79B5B44F-2EDB-4FD8-ADE7-82ADED4DF469}">
      <dgm:prSet phldrT="[Text]" custT="1"/>
      <dgm:spPr/>
      <dgm:t>
        <a:bodyPr/>
        <a:lstStyle/>
        <a:p>
          <a:endParaRPr lang="en-GB" sz="2800" b="0" dirty="0">
            <a:solidFill>
              <a:srgbClr val="0070C0"/>
            </a:solidFill>
          </a:endParaRPr>
        </a:p>
      </dgm:t>
    </dgm:pt>
    <dgm:pt modelId="{2C6F7925-4F8C-4CD5-907E-913CDCDE3D5B}" type="parTrans" cxnId="{227EA67E-062F-4424-BB3E-D4F0FAEBC088}">
      <dgm:prSet/>
      <dgm:spPr/>
      <dgm:t>
        <a:bodyPr/>
        <a:lstStyle/>
        <a:p>
          <a:endParaRPr lang="en-GB"/>
        </a:p>
      </dgm:t>
    </dgm:pt>
    <dgm:pt modelId="{6870A811-6FCF-4A96-8E5F-FC8F6C626DA0}" type="sibTrans" cxnId="{227EA67E-062F-4424-BB3E-D4F0FAEBC088}">
      <dgm:prSet/>
      <dgm:spPr/>
      <dgm:t>
        <a:bodyPr/>
        <a:lstStyle/>
        <a:p>
          <a:endParaRPr lang="en-GB"/>
        </a:p>
      </dgm:t>
    </dgm:pt>
    <dgm:pt modelId="{1DFB05F1-46B6-499D-9326-6AC4BE1D0144}" type="pres">
      <dgm:prSet presAssocID="{8605E211-41AF-4B2B-8BFF-426B438A095A}" presName="linear" presStyleCnt="0">
        <dgm:presLayoutVars>
          <dgm:animLvl val="lvl"/>
          <dgm:resizeHandles val="exact"/>
        </dgm:presLayoutVars>
      </dgm:prSet>
      <dgm:spPr/>
    </dgm:pt>
    <dgm:pt modelId="{8923E7F6-61E2-4DFC-BA15-A9EB8D9E96CE}" type="pres">
      <dgm:prSet presAssocID="{001A6AAA-1A97-4510-9160-8B3B552EB88F}" presName="parentText" presStyleLbl="node1" presStyleIdx="0" presStyleCnt="1" custScaleY="129378" custLinFactNeighborX="16851" custLinFactNeighborY="-63535">
        <dgm:presLayoutVars>
          <dgm:chMax val="0"/>
          <dgm:bulletEnabled val="1"/>
        </dgm:presLayoutVars>
      </dgm:prSet>
      <dgm:spPr/>
    </dgm:pt>
    <dgm:pt modelId="{8F2FD693-F5C7-42A6-9A66-85AD35F54E16}" type="pres">
      <dgm:prSet presAssocID="{001A6AAA-1A97-4510-9160-8B3B552EB88F}" presName="childText" presStyleLbl="revTx" presStyleIdx="0" presStyleCnt="1" custScaleY="114726" custLinFactNeighborX="2369" custLinFactNeighborY="-8645">
        <dgm:presLayoutVars>
          <dgm:bulletEnabled val="1"/>
        </dgm:presLayoutVars>
      </dgm:prSet>
      <dgm:spPr/>
    </dgm:pt>
  </dgm:ptLst>
  <dgm:cxnLst>
    <dgm:cxn modelId="{A502ED0C-48F8-4146-A0B2-DB42DFB6401E}" type="presOf" srcId="{58584A6D-DA9F-44A7-A512-01724056CB17}" destId="{8F2FD693-F5C7-42A6-9A66-85AD35F54E16}" srcOrd="0" destOrd="1" presId="urn:microsoft.com/office/officeart/2005/8/layout/vList2"/>
    <dgm:cxn modelId="{EA43B722-3D30-4335-81C0-0F29995C6EE3}" srcId="{001A6AAA-1A97-4510-9160-8B3B552EB88F}" destId="{587E1470-57E9-4D9E-B277-1B7E86C4F988}" srcOrd="2" destOrd="0" parTransId="{42F80CC6-19F9-4C2A-AABE-37B7D1A71096}" sibTransId="{3105BA8C-BF5B-404C-A06F-0139FD473A42}"/>
    <dgm:cxn modelId="{E6594B2C-9E33-44F4-8F40-DF5C09D4C4DB}" type="presOf" srcId="{79B5B44F-2EDB-4FD8-ADE7-82ADED4DF469}" destId="{8F2FD693-F5C7-42A6-9A66-85AD35F54E16}" srcOrd="0" destOrd="3" presId="urn:microsoft.com/office/officeart/2005/8/layout/vList2"/>
    <dgm:cxn modelId="{7C08F52C-4438-450E-B360-74264EDE3848}" srcId="{001A6AAA-1A97-4510-9160-8B3B552EB88F}" destId="{58584A6D-DA9F-44A7-A512-01724056CB17}" srcOrd="1" destOrd="0" parTransId="{86D7DBD0-968E-48F4-91BA-C536949310E2}" sibTransId="{11876558-3881-4EEF-B538-81557FF1202F}"/>
    <dgm:cxn modelId="{60CCA15E-D331-464A-9C63-829C093D65F4}" type="presOf" srcId="{8605E211-41AF-4B2B-8BFF-426B438A095A}" destId="{1DFB05F1-46B6-499D-9326-6AC4BE1D0144}" srcOrd="0" destOrd="0" presId="urn:microsoft.com/office/officeart/2005/8/layout/vList2"/>
    <dgm:cxn modelId="{C458CD60-0CD3-4F34-BA9A-9068F49B811D}" srcId="{001A6AAA-1A97-4510-9160-8B3B552EB88F}" destId="{84CE3923-4915-452F-8DC3-CFEA31CF6C1A}" srcOrd="0" destOrd="0" parTransId="{9EA11378-4DC2-4B8A-B740-FA9F6DE6B70D}" sibTransId="{EBC00E97-15F3-4F40-BCE4-F1090611BAD9}"/>
    <dgm:cxn modelId="{EF50A177-48E4-4771-8605-C8056759ADAB}" type="presOf" srcId="{50657232-F354-4D1D-9763-954D26BBF773}" destId="{8F2FD693-F5C7-42A6-9A66-85AD35F54E16}" srcOrd="0" destOrd="4" presId="urn:microsoft.com/office/officeart/2005/8/layout/vList2"/>
    <dgm:cxn modelId="{70D10F78-7CD8-43CB-B356-57A61F4B637E}" srcId="{8605E211-41AF-4B2B-8BFF-426B438A095A}" destId="{001A6AAA-1A97-4510-9160-8B3B552EB88F}" srcOrd="0" destOrd="0" parTransId="{D0456B62-4B79-4C24-8671-AB6148248316}" sibTransId="{05C04965-597F-4D79-8ED6-7079FCB71077}"/>
    <dgm:cxn modelId="{227EA67E-062F-4424-BB3E-D4F0FAEBC088}" srcId="{001A6AAA-1A97-4510-9160-8B3B552EB88F}" destId="{79B5B44F-2EDB-4FD8-ADE7-82ADED4DF469}" srcOrd="3" destOrd="0" parTransId="{2C6F7925-4F8C-4CD5-907E-913CDCDE3D5B}" sibTransId="{6870A811-6FCF-4A96-8E5F-FC8F6C626DA0}"/>
    <dgm:cxn modelId="{CF30AF96-4367-43E5-9F5C-AD4185C0A31C}" type="presOf" srcId="{84CE3923-4915-452F-8DC3-CFEA31CF6C1A}" destId="{8F2FD693-F5C7-42A6-9A66-85AD35F54E16}" srcOrd="0" destOrd="0" presId="urn:microsoft.com/office/officeart/2005/8/layout/vList2"/>
    <dgm:cxn modelId="{00AE3DAB-96C7-40A9-B99A-164F0CA45240}" type="presOf" srcId="{001A6AAA-1A97-4510-9160-8B3B552EB88F}" destId="{8923E7F6-61E2-4DFC-BA15-A9EB8D9E96CE}" srcOrd="0" destOrd="0" presId="urn:microsoft.com/office/officeart/2005/8/layout/vList2"/>
    <dgm:cxn modelId="{A91FE5B0-F6D2-478F-9F1F-2335E87B61E3}" srcId="{001A6AAA-1A97-4510-9160-8B3B552EB88F}" destId="{50657232-F354-4D1D-9763-954D26BBF773}" srcOrd="4" destOrd="0" parTransId="{68F13BAC-6FD9-4950-9475-3E64D336D801}" sibTransId="{C6759956-6634-484F-BFBE-2734B11B13BF}"/>
    <dgm:cxn modelId="{FD32FAB8-00BB-4D98-B51B-E9715C3C6373}" type="presOf" srcId="{7E7B5664-8D9A-442F-B714-413F46E09CB3}" destId="{8F2FD693-F5C7-42A6-9A66-85AD35F54E16}" srcOrd="0" destOrd="5" presId="urn:microsoft.com/office/officeart/2005/8/layout/vList2"/>
    <dgm:cxn modelId="{33D112E5-97B5-439C-AD07-3BDA43089AE2}" type="presOf" srcId="{587E1470-57E9-4D9E-B277-1B7E86C4F988}" destId="{8F2FD693-F5C7-42A6-9A66-85AD35F54E16}" srcOrd="0" destOrd="2" presId="urn:microsoft.com/office/officeart/2005/8/layout/vList2"/>
    <dgm:cxn modelId="{B3E60EE6-36C5-4514-8587-AF58D6837900}" srcId="{001A6AAA-1A97-4510-9160-8B3B552EB88F}" destId="{7E7B5664-8D9A-442F-B714-413F46E09CB3}" srcOrd="5" destOrd="0" parTransId="{D745BE47-8A36-4E7F-9A1B-8226CE7BE60E}" sibTransId="{AD5A8A71-EAA1-4C7D-B964-8106DF319F75}"/>
    <dgm:cxn modelId="{FBFC7C71-9DD9-41E0-929A-65C89BE46BBF}" type="presParOf" srcId="{1DFB05F1-46B6-499D-9326-6AC4BE1D0144}" destId="{8923E7F6-61E2-4DFC-BA15-A9EB8D9E96CE}" srcOrd="0" destOrd="0" presId="urn:microsoft.com/office/officeart/2005/8/layout/vList2"/>
    <dgm:cxn modelId="{E60C0149-EDC4-45AE-9945-6DE6D8C73F9D}" type="presParOf" srcId="{1DFB05F1-46B6-499D-9326-6AC4BE1D0144}" destId="{8F2FD693-F5C7-42A6-9A66-85AD35F54E1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05E211-41AF-4B2B-8BFF-426B438A09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1A6AAA-1A97-4510-9160-8B3B552EB88F}">
      <dgm:prSet phldrT="[Text]" custT="1"/>
      <dgm:spPr>
        <a:noFill/>
      </dgm:spPr>
      <dgm:t>
        <a:bodyPr/>
        <a:lstStyle/>
        <a:p>
          <a:r>
            <a:rPr lang="en-GB" sz="3200" b="1" dirty="0">
              <a:solidFill>
                <a:schemeClr val="tx1"/>
              </a:solidFill>
            </a:rPr>
            <a:t>Whole coring</a:t>
          </a:r>
        </a:p>
      </dgm:t>
    </dgm:pt>
    <dgm:pt modelId="{D0456B62-4B79-4C24-8671-AB6148248316}" type="parTrans" cxnId="{70D10F78-7CD8-43CB-B356-57A61F4B637E}">
      <dgm:prSet/>
      <dgm:spPr/>
      <dgm:t>
        <a:bodyPr/>
        <a:lstStyle/>
        <a:p>
          <a:endParaRPr lang="en-GB"/>
        </a:p>
      </dgm:t>
    </dgm:pt>
    <dgm:pt modelId="{05C04965-597F-4D79-8ED6-7079FCB71077}" type="sibTrans" cxnId="{70D10F78-7CD8-43CB-B356-57A61F4B637E}">
      <dgm:prSet/>
      <dgm:spPr/>
      <dgm:t>
        <a:bodyPr/>
        <a:lstStyle/>
        <a:p>
          <a:endParaRPr lang="en-GB"/>
        </a:p>
      </dgm:t>
    </dgm:pt>
    <dgm:pt modelId="{84CE3923-4915-452F-8DC3-CFEA31CF6C1A}">
      <dgm:prSet phldrT="[Text]" custT="1"/>
      <dgm:spPr/>
      <dgm:t>
        <a:bodyPr/>
        <a:lstStyle/>
        <a:p>
          <a:pPr algn="l"/>
          <a:r>
            <a:rPr lang="en-GB" sz="2400" b="0" dirty="0">
              <a:solidFill>
                <a:srgbClr val="0070C0"/>
              </a:solidFill>
            </a:rPr>
            <a:t>The cylindrical core is retain in the core barrel</a:t>
          </a:r>
        </a:p>
      </dgm:t>
    </dgm:pt>
    <dgm:pt modelId="{9EA11378-4DC2-4B8A-B740-FA9F6DE6B70D}" type="parTrans" cxnId="{C458CD60-0CD3-4F34-BA9A-9068F49B811D}">
      <dgm:prSet/>
      <dgm:spPr/>
      <dgm:t>
        <a:bodyPr/>
        <a:lstStyle/>
        <a:p>
          <a:endParaRPr lang="en-GB"/>
        </a:p>
      </dgm:t>
    </dgm:pt>
    <dgm:pt modelId="{EBC00E97-15F3-4F40-BCE4-F1090611BAD9}" type="sibTrans" cxnId="{C458CD60-0CD3-4F34-BA9A-9068F49B811D}">
      <dgm:prSet/>
      <dgm:spPr/>
      <dgm:t>
        <a:bodyPr/>
        <a:lstStyle/>
        <a:p>
          <a:endParaRPr lang="en-GB"/>
        </a:p>
      </dgm:t>
    </dgm:pt>
    <dgm:pt modelId="{7E7B5664-8D9A-442F-B714-413F46E09CB3}">
      <dgm:prSet phldrT="[Text]" custT="1"/>
      <dgm:spPr/>
      <dgm:t>
        <a:bodyPr/>
        <a:lstStyle/>
        <a:p>
          <a:pPr algn="l"/>
          <a:endParaRPr lang="en-GB" sz="3600" dirty="0"/>
        </a:p>
      </dgm:t>
    </dgm:pt>
    <dgm:pt modelId="{D745BE47-8A36-4E7F-9A1B-8226CE7BE60E}" type="parTrans" cxnId="{B3E60EE6-36C5-4514-8587-AF58D6837900}">
      <dgm:prSet/>
      <dgm:spPr/>
      <dgm:t>
        <a:bodyPr/>
        <a:lstStyle/>
        <a:p>
          <a:endParaRPr lang="en-GB"/>
        </a:p>
      </dgm:t>
    </dgm:pt>
    <dgm:pt modelId="{AD5A8A71-EAA1-4C7D-B964-8106DF319F75}" type="sibTrans" cxnId="{B3E60EE6-36C5-4514-8587-AF58D6837900}">
      <dgm:prSet/>
      <dgm:spPr/>
      <dgm:t>
        <a:bodyPr/>
        <a:lstStyle/>
        <a:p>
          <a:endParaRPr lang="en-GB"/>
        </a:p>
      </dgm:t>
    </dgm:pt>
    <dgm:pt modelId="{C200FD6C-DBD1-4C66-86B7-3CCF69E525FF}">
      <dgm:prSet phldrT="[Text]" custT="1"/>
      <dgm:spPr/>
      <dgm:t>
        <a:bodyPr/>
        <a:lstStyle/>
        <a:p>
          <a:pPr algn="l"/>
          <a:endParaRPr lang="en-GB" sz="3600" dirty="0"/>
        </a:p>
      </dgm:t>
    </dgm:pt>
    <dgm:pt modelId="{E1A14394-6A11-49F0-933A-F191703F8552}" type="parTrans" cxnId="{8C44B3CB-5141-4445-A77B-5A755BE319DF}">
      <dgm:prSet/>
      <dgm:spPr/>
      <dgm:t>
        <a:bodyPr/>
        <a:lstStyle/>
        <a:p>
          <a:endParaRPr lang="en-GB"/>
        </a:p>
      </dgm:t>
    </dgm:pt>
    <dgm:pt modelId="{8CF1F67E-B55F-4E45-A0E2-C517B7E5A1B4}" type="sibTrans" cxnId="{8C44B3CB-5141-4445-A77B-5A755BE319DF}">
      <dgm:prSet/>
      <dgm:spPr/>
      <dgm:t>
        <a:bodyPr/>
        <a:lstStyle/>
        <a:p>
          <a:endParaRPr lang="en-GB"/>
        </a:p>
      </dgm:t>
    </dgm:pt>
    <dgm:pt modelId="{6ED7C69D-4A04-4C46-8DF7-8DBCE6A192DF}">
      <dgm:prSet custT="1"/>
      <dgm:spPr/>
      <dgm:t>
        <a:bodyPr/>
        <a:lstStyle/>
        <a:p>
          <a:pPr algn="l"/>
          <a:r>
            <a:rPr lang="en-GB" sz="2400" b="0" dirty="0">
              <a:solidFill>
                <a:srgbClr val="0070C0"/>
              </a:solidFill>
            </a:rPr>
            <a:t>Core diameter is typically from </a:t>
          </a:r>
          <a:r>
            <a:rPr lang="en-US" sz="2400" b="0" dirty="0">
              <a:solidFill>
                <a:srgbClr val="0070C0"/>
              </a:solidFill>
            </a:rPr>
            <a:t>1.75 to 5.25 </a:t>
          </a:r>
          <a:r>
            <a:rPr lang="en-GB" sz="2400" b="0" dirty="0">
              <a:solidFill>
                <a:srgbClr val="0070C0"/>
              </a:solidFill>
            </a:rPr>
            <a:t>inches and about </a:t>
          </a:r>
          <a:r>
            <a:rPr lang="en-GB" sz="2400" b="1" dirty="0">
              <a:solidFill>
                <a:srgbClr val="00B050"/>
              </a:solidFill>
            </a:rPr>
            <a:t>1m </a:t>
          </a:r>
          <a:r>
            <a:rPr lang="en-GB" sz="2400" b="0" dirty="0">
              <a:solidFill>
                <a:srgbClr val="0070C0"/>
              </a:solidFill>
            </a:rPr>
            <a:t>long </a:t>
          </a:r>
        </a:p>
      </dgm:t>
    </dgm:pt>
    <dgm:pt modelId="{4B098BDC-47DC-4EDD-BF6E-37514E3D623A}" type="parTrans" cxnId="{9DF8E269-A584-4659-9B75-7645FFAD8FF8}">
      <dgm:prSet/>
      <dgm:spPr/>
      <dgm:t>
        <a:bodyPr/>
        <a:lstStyle/>
        <a:p>
          <a:endParaRPr lang="en-GB"/>
        </a:p>
      </dgm:t>
    </dgm:pt>
    <dgm:pt modelId="{CBB8BAA0-B01A-4F95-907C-6DC9960F65A2}" type="sibTrans" cxnId="{9DF8E269-A584-4659-9B75-7645FFAD8FF8}">
      <dgm:prSet/>
      <dgm:spPr/>
      <dgm:t>
        <a:bodyPr/>
        <a:lstStyle/>
        <a:p>
          <a:endParaRPr lang="en-GB"/>
        </a:p>
      </dgm:t>
    </dgm:pt>
    <dgm:pt modelId="{57C27AB7-E9C1-46A9-A33A-EAFA2FE24DFC}">
      <dgm:prSet custT="1"/>
      <dgm:spPr/>
      <dgm:t>
        <a:bodyPr/>
        <a:lstStyle/>
        <a:p>
          <a:pPr algn="l"/>
          <a:r>
            <a:rPr lang="en-GB" sz="2400" b="0" dirty="0">
              <a:solidFill>
                <a:srgbClr val="0070C0"/>
              </a:solidFill>
            </a:rPr>
            <a:t>These core barrels are then cut into small pieces called </a:t>
          </a:r>
          <a:r>
            <a:rPr lang="en-GB" sz="2400" b="1" dirty="0">
              <a:solidFill>
                <a:srgbClr val="C00000"/>
              </a:solidFill>
            </a:rPr>
            <a:t>plugs</a:t>
          </a:r>
        </a:p>
      </dgm:t>
    </dgm:pt>
    <dgm:pt modelId="{D54719DA-4063-4114-B1A4-81A893530149}" type="parTrans" cxnId="{CB819D1F-E1DE-4F41-805C-DE04ABBF4B2C}">
      <dgm:prSet/>
      <dgm:spPr/>
      <dgm:t>
        <a:bodyPr/>
        <a:lstStyle/>
        <a:p>
          <a:endParaRPr lang="en-GB"/>
        </a:p>
      </dgm:t>
    </dgm:pt>
    <dgm:pt modelId="{6C052C2A-AACA-4CB2-9758-08E87AB39614}" type="sibTrans" cxnId="{CB819D1F-E1DE-4F41-805C-DE04ABBF4B2C}">
      <dgm:prSet/>
      <dgm:spPr/>
      <dgm:t>
        <a:bodyPr/>
        <a:lstStyle/>
        <a:p>
          <a:endParaRPr lang="en-GB"/>
        </a:p>
      </dgm:t>
    </dgm:pt>
    <dgm:pt modelId="{DEF8ACB6-D3BA-4693-B148-B28C91149A3D}">
      <dgm:prSet phldrT="[Text]" custT="1"/>
      <dgm:spPr/>
      <dgm:t>
        <a:bodyPr/>
        <a:lstStyle/>
        <a:p>
          <a:pPr algn="l"/>
          <a:endParaRPr lang="en-GB" sz="2400" b="0" dirty="0">
            <a:solidFill>
              <a:srgbClr val="0070C0"/>
            </a:solidFill>
          </a:endParaRPr>
        </a:p>
      </dgm:t>
    </dgm:pt>
    <dgm:pt modelId="{92EA5CE3-595D-4F08-BAF1-C7201357E6FC}" type="parTrans" cxnId="{31A82F06-CC59-4D9B-8471-825AEA7ED45A}">
      <dgm:prSet/>
      <dgm:spPr/>
      <dgm:t>
        <a:bodyPr/>
        <a:lstStyle/>
        <a:p>
          <a:endParaRPr lang="en-GB"/>
        </a:p>
      </dgm:t>
    </dgm:pt>
    <dgm:pt modelId="{7F880889-B7F4-411E-889B-96B1D17760FE}" type="sibTrans" cxnId="{31A82F06-CC59-4D9B-8471-825AEA7ED45A}">
      <dgm:prSet/>
      <dgm:spPr/>
      <dgm:t>
        <a:bodyPr/>
        <a:lstStyle/>
        <a:p>
          <a:endParaRPr lang="en-GB"/>
        </a:p>
      </dgm:t>
    </dgm:pt>
    <dgm:pt modelId="{9AF551E4-2AC9-490D-8FF0-5C7CF3B30B26}">
      <dgm:prSet custT="1"/>
      <dgm:spPr/>
      <dgm:t>
        <a:bodyPr/>
        <a:lstStyle/>
        <a:p>
          <a:pPr algn="l"/>
          <a:endParaRPr lang="en-GB" sz="2400" b="0" dirty="0">
            <a:solidFill>
              <a:srgbClr val="0070C0"/>
            </a:solidFill>
          </a:endParaRPr>
        </a:p>
      </dgm:t>
    </dgm:pt>
    <dgm:pt modelId="{E9A1320D-32BE-4FAF-8BC4-6605EC5E8ED4}" type="parTrans" cxnId="{9CFEC496-BC2D-4FAF-8AAC-D497443B7910}">
      <dgm:prSet/>
      <dgm:spPr/>
      <dgm:t>
        <a:bodyPr/>
        <a:lstStyle/>
        <a:p>
          <a:endParaRPr lang="en-GB"/>
        </a:p>
      </dgm:t>
    </dgm:pt>
    <dgm:pt modelId="{6320B319-9F67-4003-AB2D-7A3497D41CDA}" type="sibTrans" cxnId="{9CFEC496-BC2D-4FAF-8AAC-D497443B7910}">
      <dgm:prSet/>
      <dgm:spPr/>
      <dgm:t>
        <a:bodyPr/>
        <a:lstStyle/>
        <a:p>
          <a:endParaRPr lang="en-GB"/>
        </a:p>
      </dgm:t>
    </dgm:pt>
    <dgm:pt modelId="{1DFB05F1-46B6-499D-9326-6AC4BE1D0144}" type="pres">
      <dgm:prSet presAssocID="{8605E211-41AF-4B2B-8BFF-426B438A095A}" presName="linear" presStyleCnt="0">
        <dgm:presLayoutVars>
          <dgm:animLvl val="lvl"/>
          <dgm:resizeHandles val="exact"/>
        </dgm:presLayoutVars>
      </dgm:prSet>
      <dgm:spPr/>
    </dgm:pt>
    <dgm:pt modelId="{8923E7F6-61E2-4DFC-BA15-A9EB8D9E96CE}" type="pres">
      <dgm:prSet presAssocID="{001A6AAA-1A97-4510-9160-8B3B552EB88F}" presName="parentText" presStyleLbl="node1" presStyleIdx="0" presStyleCnt="1" custScaleY="129378" custLinFactNeighborX="16851" custLinFactNeighborY="-63535">
        <dgm:presLayoutVars>
          <dgm:chMax val="0"/>
          <dgm:bulletEnabled val="1"/>
        </dgm:presLayoutVars>
      </dgm:prSet>
      <dgm:spPr/>
    </dgm:pt>
    <dgm:pt modelId="{8F2FD693-F5C7-42A6-9A66-85AD35F54E16}" type="pres">
      <dgm:prSet presAssocID="{001A6AAA-1A97-4510-9160-8B3B552EB88F}" presName="childText" presStyleLbl="revTx" presStyleIdx="0" presStyleCnt="1" custScaleY="99158" custLinFactNeighborX="2369" custLinFactNeighborY="-8645">
        <dgm:presLayoutVars>
          <dgm:bulletEnabled val="1"/>
        </dgm:presLayoutVars>
      </dgm:prSet>
      <dgm:spPr/>
    </dgm:pt>
  </dgm:ptLst>
  <dgm:cxnLst>
    <dgm:cxn modelId="{31A82F06-CC59-4D9B-8471-825AEA7ED45A}" srcId="{001A6AAA-1A97-4510-9160-8B3B552EB88F}" destId="{DEF8ACB6-D3BA-4693-B148-B28C91149A3D}" srcOrd="1" destOrd="0" parTransId="{92EA5CE3-595D-4F08-BAF1-C7201357E6FC}" sibTransId="{7F880889-B7F4-411E-889B-96B1D17760FE}"/>
    <dgm:cxn modelId="{D8BBF71E-EEFD-49D2-A6F2-7932880C56DD}" type="presOf" srcId="{001A6AAA-1A97-4510-9160-8B3B552EB88F}" destId="{8923E7F6-61E2-4DFC-BA15-A9EB8D9E96CE}" srcOrd="0" destOrd="0" presId="urn:microsoft.com/office/officeart/2005/8/layout/vList2"/>
    <dgm:cxn modelId="{CB819D1F-E1DE-4F41-805C-DE04ABBF4B2C}" srcId="{001A6AAA-1A97-4510-9160-8B3B552EB88F}" destId="{57C27AB7-E9C1-46A9-A33A-EAFA2FE24DFC}" srcOrd="4" destOrd="0" parTransId="{D54719DA-4063-4114-B1A4-81A893530149}" sibTransId="{6C052C2A-AACA-4CB2-9758-08E87AB39614}"/>
    <dgm:cxn modelId="{E42FC728-15CD-4D35-9E3C-B5CF807E78DC}" type="presOf" srcId="{84CE3923-4915-452F-8DC3-CFEA31CF6C1A}" destId="{8F2FD693-F5C7-42A6-9A66-85AD35F54E16}" srcOrd="0" destOrd="0" presId="urn:microsoft.com/office/officeart/2005/8/layout/vList2"/>
    <dgm:cxn modelId="{74DBAA2D-D9FA-4EB0-BB30-0F46F68D1490}" type="presOf" srcId="{57C27AB7-E9C1-46A9-A33A-EAFA2FE24DFC}" destId="{8F2FD693-F5C7-42A6-9A66-85AD35F54E16}" srcOrd="0" destOrd="4" presId="urn:microsoft.com/office/officeart/2005/8/layout/vList2"/>
    <dgm:cxn modelId="{C458CD60-0CD3-4F34-BA9A-9068F49B811D}" srcId="{001A6AAA-1A97-4510-9160-8B3B552EB88F}" destId="{84CE3923-4915-452F-8DC3-CFEA31CF6C1A}" srcOrd="0" destOrd="0" parTransId="{9EA11378-4DC2-4B8A-B740-FA9F6DE6B70D}" sibTransId="{EBC00E97-15F3-4F40-BCE4-F1090611BAD9}"/>
    <dgm:cxn modelId="{9DF8E269-A584-4659-9B75-7645FFAD8FF8}" srcId="{001A6AAA-1A97-4510-9160-8B3B552EB88F}" destId="{6ED7C69D-4A04-4C46-8DF7-8DBCE6A192DF}" srcOrd="2" destOrd="0" parTransId="{4B098BDC-47DC-4EDD-BF6E-37514E3D623A}" sibTransId="{CBB8BAA0-B01A-4F95-907C-6DC9960F65A2}"/>
    <dgm:cxn modelId="{A6E9E14A-802D-4E91-A2BF-BE3CACFF2B52}" type="presOf" srcId="{DEF8ACB6-D3BA-4693-B148-B28C91149A3D}" destId="{8F2FD693-F5C7-42A6-9A66-85AD35F54E16}" srcOrd="0" destOrd="1" presId="urn:microsoft.com/office/officeart/2005/8/layout/vList2"/>
    <dgm:cxn modelId="{51AE5976-EBD5-4505-9853-46AA94A06805}" type="presOf" srcId="{6ED7C69D-4A04-4C46-8DF7-8DBCE6A192DF}" destId="{8F2FD693-F5C7-42A6-9A66-85AD35F54E16}" srcOrd="0" destOrd="2" presId="urn:microsoft.com/office/officeart/2005/8/layout/vList2"/>
    <dgm:cxn modelId="{70D10F78-7CD8-43CB-B356-57A61F4B637E}" srcId="{8605E211-41AF-4B2B-8BFF-426B438A095A}" destId="{001A6AAA-1A97-4510-9160-8B3B552EB88F}" srcOrd="0" destOrd="0" parTransId="{D0456B62-4B79-4C24-8671-AB6148248316}" sibTransId="{05C04965-597F-4D79-8ED6-7079FCB71077}"/>
    <dgm:cxn modelId="{76C4DD82-E73F-456D-9A42-6E389DCBCC21}" type="presOf" srcId="{7E7B5664-8D9A-442F-B714-413F46E09CB3}" destId="{8F2FD693-F5C7-42A6-9A66-85AD35F54E16}" srcOrd="0" destOrd="6" presId="urn:microsoft.com/office/officeart/2005/8/layout/vList2"/>
    <dgm:cxn modelId="{9CFEC496-BC2D-4FAF-8AAC-D497443B7910}" srcId="{001A6AAA-1A97-4510-9160-8B3B552EB88F}" destId="{9AF551E4-2AC9-490D-8FF0-5C7CF3B30B26}" srcOrd="3" destOrd="0" parTransId="{E9A1320D-32BE-4FAF-8BC4-6605EC5E8ED4}" sibTransId="{6320B319-9F67-4003-AB2D-7A3497D41CDA}"/>
    <dgm:cxn modelId="{8002EE97-B506-47F7-B87C-960B786119A3}" type="presOf" srcId="{C200FD6C-DBD1-4C66-86B7-3CCF69E525FF}" destId="{8F2FD693-F5C7-42A6-9A66-85AD35F54E16}" srcOrd="0" destOrd="5" presId="urn:microsoft.com/office/officeart/2005/8/layout/vList2"/>
    <dgm:cxn modelId="{8C44B3CB-5141-4445-A77B-5A755BE319DF}" srcId="{001A6AAA-1A97-4510-9160-8B3B552EB88F}" destId="{C200FD6C-DBD1-4C66-86B7-3CCF69E525FF}" srcOrd="5" destOrd="0" parTransId="{E1A14394-6A11-49F0-933A-F191703F8552}" sibTransId="{8CF1F67E-B55F-4E45-A0E2-C517B7E5A1B4}"/>
    <dgm:cxn modelId="{E86A81DE-15F1-417F-B84C-03AE0A0EF334}" type="presOf" srcId="{8605E211-41AF-4B2B-8BFF-426B438A095A}" destId="{1DFB05F1-46B6-499D-9326-6AC4BE1D0144}" srcOrd="0" destOrd="0" presId="urn:microsoft.com/office/officeart/2005/8/layout/vList2"/>
    <dgm:cxn modelId="{B3E60EE6-36C5-4514-8587-AF58D6837900}" srcId="{001A6AAA-1A97-4510-9160-8B3B552EB88F}" destId="{7E7B5664-8D9A-442F-B714-413F46E09CB3}" srcOrd="6" destOrd="0" parTransId="{D745BE47-8A36-4E7F-9A1B-8226CE7BE60E}" sibTransId="{AD5A8A71-EAA1-4C7D-B964-8106DF319F75}"/>
    <dgm:cxn modelId="{554101E9-56D8-48FC-81A8-9453A1F7C6CC}" type="presOf" srcId="{9AF551E4-2AC9-490D-8FF0-5C7CF3B30B26}" destId="{8F2FD693-F5C7-42A6-9A66-85AD35F54E16}" srcOrd="0" destOrd="3" presId="urn:microsoft.com/office/officeart/2005/8/layout/vList2"/>
    <dgm:cxn modelId="{98CCCAE9-2FA5-4950-8A02-D26C8F84C34A}" type="presParOf" srcId="{1DFB05F1-46B6-499D-9326-6AC4BE1D0144}" destId="{8923E7F6-61E2-4DFC-BA15-A9EB8D9E96CE}" srcOrd="0" destOrd="0" presId="urn:microsoft.com/office/officeart/2005/8/layout/vList2"/>
    <dgm:cxn modelId="{0313DB0E-F671-4464-B66C-7A26EDF23D23}" type="presParOf" srcId="{1DFB05F1-46B6-499D-9326-6AC4BE1D0144}" destId="{8F2FD693-F5C7-42A6-9A66-85AD35F54E1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05E211-41AF-4B2B-8BFF-426B438A09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1A6AAA-1A97-4510-9160-8B3B552EB88F}">
      <dgm:prSet phldrT="[Text]" custT="1"/>
      <dgm:spPr>
        <a:noFill/>
      </dgm:spPr>
      <dgm:t>
        <a:bodyPr/>
        <a:lstStyle/>
        <a:p>
          <a:r>
            <a:rPr lang="en-GB" sz="3200" b="1" dirty="0">
              <a:solidFill>
                <a:schemeClr val="tx1"/>
              </a:solidFill>
            </a:rPr>
            <a:t>Whole coring</a:t>
          </a:r>
        </a:p>
      </dgm:t>
    </dgm:pt>
    <dgm:pt modelId="{D0456B62-4B79-4C24-8671-AB6148248316}" type="parTrans" cxnId="{70D10F78-7CD8-43CB-B356-57A61F4B637E}">
      <dgm:prSet/>
      <dgm:spPr/>
      <dgm:t>
        <a:bodyPr/>
        <a:lstStyle/>
        <a:p>
          <a:endParaRPr lang="en-GB"/>
        </a:p>
      </dgm:t>
    </dgm:pt>
    <dgm:pt modelId="{05C04965-597F-4D79-8ED6-7079FCB71077}" type="sibTrans" cxnId="{70D10F78-7CD8-43CB-B356-57A61F4B637E}">
      <dgm:prSet/>
      <dgm:spPr/>
      <dgm:t>
        <a:bodyPr/>
        <a:lstStyle/>
        <a:p>
          <a:endParaRPr lang="en-GB"/>
        </a:p>
      </dgm:t>
    </dgm:pt>
    <dgm:pt modelId="{84CE3923-4915-452F-8DC3-CFEA31CF6C1A}">
      <dgm:prSet phldrT="[Text]" custT="1"/>
      <dgm:spPr/>
      <dgm:t>
        <a:bodyPr/>
        <a:lstStyle/>
        <a:p>
          <a:pPr algn="l"/>
          <a:endParaRPr lang="en-GB" sz="3600" b="0" dirty="0">
            <a:solidFill>
              <a:srgbClr val="0070C0"/>
            </a:solidFill>
          </a:endParaRPr>
        </a:p>
      </dgm:t>
    </dgm:pt>
    <dgm:pt modelId="{9EA11378-4DC2-4B8A-B740-FA9F6DE6B70D}" type="parTrans" cxnId="{C458CD60-0CD3-4F34-BA9A-9068F49B811D}">
      <dgm:prSet/>
      <dgm:spPr/>
      <dgm:t>
        <a:bodyPr/>
        <a:lstStyle/>
        <a:p>
          <a:endParaRPr lang="en-GB"/>
        </a:p>
      </dgm:t>
    </dgm:pt>
    <dgm:pt modelId="{EBC00E97-15F3-4F40-BCE4-F1090611BAD9}" type="sibTrans" cxnId="{C458CD60-0CD3-4F34-BA9A-9068F49B811D}">
      <dgm:prSet/>
      <dgm:spPr/>
      <dgm:t>
        <a:bodyPr/>
        <a:lstStyle/>
        <a:p>
          <a:endParaRPr lang="en-GB"/>
        </a:p>
      </dgm:t>
    </dgm:pt>
    <dgm:pt modelId="{7E7B5664-8D9A-442F-B714-413F46E09CB3}">
      <dgm:prSet phldrT="[Text]" custT="1"/>
      <dgm:spPr/>
      <dgm:t>
        <a:bodyPr/>
        <a:lstStyle/>
        <a:p>
          <a:pPr algn="l"/>
          <a:endParaRPr lang="en-GB" sz="3600" dirty="0"/>
        </a:p>
      </dgm:t>
    </dgm:pt>
    <dgm:pt modelId="{D745BE47-8A36-4E7F-9A1B-8226CE7BE60E}" type="parTrans" cxnId="{B3E60EE6-36C5-4514-8587-AF58D6837900}">
      <dgm:prSet/>
      <dgm:spPr/>
      <dgm:t>
        <a:bodyPr/>
        <a:lstStyle/>
        <a:p>
          <a:endParaRPr lang="en-GB"/>
        </a:p>
      </dgm:t>
    </dgm:pt>
    <dgm:pt modelId="{AD5A8A71-EAA1-4C7D-B964-8106DF319F75}" type="sibTrans" cxnId="{B3E60EE6-36C5-4514-8587-AF58D6837900}">
      <dgm:prSet/>
      <dgm:spPr/>
      <dgm:t>
        <a:bodyPr/>
        <a:lstStyle/>
        <a:p>
          <a:endParaRPr lang="en-GB"/>
        </a:p>
      </dgm:t>
    </dgm:pt>
    <dgm:pt modelId="{C200FD6C-DBD1-4C66-86B7-3CCF69E525FF}">
      <dgm:prSet phldrT="[Text]" custT="1"/>
      <dgm:spPr/>
      <dgm:t>
        <a:bodyPr/>
        <a:lstStyle/>
        <a:p>
          <a:pPr algn="l"/>
          <a:endParaRPr lang="en-GB" sz="3600" dirty="0"/>
        </a:p>
      </dgm:t>
    </dgm:pt>
    <dgm:pt modelId="{E1A14394-6A11-49F0-933A-F191703F8552}" type="parTrans" cxnId="{8C44B3CB-5141-4445-A77B-5A755BE319DF}">
      <dgm:prSet/>
      <dgm:spPr/>
      <dgm:t>
        <a:bodyPr/>
        <a:lstStyle/>
        <a:p>
          <a:endParaRPr lang="en-GB"/>
        </a:p>
      </dgm:t>
    </dgm:pt>
    <dgm:pt modelId="{8CF1F67E-B55F-4E45-A0E2-C517B7E5A1B4}" type="sibTrans" cxnId="{8C44B3CB-5141-4445-A77B-5A755BE319DF}">
      <dgm:prSet/>
      <dgm:spPr/>
      <dgm:t>
        <a:bodyPr/>
        <a:lstStyle/>
        <a:p>
          <a:endParaRPr lang="en-GB"/>
        </a:p>
      </dgm:t>
    </dgm:pt>
    <dgm:pt modelId="{1DFB05F1-46B6-499D-9326-6AC4BE1D0144}" type="pres">
      <dgm:prSet presAssocID="{8605E211-41AF-4B2B-8BFF-426B438A095A}" presName="linear" presStyleCnt="0">
        <dgm:presLayoutVars>
          <dgm:animLvl val="lvl"/>
          <dgm:resizeHandles val="exact"/>
        </dgm:presLayoutVars>
      </dgm:prSet>
      <dgm:spPr/>
    </dgm:pt>
    <dgm:pt modelId="{8923E7F6-61E2-4DFC-BA15-A9EB8D9E96CE}" type="pres">
      <dgm:prSet presAssocID="{001A6AAA-1A97-4510-9160-8B3B552EB88F}" presName="parentText" presStyleLbl="node1" presStyleIdx="0" presStyleCnt="1" custScaleY="129378" custLinFactNeighborX="16851" custLinFactNeighborY="-63535">
        <dgm:presLayoutVars>
          <dgm:chMax val="0"/>
          <dgm:bulletEnabled val="1"/>
        </dgm:presLayoutVars>
      </dgm:prSet>
      <dgm:spPr/>
    </dgm:pt>
    <dgm:pt modelId="{8F2FD693-F5C7-42A6-9A66-85AD35F54E16}" type="pres">
      <dgm:prSet presAssocID="{001A6AAA-1A97-4510-9160-8B3B552EB88F}" presName="childText" presStyleLbl="revTx" presStyleIdx="0" presStyleCnt="1" custScaleY="99158" custLinFactNeighborX="2369" custLinFactNeighborY="-8645">
        <dgm:presLayoutVars>
          <dgm:bulletEnabled val="1"/>
        </dgm:presLayoutVars>
      </dgm:prSet>
      <dgm:spPr/>
    </dgm:pt>
  </dgm:ptLst>
  <dgm:cxnLst>
    <dgm:cxn modelId="{EECE8B1E-307E-4CAC-B7C0-67D9F9993A15}" type="presOf" srcId="{C200FD6C-DBD1-4C66-86B7-3CCF69E525FF}" destId="{8F2FD693-F5C7-42A6-9A66-85AD35F54E16}" srcOrd="0" destOrd="1" presId="urn:microsoft.com/office/officeart/2005/8/layout/vList2"/>
    <dgm:cxn modelId="{C458CD60-0CD3-4F34-BA9A-9068F49B811D}" srcId="{001A6AAA-1A97-4510-9160-8B3B552EB88F}" destId="{84CE3923-4915-452F-8DC3-CFEA31CF6C1A}" srcOrd="0" destOrd="0" parTransId="{9EA11378-4DC2-4B8A-B740-FA9F6DE6B70D}" sibTransId="{EBC00E97-15F3-4F40-BCE4-F1090611BAD9}"/>
    <dgm:cxn modelId="{70D10F78-7CD8-43CB-B356-57A61F4B637E}" srcId="{8605E211-41AF-4B2B-8BFF-426B438A095A}" destId="{001A6AAA-1A97-4510-9160-8B3B552EB88F}" srcOrd="0" destOrd="0" parTransId="{D0456B62-4B79-4C24-8671-AB6148248316}" sibTransId="{05C04965-597F-4D79-8ED6-7079FCB71077}"/>
    <dgm:cxn modelId="{2F96B9AE-6BA2-4AAD-8538-371F50C1A1B0}" type="presOf" srcId="{7E7B5664-8D9A-442F-B714-413F46E09CB3}" destId="{8F2FD693-F5C7-42A6-9A66-85AD35F54E16}" srcOrd="0" destOrd="2" presId="urn:microsoft.com/office/officeart/2005/8/layout/vList2"/>
    <dgm:cxn modelId="{B4CA38C6-6888-4483-AFE2-C34CDEA2D4E5}" type="presOf" srcId="{84CE3923-4915-452F-8DC3-CFEA31CF6C1A}" destId="{8F2FD693-F5C7-42A6-9A66-85AD35F54E16}" srcOrd="0" destOrd="0" presId="urn:microsoft.com/office/officeart/2005/8/layout/vList2"/>
    <dgm:cxn modelId="{C2E40EC8-D36E-484D-B504-4A9A9C1A5AAF}" type="presOf" srcId="{001A6AAA-1A97-4510-9160-8B3B552EB88F}" destId="{8923E7F6-61E2-4DFC-BA15-A9EB8D9E96CE}" srcOrd="0" destOrd="0" presId="urn:microsoft.com/office/officeart/2005/8/layout/vList2"/>
    <dgm:cxn modelId="{8C44B3CB-5141-4445-A77B-5A755BE319DF}" srcId="{001A6AAA-1A97-4510-9160-8B3B552EB88F}" destId="{C200FD6C-DBD1-4C66-86B7-3CCF69E525FF}" srcOrd="1" destOrd="0" parTransId="{E1A14394-6A11-49F0-933A-F191703F8552}" sibTransId="{8CF1F67E-B55F-4E45-A0E2-C517B7E5A1B4}"/>
    <dgm:cxn modelId="{318635D4-665A-47FF-A450-E9DBC3477A4A}" type="presOf" srcId="{8605E211-41AF-4B2B-8BFF-426B438A095A}" destId="{1DFB05F1-46B6-499D-9326-6AC4BE1D0144}" srcOrd="0" destOrd="0" presId="urn:microsoft.com/office/officeart/2005/8/layout/vList2"/>
    <dgm:cxn modelId="{B3E60EE6-36C5-4514-8587-AF58D6837900}" srcId="{001A6AAA-1A97-4510-9160-8B3B552EB88F}" destId="{7E7B5664-8D9A-442F-B714-413F46E09CB3}" srcOrd="2" destOrd="0" parTransId="{D745BE47-8A36-4E7F-9A1B-8226CE7BE60E}" sibTransId="{AD5A8A71-EAA1-4C7D-B964-8106DF319F75}"/>
    <dgm:cxn modelId="{F954D003-AB38-443B-A586-01034F7A8711}" type="presParOf" srcId="{1DFB05F1-46B6-499D-9326-6AC4BE1D0144}" destId="{8923E7F6-61E2-4DFC-BA15-A9EB8D9E96CE}" srcOrd="0" destOrd="0" presId="urn:microsoft.com/office/officeart/2005/8/layout/vList2"/>
    <dgm:cxn modelId="{9316F9B3-D286-4776-B330-012D493B0588}" type="presParOf" srcId="{1DFB05F1-46B6-499D-9326-6AC4BE1D0144}" destId="{8F2FD693-F5C7-42A6-9A66-85AD35F54E1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05E211-41AF-4B2B-8BFF-426B438A09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1A6AAA-1A97-4510-9160-8B3B552EB88F}">
      <dgm:prSet phldrT="[Text]" custT="1"/>
      <dgm:spPr>
        <a:noFill/>
      </dgm:spPr>
      <dgm:t>
        <a:bodyPr/>
        <a:lstStyle/>
        <a:p>
          <a:r>
            <a:rPr lang="en-GB" sz="3600" b="1" dirty="0" err="1">
              <a:solidFill>
                <a:schemeClr val="tx1"/>
              </a:solidFill>
            </a:rPr>
            <a:t>Sidewell</a:t>
          </a:r>
          <a:r>
            <a:rPr lang="en-GB" sz="3600" b="1" dirty="0">
              <a:solidFill>
                <a:schemeClr val="tx1"/>
              </a:solidFill>
            </a:rPr>
            <a:t> coring</a:t>
          </a:r>
        </a:p>
      </dgm:t>
    </dgm:pt>
    <dgm:pt modelId="{D0456B62-4B79-4C24-8671-AB6148248316}" type="parTrans" cxnId="{70D10F78-7CD8-43CB-B356-57A61F4B637E}">
      <dgm:prSet/>
      <dgm:spPr/>
      <dgm:t>
        <a:bodyPr/>
        <a:lstStyle/>
        <a:p>
          <a:endParaRPr lang="en-GB"/>
        </a:p>
      </dgm:t>
    </dgm:pt>
    <dgm:pt modelId="{05C04965-597F-4D79-8ED6-7079FCB71077}" type="sibTrans" cxnId="{70D10F78-7CD8-43CB-B356-57A61F4B637E}">
      <dgm:prSet/>
      <dgm:spPr/>
      <dgm:t>
        <a:bodyPr/>
        <a:lstStyle/>
        <a:p>
          <a:endParaRPr lang="en-GB"/>
        </a:p>
      </dgm:t>
    </dgm:pt>
    <dgm:pt modelId="{84CE3923-4915-452F-8DC3-CFEA31CF6C1A}">
      <dgm:prSet phldrT="[Text]" custT="1"/>
      <dgm:spPr/>
      <dgm:t>
        <a:bodyPr/>
        <a:lstStyle/>
        <a:p>
          <a:r>
            <a:rPr lang="en-GB" sz="2800" dirty="0">
              <a:solidFill>
                <a:srgbClr val="0070C0"/>
              </a:solidFill>
            </a:rPr>
            <a:t>Plugs of rock cut from the wellbore wall</a:t>
          </a:r>
        </a:p>
      </dgm:t>
    </dgm:pt>
    <dgm:pt modelId="{9EA11378-4DC2-4B8A-B740-FA9F6DE6B70D}" type="parTrans" cxnId="{C458CD60-0CD3-4F34-BA9A-9068F49B811D}">
      <dgm:prSet/>
      <dgm:spPr/>
      <dgm:t>
        <a:bodyPr/>
        <a:lstStyle/>
        <a:p>
          <a:endParaRPr lang="en-GB"/>
        </a:p>
      </dgm:t>
    </dgm:pt>
    <dgm:pt modelId="{EBC00E97-15F3-4F40-BCE4-F1090611BAD9}" type="sibTrans" cxnId="{C458CD60-0CD3-4F34-BA9A-9068F49B811D}">
      <dgm:prSet/>
      <dgm:spPr/>
      <dgm:t>
        <a:bodyPr/>
        <a:lstStyle/>
        <a:p>
          <a:endParaRPr lang="en-GB"/>
        </a:p>
      </dgm:t>
    </dgm:pt>
    <dgm:pt modelId="{7E7B5664-8D9A-442F-B714-413F46E09CB3}">
      <dgm:prSet phldrT="[Text]" custT="1"/>
      <dgm:spPr/>
      <dgm:t>
        <a:bodyPr/>
        <a:lstStyle/>
        <a:p>
          <a:endParaRPr lang="en-GB" sz="3600" dirty="0"/>
        </a:p>
      </dgm:t>
    </dgm:pt>
    <dgm:pt modelId="{D745BE47-8A36-4E7F-9A1B-8226CE7BE60E}" type="parTrans" cxnId="{B3E60EE6-36C5-4514-8587-AF58D6837900}">
      <dgm:prSet/>
      <dgm:spPr/>
      <dgm:t>
        <a:bodyPr/>
        <a:lstStyle/>
        <a:p>
          <a:endParaRPr lang="en-GB"/>
        </a:p>
      </dgm:t>
    </dgm:pt>
    <dgm:pt modelId="{AD5A8A71-EAA1-4C7D-B964-8106DF319F75}" type="sibTrans" cxnId="{B3E60EE6-36C5-4514-8587-AF58D6837900}">
      <dgm:prSet/>
      <dgm:spPr/>
      <dgm:t>
        <a:bodyPr/>
        <a:lstStyle/>
        <a:p>
          <a:endParaRPr lang="en-GB"/>
        </a:p>
      </dgm:t>
    </dgm:pt>
    <dgm:pt modelId="{BF1CA431-EE6E-45A1-8DE4-8AF26EBDC826}">
      <dgm:prSet phldrT="[Text]" custT="1"/>
      <dgm:spPr/>
      <dgm:t>
        <a:bodyPr/>
        <a:lstStyle/>
        <a:p>
          <a:r>
            <a:rPr lang="en-GB" sz="2800" b="0" i="0" dirty="0">
              <a:solidFill>
                <a:srgbClr val="0070C0"/>
              </a:solidFill>
            </a:rPr>
            <a:t>Acquired by wireline-conveyed tools</a:t>
          </a:r>
          <a:endParaRPr lang="en-GB" sz="2800" dirty="0">
            <a:solidFill>
              <a:srgbClr val="0070C0"/>
            </a:solidFill>
          </a:endParaRPr>
        </a:p>
      </dgm:t>
    </dgm:pt>
    <dgm:pt modelId="{8643F22E-57CC-4E67-9F88-721E71DE2657}" type="parTrans" cxnId="{06981CF1-733B-4498-B59C-972F8225D5DA}">
      <dgm:prSet/>
      <dgm:spPr/>
      <dgm:t>
        <a:bodyPr/>
        <a:lstStyle/>
        <a:p>
          <a:endParaRPr lang="en-GB"/>
        </a:p>
      </dgm:t>
    </dgm:pt>
    <dgm:pt modelId="{549A4C22-5BD1-4281-852D-421469A1FAB3}" type="sibTrans" cxnId="{06981CF1-733B-4498-B59C-972F8225D5DA}">
      <dgm:prSet/>
      <dgm:spPr/>
      <dgm:t>
        <a:bodyPr/>
        <a:lstStyle/>
        <a:p>
          <a:endParaRPr lang="en-GB"/>
        </a:p>
      </dgm:t>
    </dgm:pt>
    <dgm:pt modelId="{F4EDD67B-9384-4101-91ED-56C3369D2BD8}">
      <dgm:prSet phldrT="[Text]" custT="1"/>
      <dgm:spPr/>
      <dgm:t>
        <a:bodyPr/>
        <a:lstStyle/>
        <a:p>
          <a:endParaRPr lang="en-GB" sz="2800" dirty="0">
            <a:solidFill>
              <a:srgbClr val="0070C0"/>
            </a:solidFill>
          </a:endParaRPr>
        </a:p>
      </dgm:t>
    </dgm:pt>
    <dgm:pt modelId="{218AC57C-1EFB-434C-AECB-22A32D541F1D}" type="parTrans" cxnId="{173989F7-4577-47BE-BBB6-E3D31D5EBE08}">
      <dgm:prSet/>
      <dgm:spPr/>
      <dgm:t>
        <a:bodyPr/>
        <a:lstStyle/>
        <a:p>
          <a:endParaRPr lang="en-GB"/>
        </a:p>
      </dgm:t>
    </dgm:pt>
    <dgm:pt modelId="{58732925-A69E-4CEC-9D96-D5DC810152D0}" type="sibTrans" cxnId="{173989F7-4577-47BE-BBB6-E3D31D5EBE08}">
      <dgm:prSet/>
      <dgm:spPr/>
      <dgm:t>
        <a:bodyPr/>
        <a:lstStyle/>
        <a:p>
          <a:endParaRPr lang="en-GB"/>
        </a:p>
      </dgm:t>
    </dgm:pt>
    <dgm:pt modelId="{16C94E4B-A9D2-4DA8-BC06-3167915F4BF3}">
      <dgm:prSet phldrT="[Text]" custT="1"/>
      <dgm:spPr/>
      <dgm:t>
        <a:bodyPr/>
        <a:lstStyle/>
        <a:p>
          <a:endParaRPr lang="en-GB" sz="3200" dirty="0">
            <a:solidFill>
              <a:srgbClr val="0070C0"/>
            </a:solidFill>
          </a:endParaRPr>
        </a:p>
      </dgm:t>
    </dgm:pt>
    <dgm:pt modelId="{370BD662-CB56-4A3F-B665-48E116A4A1A8}" type="parTrans" cxnId="{CC39650B-1D98-48E2-837C-BCA53F9F2F2E}">
      <dgm:prSet/>
      <dgm:spPr/>
      <dgm:t>
        <a:bodyPr/>
        <a:lstStyle/>
        <a:p>
          <a:endParaRPr lang="en-GB"/>
        </a:p>
      </dgm:t>
    </dgm:pt>
    <dgm:pt modelId="{F998555E-F807-4DFE-9901-2DF4066A8B69}" type="sibTrans" cxnId="{CC39650B-1D98-48E2-837C-BCA53F9F2F2E}">
      <dgm:prSet/>
      <dgm:spPr/>
      <dgm:t>
        <a:bodyPr/>
        <a:lstStyle/>
        <a:p>
          <a:endParaRPr lang="en-GB"/>
        </a:p>
      </dgm:t>
    </dgm:pt>
    <dgm:pt modelId="{1DFB05F1-46B6-499D-9326-6AC4BE1D0144}" type="pres">
      <dgm:prSet presAssocID="{8605E211-41AF-4B2B-8BFF-426B438A095A}" presName="linear" presStyleCnt="0">
        <dgm:presLayoutVars>
          <dgm:animLvl val="lvl"/>
          <dgm:resizeHandles val="exact"/>
        </dgm:presLayoutVars>
      </dgm:prSet>
      <dgm:spPr/>
    </dgm:pt>
    <dgm:pt modelId="{8923E7F6-61E2-4DFC-BA15-A9EB8D9E96CE}" type="pres">
      <dgm:prSet presAssocID="{001A6AAA-1A97-4510-9160-8B3B552EB88F}" presName="parentText" presStyleLbl="node1" presStyleIdx="0" presStyleCnt="1" custScaleY="129378" custLinFactNeighborX="16851" custLinFactNeighborY="-63535">
        <dgm:presLayoutVars>
          <dgm:chMax val="0"/>
          <dgm:bulletEnabled val="1"/>
        </dgm:presLayoutVars>
      </dgm:prSet>
      <dgm:spPr/>
    </dgm:pt>
    <dgm:pt modelId="{8F2FD693-F5C7-42A6-9A66-85AD35F54E16}" type="pres">
      <dgm:prSet presAssocID="{001A6AAA-1A97-4510-9160-8B3B552EB88F}" presName="childText" presStyleLbl="revTx" presStyleIdx="0" presStyleCnt="1" custScaleY="54275" custLinFactNeighborX="2369" custLinFactNeighborY="-8645">
        <dgm:presLayoutVars>
          <dgm:bulletEnabled val="1"/>
        </dgm:presLayoutVars>
      </dgm:prSet>
      <dgm:spPr/>
    </dgm:pt>
  </dgm:ptLst>
  <dgm:cxnLst>
    <dgm:cxn modelId="{21982108-213A-4409-86B2-1DCECFCD9C9C}" type="presOf" srcId="{16C94E4B-A9D2-4DA8-BC06-3167915F4BF3}" destId="{8F2FD693-F5C7-42A6-9A66-85AD35F54E16}" srcOrd="0" destOrd="0" presId="urn:microsoft.com/office/officeart/2005/8/layout/vList2"/>
    <dgm:cxn modelId="{CC39650B-1D98-48E2-837C-BCA53F9F2F2E}" srcId="{001A6AAA-1A97-4510-9160-8B3B552EB88F}" destId="{16C94E4B-A9D2-4DA8-BC06-3167915F4BF3}" srcOrd="0" destOrd="0" parTransId="{370BD662-CB56-4A3F-B665-48E116A4A1A8}" sibTransId="{F998555E-F807-4DFE-9901-2DF4066A8B69}"/>
    <dgm:cxn modelId="{3354E20F-A70D-44D9-B85E-611A4271843B}" type="presOf" srcId="{F4EDD67B-9384-4101-91ED-56C3369D2BD8}" destId="{8F2FD693-F5C7-42A6-9A66-85AD35F54E16}" srcOrd="0" destOrd="2" presId="urn:microsoft.com/office/officeart/2005/8/layout/vList2"/>
    <dgm:cxn modelId="{C458CD60-0CD3-4F34-BA9A-9068F49B811D}" srcId="{001A6AAA-1A97-4510-9160-8B3B552EB88F}" destId="{84CE3923-4915-452F-8DC3-CFEA31CF6C1A}" srcOrd="1" destOrd="0" parTransId="{9EA11378-4DC2-4B8A-B740-FA9F6DE6B70D}" sibTransId="{EBC00E97-15F3-4F40-BCE4-F1090611BAD9}"/>
    <dgm:cxn modelId="{70D10F78-7CD8-43CB-B356-57A61F4B637E}" srcId="{8605E211-41AF-4B2B-8BFF-426B438A095A}" destId="{001A6AAA-1A97-4510-9160-8B3B552EB88F}" srcOrd="0" destOrd="0" parTransId="{D0456B62-4B79-4C24-8671-AB6148248316}" sibTransId="{05C04965-597F-4D79-8ED6-7079FCB71077}"/>
    <dgm:cxn modelId="{731CA57D-4A40-4FC9-9BFA-7A2BAA74DF8E}" type="presOf" srcId="{001A6AAA-1A97-4510-9160-8B3B552EB88F}" destId="{8923E7F6-61E2-4DFC-BA15-A9EB8D9E96CE}" srcOrd="0" destOrd="0" presId="urn:microsoft.com/office/officeart/2005/8/layout/vList2"/>
    <dgm:cxn modelId="{12DCA2AC-E8E8-4232-84C7-9441AB3A2790}" type="presOf" srcId="{BF1CA431-EE6E-45A1-8DE4-8AF26EBDC826}" destId="{8F2FD693-F5C7-42A6-9A66-85AD35F54E16}" srcOrd="0" destOrd="3" presId="urn:microsoft.com/office/officeart/2005/8/layout/vList2"/>
    <dgm:cxn modelId="{622322D8-0274-4741-BD15-A40BC560E50A}" type="presOf" srcId="{7E7B5664-8D9A-442F-B714-413F46E09CB3}" destId="{8F2FD693-F5C7-42A6-9A66-85AD35F54E16}" srcOrd="0" destOrd="4" presId="urn:microsoft.com/office/officeart/2005/8/layout/vList2"/>
    <dgm:cxn modelId="{B3E60EE6-36C5-4514-8587-AF58D6837900}" srcId="{001A6AAA-1A97-4510-9160-8B3B552EB88F}" destId="{7E7B5664-8D9A-442F-B714-413F46E09CB3}" srcOrd="4" destOrd="0" parTransId="{D745BE47-8A36-4E7F-9A1B-8226CE7BE60E}" sibTransId="{AD5A8A71-EAA1-4C7D-B964-8106DF319F75}"/>
    <dgm:cxn modelId="{EE5424ED-3CC1-4CA5-A2CF-EFEF2BACA9A1}" type="presOf" srcId="{8605E211-41AF-4B2B-8BFF-426B438A095A}" destId="{1DFB05F1-46B6-499D-9326-6AC4BE1D0144}" srcOrd="0" destOrd="0" presId="urn:microsoft.com/office/officeart/2005/8/layout/vList2"/>
    <dgm:cxn modelId="{06981CF1-733B-4498-B59C-972F8225D5DA}" srcId="{001A6AAA-1A97-4510-9160-8B3B552EB88F}" destId="{BF1CA431-EE6E-45A1-8DE4-8AF26EBDC826}" srcOrd="3" destOrd="0" parTransId="{8643F22E-57CC-4E67-9F88-721E71DE2657}" sibTransId="{549A4C22-5BD1-4281-852D-421469A1FAB3}"/>
    <dgm:cxn modelId="{A5BCC8F6-1709-4BD3-B3DF-FEE4A4CBA953}" type="presOf" srcId="{84CE3923-4915-452F-8DC3-CFEA31CF6C1A}" destId="{8F2FD693-F5C7-42A6-9A66-85AD35F54E16}" srcOrd="0" destOrd="1" presId="urn:microsoft.com/office/officeart/2005/8/layout/vList2"/>
    <dgm:cxn modelId="{173989F7-4577-47BE-BBB6-E3D31D5EBE08}" srcId="{001A6AAA-1A97-4510-9160-8B3B552EB88F}" destId="{F4EDD67B-9384-4101-91ED-56C3369D2BD8}" srcOrd="2" destOrd="0" parTransId="{218AC57C-1EFB-434C-AECB-22A32D541F1D}" sibTransId="{58732925-A69E-4CEC-9D96-D5DC810152D0}"/>
    <dgm:cxn modelId="{167344CC-C834-41A7-AC37-F32D22A24AF9}" type="presParOf" srcId="{1DFB05F1-46B6-499D-9326-6AC4BE1D0144}" destId="{8923E7F6-61E2-4DFC-BA15-A9EB8D9E96CE}" srcOrd="0" destOrd="0" presId="urn:microsoft.com/office/officeart/2005/8/layout/vList2"/>
    <dgm:cxn modelId="{7BC5DAB6-5A2D-4102-9E56-E64AD9B7878C}" type="presParOf" srcId="{1DFB05F1-46B6-499D-9326-6AC4BE1D0144}" destId="{8F2FD693-F5C7-42A6-9A66-85AD35F54E1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95B96-9712-4D16-B45A-3E385034F1E4}">
      <dsp:nvSpPr>
        <dsp:cNvPr id="0" name=""/>
        <dsp:cNvSpPr/>
      </dsp:nvSpPr>
      <dsp:spPr>
        <a:xfrm>
          <a:off x="40" y="1128"/>
          <a:ext cx="389198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Key elements</a:t>
          </a:r>
        </a:p>
      </dsp:txBody>
      <dsp:txXfrm>
        <a:off x="40" y="1128"/>
        <a:ext cx="3891983" cy="604800"/>
      </dsp:txXfrm>
    </dsp:sp>
    <dsp:sp modelId="{E9424404-ABFA-466F-973A-23DA9DFA82DA}">
      <dsp:nvSpPr>
        <dsp:cNvPr id="0" name=""/>
        <dsp:cNvSpPr/>
      </dsp:nvSpPr>
      <dsp:spPr>
        <a:xfrm>
          <a:off x="40" y="605928"/>
          <a:ext cx="3891983" cy="1941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kern="1200" dirty="0"/>
            <a:t>Source rock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kern="1200" dirty="0"/>
            <a:t>Reservoir rock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kern="1200" dirty="0"/>
            <a:t>Cap rock </a:t>
          </a:r>
        </a:p>
      </dsp:txBody>
      <dsp:txXfrm>
        <a:off x="40" y="605928"/>
        <a:ext cx="3891983" cy="1941915"/>
      </dsp:txXfrm>
    </dsp:sp>
    <dsp:sp modelId="{FEB50865-26AD-416D-BF94-1A0CDF46E8CE}">
      <dsp:nvSpPr>
        <dsp:cNvPr id="0" name=""/>
        <dsp:cNvSpPr/>
      </dsp:nvSpPr>
      <dsp:spPr>
        <a:xfrm>
          <a:off x="4436901" y="1128"/>
          <a:ext cx="3891983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Processes</a:t>
          </a:r>
        </a:p>
      </dsp:txBody>
      <dsp:txXfrm>
        <a:off x="4436901" y="1128"/>
        <a:ext cx="3891983" cy="604800"/>
      </dsp:txXfrm>
    </dsp:sp>
    <dsp:sp modelId="{CB785A00-CBF2-40DE-8610-DA3627C7A858}">
      <dsp:nvSpPr>
        <dsp:cNvPr id="0" name=""/>
        <dsp:cNvSpPr/>
      </dsp:nvSpPr>
      <dsp:spPr>
        <a:xfrm>
          <a:off x="4436901" y="605928"/>
          <a:ext cx="3891983" cy="19419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kern="1200" dirty="0"/>
            <a:t>Trap formation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kern="1200" dirty="0"/>
            <a:t>Generation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kern="1200" dirty="0"/>
            <a:t>Migration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kern="1200" dirty="0"/>
            <a:t>Accumulation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 dirty="0"/>
        </a:p>
      </dsp:txBody>
      <dsp:txXfrm>
        <a:off x="4436901" y="605928"/>
        <a:ext cx="3891983" cy="1941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E7F6-61E2-4DFC-BA15-A9EB8D9E96CE}">
      <dsp:nvSpPr>
        <dsp:cNvPr id="0" name=""/>
        <dsp:cNvSpPr/>
      </dsp:nvSpPr>
      <dsp:spPr>
        <a:xfrm>
          <a:off x="0" y="0"/>
          <a:ext cx="8328905" cy="932003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tx1"/>
              </a:solidFill>
            </a:rPr>
            <a:t>Routine &amp; SCAL</a:t>
          </a:r>
        </a:p>
      </dsp:txBody>
      <dsp:txXfrm>
        <a:off x="45497" y="45497"/>
        <a:ext cx="8237911" cy="841009"/>
      </dsp:txXfrm>
    </dsp:sp>
    <dsp:sp modelId="{8F2FD693-F5C7-42A6-9A66-85AD35F54E16}">
      <dsp:nvSpPr>
        <dsp:cNvPr id="0" name=""/>
        <dsp:cNvSpPr/>
      </dsp:nvSpPr>
      <dsp:spPr>
        <a:xfrm>
          <a:off x="0" y="870421"/>
          <a:ext cx="8328905" cy="1171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443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3600" kern="1200" dirty="0">
            <a:solidFill>
              <a:srgbClr val="0070C0"/>
            </a:solidFill>
          </a:endParaRP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2800" kern="1200" dirty="0"/>
        </a:p>
      </dsp:txBody>
      <dsp:txXfrm>
        <a:off x="0" y="870421"/>
        <a:ext cx="8328905" cy="1171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E7F6-61E2-4DFC-BA15-A9EB8D9E96CE}">
      <dsp:nvSpPr>
        <dsp:cNvPr id="0" name=""/>
        <dsp:cNvSpPr/>
      </dsp:nvSpPr>
      <dsp:spPr>
        <a:xfrm>
          <a:off x="0" y="0"/>
          <a:ext cx="8328905" cy="1477393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tx1"/>
              </a:solidFill>
            </a:rPr>
            <a:t>  </a:t>
          </a:r>
          <a:r>
            <a:rPr lang="en-GB" sz="3200" b="1" kern="1200" dirty="0">
              <a:solidFill>
                <a:schemeClr val="tx1"/>
              </a:solidFill>
            </a:rPr>
            <a:t>Two types of coring:</a:t>
          </a:r>
        </a:p>
      </dsp:txBody>
      <dsp:txXfrm>
        <a:off x="72120" y="72120"/>
        <a:ext cx="8184665" cy="1333153"/>
      </dsp:txXfrm>
    </dsp:sp>
    <dsp:sp modelId="{8F2FD693-F5C7-42A6-9A66-85AD35F54E16}">
      <dsp:nvSpPr>
        <dsp:cNvPr id="0" name=""/>
        <dsp:cNvSpPr/>
      </dsp:nvSpPr>
      <dsp:spPr>
        <a:xfrm>
          <a:off x="0" y="1384012"/>
          <a:ext cx="8328905" cy="1704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44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1" kern="1200" dirty="0">
              <a:solidFill>
                <a:srgbClr val="0070C0"/>
              </a:solidFill>
            </a:rPr>
            <a:t>Conventional coring (Whole coring)</a:t>
          </a:r>
          <a:endParaRPr lang="en-GB" sz="3200" b="1" kern="1200" dirty="0">
            <a:solidFill>
              <a:srgbClr val="0070C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1" kern="1200" dirty="0" err="1">
              <a:solidFill>
                <a:srgbClr val="0070C0"/>
              </a:solidFill>
            </a:rPr>
            <a:t>Sidewell</a:t>
          </a:r>
          <a:r>
            <a:rPr lang="en-GB" sz="2800" b="1" kern="1200" dirty="0">
              <a:solidFill>
                <a:srgbClr val="0070C0"/>
              </a:solidFill>
            </a:rPr>
            <a:t> coring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4800" kern="1200" dirty="0"/>
        </a:p>
      </dsp:txBody>
      <dsp:txXfrm>
        <a:off x="0" y="1384012"/>
        <a:ext cx="8328905" cy="1704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E7F6-61E2-4DFC-BA15-A9EB8D9E96CE}">
      <dsp:nvSpPr>
        <dsp:cNvPr id="0" name=""/>
        <dsp:cNvSpPr/>
      </dsp:nvSpPr>
      <dsp:spPr>
        <a:xfrm>
          <a:off x="0" y="0"/>
          <a:ext cx="6976302" cy="948323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</a:rPr>
            <a:t>Whole coring</a:t>
          </a:r>
        </a:p>
      </dsp:txBody>
      <dsp:txXfrm>
        <a:off x="46293" y="46293"/>
        <a:ext cx="6883716" cy="855737"/>
      </dsp:txXfrm>
    </dsp:sp>
    <dsp:sp modelId="{8F2FD693-F5C7-42A6-9A66-85AD35F54E16}">
      <dsp:nvSpPr>
        <dsp:cNvPr id="0" name=""/>
        <dsp:cNvSpPr/>
      </dsp:nvSpPr>
      <dsp:spPr>
        <a:xfrm>
          <a:off x="0" y="885192"/>
          <a:ext cx="6976302" cy="4147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49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>
              <a:solidFill>
                <a:srgbClr val="0070C0"/>
              </a:solidFill>
            </a:rPr>
            <a:t>Continues section of rocks extracted from a well during drilling operations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2800" kern="1200" dirty="0">
            <a:solidFill>
              <a:srgbClr val="0070C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0" kern="1200" dirty="0">
              <a:solidFill>
                <a:srgbClr val="0070C0"/>
              </a:solidFill>
            </a:rPr>
            <a:t>Coring assembly &amp; bit are used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2800" b="0" kern="1200" dirty="0">
            <a:solidFill>
              <a:srgbClr val="0070C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0" kern="1200" dirty="0">
              <a:solidFill>
                <a:srgbClr val="0070C0"/>
              </a:solidFill>
            </a:rPr>
            <a:t>The core bit is a hollow cylinder with cutters on the outside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3600" kern="1200" dirty="0"/>
        </a:p>
      </dsp:txBody>
      <dsp:txXfrm>
        <a:off x="0" y="885192"/>
        <a:ext cx="6976302" cy="4147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E7F6-61E2-4DFC-BA15-A9EB8D9E96CE}">
      <dsp:nvSpPr>
        <dsp:cNvPr id="0" name=""/>
        <dsp:cNvSpPr/>
      </dsp:nvSpPr>
      <dsp:spPr>
        <a:xfrm>
          <a:off x="0" y="0"/>
          <a:ext cx="6976302" cy="978587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</a:rPr>
            <a:t>Whole coring</a:t>
          </a:r>
        </a:p>
      </dsp:txBody>
      <dsp:txXfrm>
        <a:off x="47771" y="47771"/>
        <a:ext cx="6880760" cy="883045"/>
      </dsp:txXfrm>
    </dsp:sp>
    <dsp:sp modelId="{8F2FD693-F5C7-42A6-9A66-85AD35F54E16}">
      <dsp:nvSpPr>
        <dsp:cNvPr id="0" name=""/>
        <dsp:cNvSpPr/>
      </dsp:nvSpPr>
      <dsp:spPr>
        <a:xfrm>
          <a:off x="0" y="915856"/>
          <a:ext cx="6976302" cy="386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49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b="0" kern="1200" dirty="0">
              <a:solidFill>
                <a:srgbClr val="0070C0"/>
              </a:solidFill>
            </a:rPr>
            <a:t>The cylindrical core is retain in the core barrel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2400" b="0" kern="1200" dirty="0">
            <a:solidFill>
              <a:srgbClr val="0070C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b="0" kern="1200" dirty="0">
              <a:solidFill>
                <a:srgbClr val="0070C0"/>
              </a:solidFill>
            </a:rPr>
            <a:t>Core diameter is typically from </a:t>
          </a:r>
          <a:r>
            <a:rPr lang="en-US" sz="2400" b="0" kern="1200" dirty="0">
              <a:solidFill>
                <a:srgbClr val="0070C0"/>
              </a:solidFill>
            </a:rPr>
            <a:t>1.75 to 5.25 </a:t>
          </a:r>
          <a:r>
            <a:rPr lang="en-GB" sz="2400" b="0" kern="1200" dirty="0">
              <a:solidFill>
                <a:srgbClr val="0070C0"/>
              </a:solidFill>
            </a:rPr>
            <a:t>inches and about </a:t>
          </a:r>
          <a:r>
            <a:rPr lang="en-GB" sz="2400" b="1" kern="1200" dirty="0">
              <a:solidFill>
                <a:srgbClr val="00B050"/>
              </a:solidFill>
            </a:rPr>
            <a:t>1m </a:t>
          </a:r>
          <a:r>
            <a:rPr lang="en-GB" sz="2400" b="0" kern="1200" dirty="0">
              <a:solidFill>
                <a:srgbClr val="0070C0"/>
              </a:solidFill>
            </a:rPr>
            <a:t>long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2400" b="0" kern="1200" dirty="0">
            <a:solidFill>
              <a:srgbClr val="0070C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b="0" kern="1200" dirty="0">
              <a:solidFill>
                <a:srgbClr val="0070C0"/>
              </a:solidFill>
            </a:rPr>
            <a:t>These core barrels are then cut into small pieces called </a:t>
          </a:r>
          <a:r>
            <a:rPr lang="en-GB" sz="2400" b="1" kern="1200" dirty="0">
              <a:solidFill>
                <a:srgbClr val="C00000"/>
              </a:solidFill>
            </a:rPr>
            <a:t>plugs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3600" kern="1200" dirty="0"/>
        </a:p>
      </dsp:txBody>
      <dsp:txXfrm>
        <a:off x="0" y="915856"/>
        <a:ext cx="6976302" cy="3860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E7F6-61E2-4DFC-BA15-A9EB8D9E96CE}">
      <dsp:nvSpPr>
        <dsp:cNvPr id="0" name=""/>
        <dsp:cNvSpPr/>
      </dsp:nvSpPr>
      <dsp:spPr>
        <a:xfrm>
          <a:off x="0" y="0"/>
          <a:ext cx="2983007" cy="585787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</a:rPr>
            <a:t>Whole coring</a:t>
          </a:r>
        </a:p>
      </dsp:txBody>
      <dsp:txXfrm>
        <a:off x="28596" y="28596"/>
        <a:ext cx="2925815" cy="528595"/>
      </dsp:txXfrm>
    </dsp:sp>
    <dsp:sp modelId="{8F2FD693-F5C7-42A6-9A66-85AD35F54E16}">
      <dsp:nvSpPr>
        <dsp:cNvPr id="0" name=""/>
        <dsp:cNvSpPr/>
      </dsp:nvSpPr>
      <dsp:spPr>
        <a:xfrm>
          <a:off x="0" y="547470"/>
          <a:ext cx="2983007" cy="832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10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3600" b="0" kern="1200" dirty="0">
            <a:solidFill>
              <a:srgbClr val="0070C0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3600" kern="1200" dirty="0"/>
        </a:p>
      </dsp:txBody>
      <dsp:txXfrm>
        <a:off x="0" y="547470"/>
        <a:ext cx="2983007" cy="8326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E7F6-61E2-4DFC-BA15-A9EB8D9E96CE}">
      <dsp:nvSpPr>
        <dsp:cNvPr id="0" name=""/>
        <dsp:cNvSpPr/>
      </dsp:nvSpPr>
      <dsp:spPr>
        <a:xfrm>
          <a:off x="0" y="0"/>
          <a:ext cx="9896923" cy="1056769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 err="1">
              <a:solidFill>
                <a:schemeClr val="tx1"/>
              </a:solidFill>
            </a:rPr>
            <a:t>Sidewell</a:t>
          </a:r>
          <a:r>
            <a:rPr lang="en-GB" sz="3600" b="1" kern="1200" dirty="0">
              <a:solidFill>
                <a:schemeClr val="tx1"/>
              </a:solidFill>
            </a:rPr>
            <a:t> coring</a:t>
          </a:r>
        </a:p>
      </dsp:txBody>
      <dsp:txXfrm>
        <a:off x="51587" y="51587"/>
        <a:ext cx="9793749" cy="953595"/>
      </dsp:txXfrm>
    </dsp:sp>
    <dsp:sp modelId="{8F2FD693-F5C7-42A6-9A66-85AD35F54E16}">
      <dsp:nvSpPr>
        <dsp:cNvPr id="0" name=""/>
        <dsp:cNvSpPr/>
      </dsp:nvSpPr>
      <dsp:spPr>
        <a:xfrm>
          <a:off x="0" y="987547"/>
          <a:ext cx="9896923" cy="131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22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3200" kern="1200" dirty="0">
            <a:solidFill>
              <a:srgbClr val="0070C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>
              <a:solidFill>
                <a:srgbClr val="0070C0"/>
              </a:solidFill>
            </a:rPr>
            <a:t>Plugs of rock cut from the wellbore wall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2800" kern="1200" dirty="0">
            <a:solidFill>
              <a:srgbClr val="0070C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b="0" i="0" kern="1200" dirty="0">
              <a:solidFill>
                <a:srgbClr val="0070C0"/>
              </a:solidFill>
            </a:rPr>
            <a:t>Acquired by wireline-conveyed tools</a:t>
          </a:r>
          <a:endParaRPr lang="en-GB" sz="2800" kern="1200" dirty="0">
            <a:solidFill>
              <a:srgbClr val="0070C0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3600" kern="1200" dirty="0"/>
        </a:p>
      </dsp:txBody>
      <dsp:txXfrm>
        <a:off x="0" y="987547"/>
        <a:ext cx="9896923" cy="1314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EA7E3B6-C933-4184-8EA7-6E42596C3637}" type="datetimeFigureOut">
              <a:rPr lang="ar-SY" smtClean="0"/>
              <a:t>15/03/1444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2838D6D-C838-43B8-8A83-5512082F994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226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810F59FF-DAB9-4C20-87DB-F8F8E23B63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ar-SY"/>
              <a:t>Geology of Petroleum Systems	 </a:t>
            </a:r>
            <a:fld id="{581D3039-768D-4E1C-BDB1-6BCDDBA8FE00}" type="slidenum">
              <a:rPr lang="en-US" altLang="ar-SY"/>
              <a:pPr/>
              <a:t>8</a:t>
            </a:fld>
            <a:endParaRPr lang="en-US" altLang="ar-SY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C4A7F77A-36FF-4FAF-AFF7-5558EFCF68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5613" y="755650"/>
            <a:ext cx="5813425" cy="3270250"/>
          </a:xfrm>
          <a:ln/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D150D32F-1B37-4F49-89B9-83124938A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0990" tIns="45496" rIns="90990" bIns="45496"/>
          <a:lstStyle/>
          <a:p>
            <a:r>
              <a:rPr lang="en-US" altLang="ar-SY"/>
              <a:t>The dome above shows gravity separation of fluids.  Shale comprises the upper and lower confining beds.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CE29A0C0-2841-4A65-BC52-B2582661B6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ar-SY"/>
              <a:t>Geology of Petroleum Systems	 </a:t>
            </a:r>
            <a:fld id="{51FA3EE5-EB6A-49F2-9FF5-BAFD91246DFB}" type="slidenum">
              <a:rPr lang="en-US" altLang="ar-SY"/>
              <a:pPr/>
              <a:t>9</a:t>
            </a:fld>
            <a:endParaRPr lang="en-US" altLang="ar-SY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D94561D2-8ACC-4F55-88FE-12DBBB635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55650"/>
            <a:ext cx="5813425" cy="3270250"/>
          </a:xfrm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E232CFC7-9489-4BFA-A867-242BAC505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0990" tIns="45496" rIns="90990" bIns="45496"/>
          <a:lstStyle/>
          <a:p>
            <a:r>
              <a:rPr lang="en-US" altLang="ar-SY" dirty="0"/>
              <a:t>Stratigraphic hydrocarbon traps occur where reservoir facies pinch into impervious rock such as shale, or where they have been truncated by erosion and capped by impervious layers above an unconformity.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D6FC-5B6C-4F26-BD7E-B99919686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E259E-21F6-4EA2-8291-F430D60E2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84C9-1525-4CE9-A340-51AC6DA4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3FA4-D5B4-4B6D-A438-CF701543CFF2}" type="datetime8">
              <a:rPr lang="ar-SY" smtClean="0"/>
              <a:t>10 تشرين الأول، 22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C3340-0D7D-4C92-8A88-7639348D1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1DBCC-C07C-4A33-B95C-A6C7BFD0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07430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C788-7E4C-4862-A557-8C769ED3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BA68F-900D-4C05-83FB-73C9C7A82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ACF97-6216-468B-9659-CBCB8385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1DFE-FEF4-4971-A98E-30038B2005B1}" type="datetime8">
              <a:rPr lang="ar-SY" smtClean="0"/>
              <a:t>10 تشرين الأول، 22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1FD67-110F-409E-908D-66D8EDD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53CEC-C547-4583-8D81-71242FC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61792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7B6E2-419C-4504-A407-D2FC263EF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21F86-08A0-406C-B2CD-812356A9B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84B74-8A8F-418F-9CD1-3F3CFC5A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7338B-3DE0-4B5D-84E6-82898434F589}" type="datetime8">
              <a:rPr lang="ar-SY" smtClean="0"/>
              <a:t>10 تشرين الأول، 22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5E224-3C25-45EF-881F-40C2B629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1F54E-E29D-4FDD-BF69-06EED263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74926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69BA-1D8D-421F-9DFD-7C58C631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7C2C6-C4B7-4921-AB1D-60BD9F26A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3809B-22A9-4F1D-A1AA-7F3BAD42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037-B624-443F-82C8-EEA49C6281B6}" type="datetime8">
              <a:rPr lang="ar-SY" smtClean="0"/>
              <a:t>10 تشرين الأول، 22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B7E2D-0B32-4DFD-BD76-FC537DD1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ACC61-58E4-4AA9-B861-70B4D6A4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58269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D495-D4AB-4287-93E3-C3871C13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C1DD4-1E18-4F73-B93D-A421273D0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7A639-F31A-42FA-AE09-62DFB7E8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694A-47A3-4316-8936-B9644F3FDE91}" type="datetime8">
              <a:rPr lang="ar-SY" smtClean="0"/>
              <a:t>10 تشرين الأول، 22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A540-B900-4E99-963B-DCE0C160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B351D-6FE4-4E75-BF10-346741A3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55617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8CDE-597B-48AA-B32E-D8CB935E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029E4-F0EC-4DD2-AC9A-710A05541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B90AD-80FE-427A-B9CB-A8E7C1F0B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48B4B-631F-4898-AFCA-A9BD2483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AB9B-C5B8-4CCC-ACDE-FEDBCDCCEBAE}" type="datetime8">
              <a:rPr lang="ar-SY" smtClean="0"/>
              <a:t>10 تشرين الأول، 22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33D9B-0BC8-4670-B008-C55BA2AF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CB2F0-14A8-4A32-9A3D-0FEF6439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937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65890-7A57-4354-A73A-D93C0928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DDF99-F359-4040-8E6A-A1185C551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672DC-DD1B-4A34-A9CD-06087D0C0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A6B90-EC4C-43D9-8EF1-A750ABA03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A5580-0C22-4DB1-9B7D-14EC79620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BE483-682E-4767-A4E1-000BC43F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C9A1-13DB-40D9-BB66-D839981D2D1B}" type="datetime8">
              <a:rPr lang="ar-SY" smtClean="0"/>
              <a:t>10 تشرين الأول، 22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7BEB2-72BE-47B8-8511-4848E417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CC122F-8082-49CC-A51A-B966FB0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7770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57CA1-BCA6-44DB-9B35-FA89DFC7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ABDD7-F666-48A6-874E-516BD467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BFF9-04BA-4680-B1C5-A0742C7B0ED3}" type="datetime8">
              <a:rPr lang="ar-SY" smtClean="0"/>
              <a:t>10 تشرين الأول، 22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1E249-DA9D-45DF-9735-3165DA44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87685-F1C0-4F36-8ABF-87A8237F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3861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37574C-EBC2-47D8-BAF0-3B17FBF5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6639-FB86-4D5B-84EA-11E692422B33}" type="datetime8">
              <a:rPr lang="ar-SY" smtClean="0"/>
              <a:t>10 تشرين الأول، 22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13796-EC89-49F8-BC12-3B797586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B4037-8D67-4AA7-8358-9719272B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67859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99FA-C67C-40E9-AB81-9B5F2455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A1875-18F3-4AA3-BC6F-C0BB76131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CA2D7-45B3-4EFA-9F96-7C75049FD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5D0AB-7A5F-4E01-A5EC-2F044FF1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3A22-55AC-4C62-AA93-D8F337963D33}" type="datetime8">
              <a:rPr lang="ar-SY" smtClean="0"/>
              <a:t>10 تشرين الأول، 22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9EE23-541C-47A4-A13E-825B132B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8515A-E859-478A-A628-5ECC79DF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05429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682B-221D-4752-98AF-DB85A092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4A581-E157-4151-A778-7AD81DAE4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DDA95-17C4-415C-B6AB-9576D3444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062E1-9829-48A7-A06F-6BC44D25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6888-C53C-4068-B410-422A5BB7BB31}" type="datetime8">
              <a:rPr lang="ar-SY" smtClean="0"/>
              <a:t>10 تشرين الأول، 22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A373B-D174-45F2-A215-6D26D363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F0E28-2538-4A22-8922-B2BAC4DC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4679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359271-83E4-4C9F-9ACD-538147EF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9B52D-517A-4CB4-9055-5EB3F83A1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95BBD-6207-4C13-A450-560069D69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BA34-6FEA-4999-B0FD-F994D4FBECEC}" type="datetime8">
              <a:rPr lang="ar-SY" smtClean="0"/>
              <a:t>10 تشرين الأول، 22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B47EA-1887-403B-A59B-7D43FCBC0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431DC-FDD2-440C-B24E-CBEA89861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47D4-1A88-4F29-9B23-57E2F3132C29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8357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FCD00-4833-44CB-8AE2-6CA8012B8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4277" y="1099797"/>
            <a:ext cx="7643446" cy="104452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AL-AYEN UNIVRSITY</a:t>
            </a:r>
            <a:br>
              <a:rPr lang="en-US" sz="4400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rgbClr val="002060"/>
                </a:solidFill>
              </a:rPr>
              <a:t>COLLEGE OF ENGINEERING</a:t>
            </a:r>
            <a:endParaRPr lang="ar-SY" sz="44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88EBC-0EE8-44D8-A89F-FB82ECB93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709547"/>
            <a:ext cx="9144000" cy="104452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cs typeface="+mj-cs"/>
              </a:rPr>
              <a:t>RESERVOIR ENGINEERING I</a:t>
            </a:r>
            <a:endParaRPr lang="ar-SY" sz="44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5DFFD-341B-455D-91BB-14F998B4E151}"/>
              </a:ext>
            </a:extLst>
          </p:cNvPr>
          <p:cNvSpPr txBox="1"/>
          <p:nvPr/>
        </p:nvSpPr>
        <p:spPr>
          <a:xfrm>
            <a:off x="1270780" y="5758203"/>
            <a:ext cx="27009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cs typeface="+mj-cs"/>
              </a:rPr>
              <a:t>NASIR ATALLAH</a:t>
            </a:r>
          </a:p>
          <a:p>
            <a:r>
              <a:rPr lang="en-US" dirty="0">
                <a:solidFill>
                  <a:srgbClr val="002060"/>
                </a:solidFill>
                <a:cs typeface="+mj-cs"/>
              </a:rPr>
              <a:t>ASMAA AHMED</a:t>
            </a:r>
            <a:endParaRPr lang="ar-SY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70865-7D35-4B70-B673-EA26B8EE5CBF}"/>
              </a:ext>
            </a:extLst>
          </p:cNvPr>
          <p:cNvSpPr txBox="1"/>
          <p:nvPr/>
        </p:nvSpPr>
        <p:spPr>
          <a:xfrm>
            <a:off x="4548552" y="5045519"/>
            <a:ext cx="28979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2022-2023</a:t>
            </a:r>
            <a:endParaRPr lang="ar-SY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D6A447-38A3-4F07-B0C0-4629A650A3E7}"/>
              </a:ext>
            </a:extLst>
          </p:cNvPr>
          <p:cNvSpPr txBox="1"/>
          <p:nvPr/>
        </p:nvSpPr>
        <p:spPr>
          <a:xfrm>
            <a:off x="2948352" y="3904076"/>
            <a:ext cx="6098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صورة 66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49" y="758839"/>
            <a:ext cx="1261529" cy="11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1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4563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0" y="1434466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Elements &amp; processes of PS: </a:t>
            </a:r>
            <a:r>
              <a:rPr lang="en-GB" sz="4400" b="1" dirty="0">
                <a:solidFill>
                  <a:srgbClr val="FF0000"/>
                </a:solidFill>
              </a:rPr>
              <a:t>Migration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8205" y="1214653"/>
            <a:ext cx="11401291" cy="4897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200" b="1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</a:rPr>
              <a:t>Process of moving oil and gas from the source rock to the reservoir rock</a:t>
            </a:r>
          </a:p>
          <a:p>
            <a:pPr algn="l"/>
            <a:endParaRPr lang="en-GB" sz="2800" b="1" dirty="0">
              <a:solidFill>
                <a:srgbClr val="0070C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</a:rPr>
              <a:t>The main factors of the oil and gas migration: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b="1" dirty="0"/>
              <a:t>Compression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b="1" dirty="0"/>
              <a:t>Buoyancy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b="1" dirty="0"/>
              <a:t>Thermal expansion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b="1" dirty="0"/>
              <a:t>Maturation (increase in volume with time)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2800" b="1" dirty="0"/>
              <a:t>Gravitational separation of hydrocarbons &amp; water from each other</a:t>
            </a:r>
            <a:endParaRPr lang="en-GB" sz="2800" b="1" dirty="0">
              <a:solidFill>
                <a:srgbClr val="0070C0"/>
              </a:solidFill>
            </a:endParaRPr>
          </a:p>
          <a:p>
            <a:pPr algn="l"/>
            <a:endParaRPr lang="en-GB" u="sng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10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9114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374" y="4446418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4400" dirty="0"/>
          </a:p>
          <a:p>
            <a:pPr algn="l"/>
            <a:endParaRPr lang="en-GB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Reservoir rocks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30070" y="1586866"/>
            <a:ext cx="9071213" cy="444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41359" y="3713351"/>
            <a:ext cx="11072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0070" y="1054232"/>
            <a:ext cx="114231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70C0"/>
                </a:solidFill>
              </a:rPr>
              <a:t>The reservoir is the portion of rock containing the pool of petroleum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70C0"/>
                </a:solidFill>
              </a:rPr>
              <a:t>Composed of sedimentary rocks, such as sandstones, limestones and dolomites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70C0"/>
                </a:solidFill>
              </a:rPr>
              <a:t>Must be a large enough capacity to store economically  viable amounts of hydrocarbon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8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70C0"/>
                </a:solidFill>
              </a:rPr>
              <a:t>The hydrocarbon must flow at economical rates when penetrated by a well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11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3110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374" y="4446418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4400" dirty="0"/>
          </a:p>
          <a:p>
            <a:pPr algn="l"/>
            <a:endParaRPr lang="en-GB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Reservoir rocks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30070" y="1586866"/>
            <a:ext cx="9071213" cy="444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41359" y="3713351"/>
            <a:ext cx="11072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8824" y="1458459"/>
            <a:ext cx="114231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  Reservoir lithology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The term lithology is used as a gross identification for a rock layer in the subsurface and uses familiar names such as:</a:t>
            </a:r>
          </a:p>
          <a:p>
            <a:r>
              <a:rPr lang="en-GB" sz="2800" dirty="0">
                <a:solidFill>
                  <a:srgbClr val="0070C0"/>
                </a:solidFill>
              </a:rPr>
              <a:t>      </a:t>
            </a:r>
            <a:r>
              <a:rPr lang="en-GB" sz="2800" dirty="0">
                <a:solidFill>
                  <a:schemeClr val="accent4"/>
                </a:solidFill>
              </a:rPr>
              <a:t>Sandstone</a:t>
            </a:r>
            <a:r>
              <a:rPr lang="en-GB" sz="2800" dirty="0">
                <a:solidFill>
                  <a:srgbClr val="0070C0"/>
                </a:solidFill>
              </a:rPr>
              <a:t>, </a:t>
            </a:r>
            <a:r>
              <a:rPr lang="en-GB" sz="2800" dirty="0">
                <a:solidFill>
                  <a:srgbClr val="00B050"/>
                </a:solidFill>
              </a:rPr>
              <a:t>Limestone</a:t>
            </a:r>
            <a:r>
              <a:rPr lang="en-GB" sz="2800" dirty="0">
                <a:solidFill>
                  <a:srgbClr val="0070C0"/>
                </a:solidFill>
              </a:rPr>
              <a:t>, </a:t>
            </a:r>
            <a:r>
              <a:rPr lang="en-GB" sz="2800" dirty="0">
                <a:solidFill>
                  <a:srgbClr val="C00000"/>
                </a:solidFill>
              </a:rPr>
              <a:t>Dolomite</a:t>
            </a:r>
            <a:r>
              <a:rPr lang="en-GB" sz="2800" dirty="0">
                <a:solidFill>
                  <a:srgbClr val="0070C0"/>
                </a:solidFill>
              </a:rPr>
              <a:t>,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</a:rPr>
              <a:t>Claystone</a:t>
            </a:r>
            <a:r>
              <a:rPr lang="en-GB" sz="2800" dirty="0">
                <a:solidFill>
                  <a:srgbClr val="0070C0"/>
                </a:solidFill>
              </a:rPr>
              <a:t> (or clay)</a:t>
            </a:r>
          </a:p>
          <a:p>
            <a:endParaRPr lang="en-GB" sz="2800" dirty="0"/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Lithology identification is fundamental to all reservoir characterization.</a:t>
            </a:r>
          </a:p>
          <a:p>
            <a:endParaRPr lang="en-GB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</a:rPr>
              <a:t>Understanding reservoir lithology is the foundation from which all other petrophysical calculations are made.</a:t>
            </a:r>
          </a:p>
          <a:p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80" y="3586735"/>
            <a:ext cx="1274830" cy="12172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13" y="3586735"/>
            <a:ext cx="1585583" cy="12172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84" y="3586735"/>
            <a:ext cx="1472811" cy="12172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47" y="3586735"/>
            <a:ext cx="2710440" cy="12172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12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2780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374" y="4446418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4400" dirty="0"/>
          </a:p>
          <a:p>
            <a:pPr algn="l"/>
            <a:endParaRPr lang="en-GB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Reservoir rocks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30070" y="1586866"/>
            <a:ext cx="9071213" cy="444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41359" y="3713351"/>
            <a:ext cx="11072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024" y="1257977"/>
            <a:ext cx="114231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000" b="1" dirty="0">
              <a:solidFill>
                <a:srgbClr val="0070C0"/>
              </a:solidFill>
            </a:endParaRPr>
          </a:p>
          <a:p>
            <a:r>
              <a:rPr lang="en-GB" sz="3000" b="1" dirty="0"/>
              <a:t>Reservoir lithology:        </a:t>
            </a:r>
            <a:r>
              <a:rPr lang="en-GB" sz="3000" b="1" dirty="0">
                <a:solidFill>
                  <a:srgbClr val="FF0000"/>
                </a:solidFill>
              </a:rPr>
              <a:t>Clastic</a:t>
            </a:r>
            <a:r>
              <a:rPr lang="en-GB" sz="3000" b="1" dirty="0"/>
              <a:t> &amp; </a:t>
            </a:r>
            <a:r>
              <a:rPr lang="en-GB" sz="3000" b="1" dirty="0">
                <a:solidFill>
                  <a:srgbClr val="00B050"/>
                </a:solidFill>
              </a:rPr>
              <a:t>Carbonates</a:t>
            </a:r>
            <a:endParaRPr lang="en-GB" sz="2800" dirty="0">
              <a:solidFill>
                <a:srgbClr val="00B050"/>
              </a:solidFill>
            </a:endParaRPr>
          </a:p>
          <a:p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639" y="2741519"/>
            <a:ext cx="6480561" cy="3764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59" y="2728873"/>
            <a:ext cx="4721977" cy="3777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13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0838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0" y="1434466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4400" dirty="0"/>
          </a:p>
          <a:p>
            <a:pPr algn="l"/>
            <a:endParaRPr lang="en-GB" sz="4400" dirty="0"/>
          </a:p>
          <a:p>
            <a:pPr algn="l"/>
            <a:endParaRPr lang="en-GB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1174756" y="409743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Reservoir rocks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8205" y="1846173"/>
            <a:ext cx="9071213" cy="4442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800" b="1" dirty="0"/>
              <a:t>Major reservoir rock properties:</a:t>
            </a:r>
          </a:p>
          <a:p>
            <a:pPr algn="l"/>
            <a:endParaRPr lang="en-GB" sz="2800" b="1" dirty="0"/>
          </a:p>
          <a:p>
            <a:pPr algn="l"/>
            <a:r>
              <a:rPr lang="en-GB" sz="3500" b="1" dirty="0">
                <a:solidFill>
                  <a:srgbClr val="0070C0"/>
                </a:solidFill>
              </a:rPr>
              <a:t>1- Porosity, </a:t>
            </a:r>
            <a:r>
              <a:rPr lang="el-GR" sz="3500" b="1" dirty="0">
                <a:solidFill>
                  <a:srgbClr val="C00000"/>
                </a:solidFill>
              </a:rPr>
              <a:t>Φ</a:t>
            </a:r>
            <a:endParaRPr lang="en-GB" sz="3500" b="1" dirty="0">
              <a:solidFill>
                <a:srgbClr val="C00000"/>
              </a:solidFill>
            </a:endParaRPr>
          </a:p>
          <a:p>
            <a:pPr algn="l"/>
            <a:r>
              <a:rPr lang="en-GB" sz="3500" b="1" dirty="0">
                <a:solidFill>
                  <a:srgbClr val="0070C0"/>
                </a:solidFill>
              </a:rPr>
              <a:t>2- Permeability, </a:t>
            </a:r>
            <a:r>
              <a:rPr lang="en-GB" sz="3500" b="1" dirty="0">
                <a:solidFill>
                  <a:srgbClr val="C00000"/>
                </a:solidFill>
              </a:rPr>
              <a:t>K</a:t>
            </a:r>
          </a:p>
          <a:p>
            <a:pPr algn="l"/>
            <a:r>
              <a:rPr lang="en-GB" sz="3500" b="1" dirty="0">
                <a:solidFill>
                  <a:srgbClr val="0070C0"/>
                </a:solidFill>
              </a:rPr>
              <a:t>3- Rock compressibility, </a:t>
            </a:r>
            <a:r>
              <a:rPr lang="en-GB" sz="3500" b="1" dirty="0" err="1">
                <a:solidFill>
                  <a:srgbClr val="C00000"/>
                </a:solidFill>
              </a:rPr>
              <a:t>C</a:t>
            </a:r>
            <a:r>
              <a:rPr lang="en-GB" b="1" dirty="0" err="1">
                <a:solidFill>
                  <a:srgbClr val="C00000"/>
                </a:solidFill>
              </a:rPr>
              <a:t>f</a:t>
            </a:r>
            <a:r>
              <a:rPr lang="en-GB" sz="3500" b="1" dirty="0">
                <a:solidFill>
                  <a:srgbClr val="0070C0"/>
                </a:solidFill>
              </a:rPr>
              <a:t> </a:t>
            </a:r>
          </a:p>
          <a:p>
            <a:pPr algn="l"/>
            <a:r>
              <a:rPr lang="en-GB" sz="3500" b="1" dirty="0">
                <a:solidFill>
                  <a:srgbClr val="0070C0"/>
                </a:solidFill>
              </a:rPr>
              <a:t>4- Rock resistivity, </a:t>
            </a:r>
            <a:r>
              <a:rPr lang="en-GB" sz="3500" b="1" dirty="0" err="1">
                <a:solidFill>
                  <a:srgbClr val="C00000"/>
                </a:solidFill>
              </a:rPr>
              <a:t>R</a:t>
            </a:r>
            <a:r>
              <a:rPr lang="en-GB" sz="2800" b="1" dirty="0" err="1">
                <a:solidFill>
                  <a:srgbClr val="C00000"/>
                </a:solidFill>
              </a:rPr>
              <a:t>t</a:t>
            </a:r>
            <a:endParaRPr lang="en-GB" sz="2800" b="1" dirty="0">
              <a:solidFill>
                <a:srgbClr val="C00000"/>
              </a:solidFill>
            </a:endParaRPr>
          </a:p>
          <a:p>
            <a:pPr algn="l"/>
            <a:r>
              <a:rPr lang="en-GB" sz="3500" b="1" dirty="0">
                <a:solidFill>
                  <a:srgbClr val="0070C0"/>
                </a:solidFill>
              </a:rPr>
              <a:t>5- Saturation, </a:t>
            </a:r>
            <a:r>
              <a:rPr lang="en-GB" sz="3500" b="1" dirty="0" err="1">
                <a:solidFill>
                  <a:srgbClr val="C00000"/>
                </a:solidFill>
              </a:rPr>
              <a:t>S</a:t>
            </a:r>
            <a:r>
              <a:rPr lang="en-GB" b="1" dirty="0" err="1">
                <a:solidFill>
                  <a:srgbClr val="C00000"/>
                </a:solidFill>
              </a:rPr>
              <a:t>w</a:t>
            </a:r>
            <a:r>
              <a:rPr lang="en-GB" sz="3500" b="1" dirty="0">
                <a:solidFill>
                  <a:srgbClr val="C00000"/>
                </a:solidFill>
              </a:rPr>
              <a:t>, S</a:t>
            </a:r>
            <a:r>
              <a:rPr lang="en-GB" b="1" dirty="0">
                <a:solidFill>
                  <a:srgbClr val="C00000"/>
                </a:solidFill>
              </a:rPr>
              <a:t>o</a:t>
            </a:r>
            <a:r>
              <a:rPr lang="en-GB" sz="3500" b="1" dirty="0">
                <a:solidFill>
                  <a:srgbClr val="C00000"/>
                </a:solidFill>
              </a:rPr>
              <a:t>, S</a:t>
            </a:r>
            <a:r>
              <a:rPr lang="en-GB" sz="2800" b="1" dirty="0">
                <a:solidFill>
                  <a:srgbClr val="C00000"/>
                </a:solidFill>
              </a:rPr>
              <a:t>g</a:t>
            </a:r>
          </a:p>
          <a:p>
            <a:pPr algn="l"/>
            <a:r>
              <a:rPr lang="en-GB" sz="3500" b="1" dirty="0">
                <a:solidFill>
                  <a:srgbClr val="0070C0"/>
                </a:solidFill>
              </a:rPr>
              <a:t>6- Wettability </a:t>
            </a:r>
          </a:p>
          <a:p>
            <a:pPr algn="l"/>
            <a:r>
              <a:rPr lang="en-GB" sz="3500" b="1" dirty="0">
                <a:solidFill>
                  <a:srgbClr val="0070C0"/>
                </a:solidFill>
              </a:rPr>
              <a:t>7- Capillary pressure, </a:t>
            </a:r>
            <a:r>
              <a:rPr lang="en-GB" sz="3500" b="1" dirty="0">
                <a:solidFill>
                  <a:srgbClr val="C00000"/>
                </a:solidFill>
              </a:rPr>
              <a:t>P</a:t>
            </a:r>
            <a:r>
              <a:rPr lang="en-GB" sz="2800" b="1" dirty="0">
                <a:solidFill>
                  <a:srgbClr val="C00000"/>
                </a:solidFill>
              </a:rPr>
              <a:t>c</a:t>
            </a:r>
          </a:p>
          <a:p>
            <a:pPr algn="l"/>
            <a:r>
              <a:rPr lang="en-GB" sz="3500" b="1" dirty="0">
                <a:solidFill>
                  <a:srgbClr val="0070C0"/>
                </a:solidFill>
              </a:rPr>
              <a:t>8- Relative permeabilities, </a:t>
            </a:r>
            <a:r>
              <a:rPr lang="en-GB" sz="3500" b="1" dirty="0" err="1">
                <a:solidFill>
                  <a:srgbClr val="C00000"/>
                </a:solidFill>
              </a:rPr>
              <a:t>K</a:t>
            </a:r>
            <a:r>
              <a:rPr lang="en-GB" sz="2800" b="1" dirty="0" err="1">
                <a:solidFill>
                  <a:srgbClr val="C00000"/>
                </a:solidFill>
              </a:rPr>
              <a:t>ro</a:t>
            </a:r>
            <a:r>
              <a:rPr lang="en-GB" sz="3500" b="1" dirty="0">
                <a:solidFill>
                  <a:srgbClr val="C00000"/>
                </a:solidFill>
              </a:rPr>
              <a:t>, </a:t>
            </a:r>
            <a:r>
              <a:rPr lang="en-GB" sz="3500" b="1" dirty="0" err="1">
                <a:solidFill>
                  <a:srgbClr val="C00000"/>
                </a:solidFill>
              </a:rPr>
              <a:t>K</a:t>
            </a:r>
            <a:r>
              <a:rPr lang="en-GB" sz="2800" b="1" dirty="0" err="1">
                <a:solidFill>
                  <a:srgbClr val="C00000"/>
                </a:solidFill>
              </a:rPr>
              <a:t>rw</a:t>
            </a:r>
            <a:r>
              <a:rPr lang="en-GB" sz="3500" b="1" dirty="0">
                <a:solidFill>
                  <a:srgbClr val="C00000"/>
                </a:solidFill>
              </a:rPr>
              <a:t>, </a:t>
            </a:r>
            <a:r>
              <a:rPr lang="en-GB" sz="3500" b="1" dirty="0" err="1">
                <a:solidFill>
                  <a:srgbClr val="C00000"/>
                </a:solidFill>
              </a:rPr>
              <a:t>K</a:t>
            </a:r>
            <a:r>
              <a:rPr lang="en-GB" sz="2800" b="1" dirty="0" err="1">
                <a:solidFill>
                  <a:srgbClr val="C00000"/>
                </a:solidFill>
              </a:rPr>
              <a:t>rg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14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4204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0" y="1434466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1296746" y="442508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Significance of rock properties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34" y="2548155"/>
            <a:ext cx="8890411" cy="42072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98205" y="1780643"/>
            <a:ext cx="110686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Rock properties in conjunction with fluid properties are very important for </a:t>
            </a:r>
          </a:p>
          <a:p>
            <a:pPr lvl="0"/>
            <a:r>
              <a:rPr lang="en-GB" sz="2800" dirty="0"/>
              <a:t>Reservoir engineers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15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195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205" y="1434466"/>
            <a:ext cx="11409531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sz="3200" dirty="0"/>
              <a:t>Why are reservoir rock properties so important?</a:t>
            </a:r>
          </a:p>
          <a:p>
            <a:pPr algn="l"/>
            <a:endParaRPr lang="en-GB" sz="3200" dirty="0"/>
          </a:p>
          <a:p>
            <a:pPr lvl="0" algn="l"/>
            <a:r>
              <a:rPr lang="en-GB" sz="2800" dirty="0">
                <a:solidFill>
                  <a:srgbClr val="002060"/>
                </a:solidFill>
              </a:rPr>
              <a:t>1-How much oil?                             </a:t>
            </a:r>
            <a:r>
              <a:rPr lang="en-GB" sz="2800" dirty="0"/>
              <a:t>                                  </a:t>
            </a:r>
            <a:r>
              <a:rPr lang="el-GR" sz="2800" dirty="0">
                <a:solidFill>
                  <a:srgbClr val="FF0000"/>
                </a:solidFill>
              </a:rPr>
              <a:t>Φ</a:t>
            </a:r>
            <a:r>
              <a:rPr lang="en-GB" sz="2800" dirty="0">
                <a:solidFill>
                  <a:srgbClr val="FF0000"/>
                </a:solidFill>
              </a:rPr>
              <a:t>, </a:t>
            </a:r>
            <a:r>
              <a:rPr lang="en-GB" sz="2800" dirty="0" err="1">
                <a:solidFill>
                  <a:srgbClr val="FF0000"/>
                </a:solidFill>
              </a:rPr>
              <a:t>Swc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</a:p>
          <a:p>
            <a:pPr lvl="0" algn="l"/>
            <a:r>
              <a:rPr lang="en-GB" sz="2800" dirty="0">
                <a:solidFill>
                  <a:srgbClr val="002060"/>
                </a:solidFill>
              </a:rPr>
              <a:t>2-How much oil can be recovered?                               </a:t>
            </a:r>
            <a:r>
              <a:rPr lang="el-GR" sz="2800" dirty="0">
                <a:solidFill>
                  <a:srgbClr val="FF0000"/>
                </a:solidFill>
              </a:rPr>
              <a:t>Φ</a:t>
            </a:r>
            <a:r>
              <a:rPr lang="en-GB" sz="2800" dirty="0">
                <a:solidFill>
                  <a:srgbClr val="FF0000"/>
                </a:solidFill>
              </a:rPr>
              <a:t>, </a:t>
            </a:r>
            <a:r>
              <a:rPr lang="en-GB" sz="2800" dirty="0" err="1">
                <a:solidFill>
                  <a:srgbClr val="FF0000"/>
                </a:solidFill>
              </a:rPr>
              <a:t>Sor</a:t>
            </a:r>
            <a:r>
              <a:rPr lang="en-GB" sz="2800" dirty="0">
                <a:solidFill>
                  <a:srgbClr val="FF0000"/>
                </a:solidFill>
              </a:rPr>
              <a:t>, Co, </a:t>
            </a:r>
            <a:r>
              <a:rPr lang="en-GB" sz="2800" dirty="0" err="1">
                <a:solidFill>
                  <a:srgbClr val="FF0000"/>
                </a:solidFill>
              </a:rPr>
              <a:t>Cf</a:t>
            </a:r>
            <a:r>
              <a:rPr lang="en-GB" sz="2800" dirty="0">
                <a:solidFill>
                  <a:srgbClr val="FF0000"/>
                </a:solidFill>
              </a:rPr>
              <a:t>, Cg, </a:t>
            </a:r>
            <a:r>
              <a:rPr lang="en-GB" sz="2800" dirty="0" err="1">
                <a:solidFill>
                  <a:srgbClr val="FF0000"/>
                </a:solidFill>
              </a:rPr>
              <a:t>Cw</a:t>
            </a:r>
            <a:endParaRPr lang="en-GB" sz="2800" dirty="0">
              <a:solidFill>
                <a:srgbClr val="FF0000"/>
              </a:solidFill>
            </a:endParaRPr>
          </a:p>
          <a:p>
            <a:pPr lvl="0" algn="l"/>
            <a:r>
              <a:rPr lang="en-GB" sz="2800" dirty="0">
                <a:solidFill>
                  <a:srgbClr val="002060"/>
                </a:solidFill>
              </a:rPr>
              <a:t>3-How fluids flow in the reservoir?                               </a:t>
            </a:r>
            <a:r>
              <a:rPr lang="en-GB" sz="2800" dirty="0">
                <a:solidFill>
                  <a:srgbClr val="FF0000"/>
                </a:solidFill>
              </a:rPr>
              <a:t>K, </a:t>
            </a:r>
            <a:r>
              <a:rPr lang="en-GB" sz="2800" dirty="0" err="1">
                <a:solidFill>
                  <a:srgbClr val="FF0000"/>
                </a:solidFill>
              </a:rPr>
              <a:t>Ke</a:t>
            </a:r>
            <a:r>
              <a:rPr lang="en-GB" sz="2800" dirty="0">
                <a:solidFill>
                  <a:srgbClr val="FF0000"/>
                </a:solidFill>
              </a:rPr>
              <a:t>, </a:t>
            </a:r>
            <a:r>
              <a:rPr lang="en-GB" sz="2800" dirty="0" err="1">
                <a:solidFill>
                  <a:srgbClr val="FF0000"/>
                </a:solidFill>
              </a:rPr>
              <a:t>Ko</a:t>
            </a:r>
            <a:r>
              <a:rPr lang="en-GB" sz="2800" dirty="0">
                <a:solidFill>
                  <a:srgbClr val="FF0000"/>
                </a:solidFill>
              </a:rPr>
              <a:t>, </a:t>
            </a:r>
            <a:r>
              <a:rPr lang="en-GB" sz="2800" dirty="0" err="1">
                <a:solidFill>
                  <a:srgbClr val="FF0000"/>
                </a:solidFill>
              </a:rPr>
              <a:t>Krw</a:t>
            </a:r>
            <a:r>
              <a:rPr lang="en-GB" sz="2800" dirty="0">
                <a:solidFill>
                  <a:srgbClr val="FF0000"/>
                </a:solidFill>
              </a:rPr>
              <a:t>, </a:t>
            </a:r>
            <a:r>
              <a:rPr lang="en-GB" sz="2800" dirty="0" err="1">
                <a:solidFill>
                  <a:srgbClr val="FF0000"/>
                </a:solidFill>
              </a:rPr>
              <a:t>Krg</a:t>
            </a:r>
            <a:endParaRPr lang="en-GB" sz="2800" dirty="0">
              <a:solidFill>
                <a:srgbClr val="FF0000"/>
              </a:solidFill>
            </a:endParaRPr>
          </a:p>
          <a:p>
            <a:pPr lvl="0" algn="l"/>
            <a:r>
              <a:rPr lang="en-GB" sz="2800" dirty="0">
                <a:solidFill>
                  <a:srgbClr val="002060"/>
                </a:solidFill>
              </a:rPr>
              <a:t>4-To predict production profile                                      </a:t>
            </a:r>
            <a:r>
              <a:rPr lang="en-GB" sz="2800" dirty="0" err="1">
                <a:solidFill>
                  <a:srgbClr val="FF0000"/>
                </a:solidFill>
              </a:rPr>
              <a:t>Kro</a:t>
            </a:r>
            <a:r>
              <a:rPr lang="en-GB" sz="2800" dirty="0">
                <a:solidFill>
                  <a:srgbClr val="FF0000"/>
                </a:solidFill>
              </a:rPr>
              <a:t>, </a:t>
            </a:r>
            <a:r>
              <a:rPr lang="en-GB" sz="2800" dirty="0" err="1">
                <a:solidFill>
                  <a:srgbClr val="FF0000"/>
                </a:solidFill>
              </a:rPr>
              <a:t>Krw</a:t>
            </a:r>
            <a:r>
              <a:rPr lang="en-GB" sz="2800" dirty="0">
                <a:solidFill>
                  <a:srgbClr val="FF0000"/>
                </a:solidFill>
              </a:rPr>
              <a:t>, </a:t>
            </a:r>
            <a:r>
              <a:rPr lang="en-GB" sz="2800" dirty="0" err="1">
                <a:solidFill>
                  <a:srgbClr val="FF0000"/>
                </a:solidFill>
              </a:rPr>
              <a:t>Krg</a:t>
            </a:r>
            <a:r>
              <a:rPr lang="en-GB" sz="2800" dirty="0">
                <a:solidFill>
                  <a:srgbClr val="FF0000"/>
                </a:solidFill>
              </a:rPr>
              <a:t>, </a:t>
            </a:r>
            <a:r>
              <a:rPr lang="en-GB" sz="2800" dirty="0" err="1">
                <a:solidFill>
                  <a:srgbClr val="FF0000"/>
                </a:solidFill>
              </a:rPr>
              <a:t>Sw</a:t>
            </a:r>
            <a:r>
              <a:rPr lang="en-GB" sz="2800" dirty="0">
                <a:solidFill>
                  <a:srgbClr val="FF0000"/>
                </a:solidFill>
              </a:rPr>
              <a:t>, So, Sg</a:t>
            </a:r>
          </a:p>
          <a:p>
            <a:pPr lvl="0" algn="l"/>
            <a:r>
              <a:rPr lang="en-GB" sz="2800" dirty="0">
                <a:solidFill>
                  <a:srgbClr val="002060"/>
                </a:solidFill>
              </a:rPr>
              <a:t>5-Predict change in reservoir pressure                         </a:t>
            </a:r>
            <a:r>
              <a:rPr lang="en-GB" sz="2800" dirty="0">
                <a:solidFill>
                  <a:srgbClr val="FF0000"/>
                </a:solidFill>
              </a:rPr>
              <a:t>Co, </a:t>
            </a:r>
            <a:r>
              <a:rPr lang="en-GB" sz="2800" dirty="0" err="1">
                <a:solidFill>
                  <a:srgbClr val="FF0000"/>
                </a:solidFill>
              </a:rPr>
              <a:t>Cf</a:t>
            </a:r>
            <a:r>
              <a:rPr lang="en-GB" sz="2800" dirty="0">
                <a:solidFill>
                  <a:srgbClr val="FF0000"/>
                </a:solidFill>
              </a:rPr>
              <a:t>, Cg, </a:t>
            </a:r>
            <a:r>
              <a:rPr lang="en-GB" sz="2800" dirty="0" err="1">
                <a:solidFill>
                  <a:srgbClr val="FF0000"/>
                </a:solidFill>
              </a:rPr>
              <a:t>Cw</a:t>
            </a:r>
            <a:endParaRPr lang="en-GB" sz="2800" dirty="0">
              <a:solidFill>
                <a:srgbClr val="FF0000"/>
              </a:solidFill>
            </a:endParaRPr>
          </a:p>
          <a:p>
            <a:pPr algn="l"/>
            <a:endParaRPr lang="en-GB" sz="2800" dirty="0"/>
          </a:p>
          <a:p>
            <a:pPr algn="l"/>
            <a:endParaRPr lang="en-GB" sz="2800" dirty="0"/>
          </a:p>
          <a:p>
            <a:pPr algn="l"/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Significance of rock properties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16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78868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311" y="3259247"/>
            <a:ext cx="3929430" cy="2743199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>
                <a:solidFill>
                  <a:srgbClr val="0070C0"/>
                </a:solidFill>
              </a:rPr>
              <a:t>Coring is a process of taking samples (Cores) from a reservoir.</a:t>
            </a:r>
          </a:p>
          <a:p>
            <a:pPr algn="just"/>
            <a:r>
              <a:rPr lang="en-GB" dirty="0">
                <a:solidFill>
                  <a:srgbClr val="FF0000"/>
                </a:solidFill>
              </a:rPr>
              <a:t>Cores can be taken during drilling operations as a </a:t>
            </a:r>
            <a:r>
              <a:rPr lang="en-GB" u="sng" dirty="0">
                <a:solidFill>
                  <a:srgbClr val="FF0000"/>
                </a:solidFill>
              </a:rPr>
              <a:t>continuous section</a:t>
            </a:r>
            <a:r>
              <a:rPr lang="en-GB" dirty="0">
                <a:solidFill>
                  <a:srgbClr val="FF0000"/>
                </a:solidFill>
              </a:rPr>
              <a:t> or as </a:t>
            </a:r>
            <a:r>
              <a:rPr lang="en-GB" u="sng" dirty="0" err="1">
                <a:solidFill>
                  <a:srgbClr val="FF0000"/>
                </a:solidFill>
              </a:rPr>
              <a:t>sidewell</a:t>
            </a:r>
            <a:r>
              <a:rPr lang="en-GB" u="sng" dirty="0">
                <a:solidFill>
                  <a:srgbClr val="FF0000"/>
                </a:solidFill>
              </a:rPr>
              <a:t> plugs from the wellbore wall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1231026" y="265461"/>
            <a:ext cx="9316261" cy="676100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Measurement of rock properties: Coring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53" y="2788467"/>
            <a:ext cx="7642747" cy="3658893"/>
          </a:xfrm>
          <a:prstGeom prst="rect">
            <a:avLst/>
          </a:prstGeom>
        </p:spPr>
      </p:pic>
      <p:sp>
        <p:nvSpPr>
          <p:cNvPr id="6" name="Rectangle 1"/>
          <p:cNvSpPr/>
          <p:nvPr/>
        </p:nvSpPr>
        <p:spPr>
          <a:xfrm>
            <a:off x="619824" y="946427"/>
            <a:ext cx="9376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Two ways can be used to determine rock properties:</a:t>
            </a:r>
          </a:p>
          <a:p>
            <a:pPr lvl="0"/>
            <a:r>
              <a:rPr lang="en-GB" sz="2400" dirty="0">
                <a:solidFill>
                  <a:srgbClr val="0070C0"/>
                </a:solidFill>
              </a:rPr>
              <a:t>1- Coring</a:t>
            </a:r>
          </a:p>
          <a:p>
            <a:pPr lvl="0"/>
            <a:r>
              <a:rPr lang="en-GB" sz="2400" dirty="0">
                <a:solidFill>
                  <a:srgbClr val="0070C0"/>
                </a:solidFill>
              </a:rPr>
              <a:t>2- Well logging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19824" y="2688940"/>
            <a:ext cx="2045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/>
              <a:t>Coring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17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6610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204" y="1647673"/>
            <a:ext cx="11288995" cy="214269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Samples are cleaned &amp; subjected to many laboratory measurements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Samples are then analysed to determine the reservoir properties.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Two distinct methods for core analysis: </a:t>
            </a:r>
            <a:r>
              <a:rPr lang="en-GB" sz="2800" b="1" dirty="0">
                <a:solidFill>
                  <a:srgbClr val="00B050"/>
                </a:solidFill>
              </a:rPr>
              <a:t>Routine core analysis</a:t>
            </a:r>
            <a:r>
              <a:rPr lang="en-GB" sz="2800" dirty="0">
                <a:solidFill>
                  <a:srgbClr val="00B050"/>
                </a:solidFill>
              </a:rPr>
              <a:t> </a:t>
            </a:r>
            <a:r>
              <a:rPr lang="en-GB" sz="2800" dirty="0"/>
              <a:t>and </a:t>
            </a:r>
            <a:r>
              <a:rPr lang="en-GB" sz="2800" b="1" dirty="0">
                <a:solidFill>
                  <a:srgbClr val="0070C0"/>
                </a:solidFill>
              </a:rPr>
              <a:t>Special core analysis (SCAL)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23102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Measurement of rock properties: Coring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94" y="3790369"/>
            <a:ext cx="7250556" cy="2555840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18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71311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Measurement of rock properties: Coring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224149" y="1434466"/>
          <a:ext cx="8328905" cy="210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6552653" y="2776200"/>
            <a:ext cx="4242725" cy="98263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SCAL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68757" y="2776200"/>
            <a:ext cx="4242725" cy="98263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Routine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68757" y="3963303"/>
            <a:ext cx="4242725" cy="24797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Porosity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Horizontal &amp; vertical perm.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Grain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Lithology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52654" y="3963303"/>
            <a:ext cx="4242725" cy="24797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Relative permeability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Capillary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Saturation exponent, 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Cementation exponent, m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19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05954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205" y="1449565"/>
            <a:ext cx="9071213" cy="4442459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dirty="0"/>
          </a:p>
          <a:p>
            <a:pPr algn="l"/>
            <a:r>
              <a:rPr lang="en-GB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pPr algn="l"/>
            <a:endParaRPr lang="en-GB" sz="2800" u="sng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Petroleum system (PS)         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&amp; processes of PS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Reservoir rocks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rock properties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rock properties measurements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704" y="147107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2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925309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Measurement of rock properties: Coring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60166711"/>
              </p:ext>
            </p:extLst>
          </p:nvPr>
        </p:nvGraphicFramePr>
        <p:xfrm>
          <a:off x="598205" y="1761422"/>
          <a:ext cx="8328905" cy="319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20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86014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793" y="2524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Measurement of rock properties: Coring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99232906"/>
              </p:ext>
            </p:extLst>
          </p:nvPr>
        </p:nvGraphicFramePr>
        <p:xfrm>
          <a:off x="598204" y="1508936"/>
          <a:ext cx="6976302" cy="509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576" y="1434466"/>
            <a:ext cx="4121624" cy="5171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21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196166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793" y="484497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Measurement of rock properties: Coring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80029289"/>
              </p:ext>
            </p:extLst>
          </p:nvPr>
        </p:nvGraphicFramePr>
        <p:xfrm>
          <a:off x="598205" y="1647673"/>
          <a:ext cx="6976302" cy="484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52" y="1897038"/>
            <a:ext cx="4585648" cy="44764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9307773" y="5677469"/>
            <a:ext cx="627797" cy="55955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77218" y="6005015"/>
            <a:ext cx="3848669" cy="368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22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67335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Measurement of rock properties: Coring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1677292"/>
              </p:ext>
            </p:extLst>
          </p:nvPr>
        </p:nvGraphicFramePr>
        <p:xfrm>
          <a:off x="335239" y="1995718"/>
          <a:ext cx="2983007" cy="1420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n 10"/>
          <p:cNvSpPr/>
          <p:nvPr/>
        </p:nvSpPr>
        <p:spPr>
          <a:xfrm>
            <a:off x="5479576" y="1593960"/>
            <a:ext cx="491319" cy="5171051"/>
          </a:xfrm>
          <a:prstGeom prst="can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656996" y="1948030"/>
            <a:ext cx="136478" cy="1228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656996" y="2508317"/>
            <a:ext cx="136478" cy="1228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56996" y="3058692"/>
            <a:ext cx="136478" cy="1228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656996" y="4793397"/>
            <a:ext cx="136478" cy="1228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656996" y="5355146"/>
            <a:ext cx="136478" cy="1228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646363" y="5965301"/>
            <a:ext cx="136478" cy="1228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n 19"/>
          <p:cNvSpPr/>
          <p:nvPr/>
        </p:nvSpPr>
        <p:spPr>
          <a:xfrm rot="16200000">
            <a:off x="6963408" y="1769033"/>
            <a:ext cx="253218" cy="504973"/>
          </a:xfrm>
          <a:prstGeom prst="can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Notched Right Arrow 22"/>
          <p:cNvSpPr/>
          <p:nvPr/>
        </p:nvSpPr>
        <p:spPr>
          <a:xfrm>
            <a:off x="7470566" y="3853824"/>
            <a:ext cx="825690" cy="248867"/>
          </a:xfrm>
          <a:prstGeom prst="notched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an 23"/>
          <p:cNvSpPr/>
          <p:nvPr/>
        </p:nvSpPr>
        <p:spPr>
          <a:xfrm rot="16200000">
            <a:off x="6977058" y="2889032"/>
            <a:ext cx="253218" cy="504973"/>
          </a:xfrm>
          <a:prstGeom prst="can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an 24"/>
          <p:cNvSpPr/>
          <p:nvPr/>
        </p:nvSpPr>
        <p:spPr>
          <a:xfrm rot="16200000">
            <a:off x="6977058" y="3454441"/>
            <a:ext cx="253218" cy="504973"/>
          </a:xfrm>
          <a:prstGeom prst="can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an 25"/>
          <p:cNvSpPr/>
          <p:nvPr/>
        </p:nvSpPr>
        <p:spPr>
          <a:xfrm rot="16200000">
            <a:off x="6977057" y="2329033"/>
            <a:ext cx="253218" cy="504973"/>
          </a:xfrm>
          <a:prstGeom prst="can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Can 30"/>
          <p:cNvSpPr/>
          <p:nvPr/>
        </p:nvSpPr>
        <p:spPr>
          <a:xfrm>
            <a:off x="5479576" y="3435937"/>
            <a:ext cx="491319" cy="1041227"/>
          </a:xfrm>
          <a:prstGeom prst="can">
            <a:avLst>
              <a:gd name="adj" fmla="val 1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656996" y="3621880"/>
            <a:ext cx="136478" cy="1228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56996" y="4169341"/>
            <a:ext cx="136478" cy="1228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an 31"/>
          <p:cNvSpPr/>
          <p:nvPr/>
        </p:nvSpPr>
        <p:spPr>
          <a:xfrm rot="16200000">
            <a:off x="6989090" y="4023178"/>
            <a:ext cx="253218" cy="504973"/>
          </a:xfrm>
          <a:prstGeom prst="can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Can 32"/>
          <p:cNvSpPr/>
          <p:nvPr/>
        </p:nvSpPr>
        <p:spPr>
          <a:xfrm rot="16200000">
            <a:off x="6966424" y="4627499"/>
            <a:ext cx="253218" cy="504973"/>
          </a:xfrm>
          <a:prstGeom prst="can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Can 33"/>
          <p:cNvSpPr/>
          <p:nvPr/>
        </p:nvSpPr>
        <p:spPr>
          <a:xfrm rot="16200000">
            <a:off x="6961509" y="5823611"/>
            <a:ext cx="253218" cy="504973"/>
          </a:xfrm>
          <a:prstGeom prst="can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Can 34"/>
          <p:cNvSpPr/>
          <p:nvPr/>
        </p:nvSpPr>
        <p:spPr>
          <a:xfrm rot="16200000">
            <a:off x="6977058" y="5221065"/>
            <a:ext cx="253218" cy="504973"/>
          </a:xfrm>
          <a:prstGeom prst="can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8399720" y="1394170"/>
          <a:ext cx="3487480" cy="505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7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9">
                <a:tc>
                  <a:txBody>
                    <a:bodyPr/>
                    <a:lstStyle/>
                    <a:p>
                      <a:r>
                        <a:rPr lang="en-GB" sz="1100" dirty="0"/>
                        <a:t>depth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lithology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porosity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Horizontal perm.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Vertical perm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59">
                <a:tc>
                  <a:txBody>
                    <a:bodyPr/>
                    <a:lstStyle/>
                    <a:p>
                      <a:r>
                        <a:rPr lang="en-GB" sz="1600" dirty="0"/>
                        <a:t>3320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S.St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565">
                <a:tc>
                  <a:txBody>
                    <a:bodyPr/>
                    <a:lstStyle/>
                    <a:p>
                      <a:r>
                        <a:rPr lang="en-GB" sz="1600" dirty="0"/>
                        <a:t>3321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S.St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327">
                <a:tc>
                  <a:txBody>
                    <a:bodyPr/>
                    <a:lstStyle/>
                    <a:p>
                      <a:r>
                        <a:rPr lang="en-GB" sz="1600" dirty="0"/>
                        <a:t>3322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S.St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705">
                <a:tc>
                  <a:txBody>
                    <a:bodyPr/>
                    <a:lstStyle/>
                    <a:p>
                      <a:r>
                        <a:rPr lang="en-GB" sz="1600" dirty="0"/>
                        <a:t>3323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shale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076">
                <a:tc>
                  <a:txBody>
                    <a:bodyPr/>
                    <a:lstStyle/>
                    <a:p>
                      <a:r>
                        <a:rPr lang="en-GB" sz="1600" dirty="0"/>
                        <a:t>3324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shale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076">
                <a:tc>
                  <a:txBody>
                    <a:bodyPr/>
                    <a:lstStyle/>
                    <a:p>
                      <a:r>
                        <a:rPr lang="en-GB" sz="1600" dirty="0"/>
                        <a:t>3325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S.St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076">
                <a:tc>
                  <a:txBody>
                    <a:bodyPr/>
                    <a:lstStyle/>
                    <a:p>
                      <a:r>
                        <a:rPr lang="en-GB" sz="1600" dirty="0"/>
                        <a:t>3326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S.St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076">
                <a:tc>
                  <a:txBody>
                    <a:bodyPr/>
                    <a:lstStyle/>
                    <a:p>
                      <a:r>
                        <a:rPr lang="en-GB" sz="1600" dirty="0"/>
                        <a:t>3327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S.St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4361814" y="1593960"/>
            <a:ext cx="645087" cy="18419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361814" y="3442670"/>
            <a:ext cx="645087" cy="103449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361813" y="4477164"/>
            <a:ext cx="645088" cy="172776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287468" y="1593960"/>
            <a:ext cx="645087" cy="1859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3287467" y="4477164"/>
            <a:ext cx="645088" cy="1736582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4263218" y="6208295"/>
            <a:ext cx="1142456" cy="433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8489" y="5268331"/>
            <a:ext cx="256761" cy="945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0" name="Can 59"/>
          <p:cNvSpPr/>
          <p:nvPr/>
        </p:nvSpPr>
        <p:spPr>
          <a:xfrm>
            <a:off x="4053888" y="1593960"/>
            <a:ext cx="176387" cy="3699118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4361814" y="5616989"/>
            <a:ext cx="645087" cy="25087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4361814" y="5961520"/>
            <a:ext cx="645087" cy="24340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3286224" y="5619333"/>
            <a:ext cx="645087" cy="2434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3291190" y="5861319"/>
            <a:ext cx="638255" cy="11795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361812" y="5874599"/>
            <a:ext cx="638255" cy="11795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3284357" y="5977845"/>
            <a:ext cx="645087" cy="24341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263218" y="1708173"/>
            <a:ext cx="1142456" cy="3908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855736" y="2021519"/>
            <a:ext cx="8020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855733" y="3683295"/>
            <a:ext cx="8020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867767" y="3141518"/>
            <a:ext cx="8020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898703" y="4243001"/>
            <a:ext cx="8020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855736" y="2581519"/>
            <a:ext cx="8020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862607" y="5420435"/>
            <a:ext cx="8020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855735" y="4855921"/>
            <a:ext cx="8020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886672" y="6040962"/>
            <a:ext cx="8020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3284357" y="3439303"/>
            <a:ext cx="645087" cy="103449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634019" y="5600161"/>
            <a:ext cx="12954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2634019" y="6208295"/>
            <a:ext cx="1295426" cy="80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86581" y="5415495"/>
            <a:ext cx="121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3319.5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31113" y="6014250"/>
            <a:ext cx="121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3328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9444" y="5616988"/>
            <a:ext cx="432368" cy="4711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23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7723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15" grpId="0" animBg="1"/>
      <p:bldP spid="16" grpId="0" animBg="1"/>
      <p:bldP spid="32" grpId="0" animBg="1"/>
      <p:bldP spid="33" grpId="0" animBg="1"/>
      <p:bldP spid="34" grpId="0" animBg="1"/>
      <p:bldP spid="35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Measurement of rock properties: Coring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17107038"/>
              </p:ext>
            </p:extLst>
          </p:nvPr>
        </p:nvGraphicFramePr>
        <p:xfrm>
          <a:off x="598205" y="1647673"/>
          <a:ext cx="9896923" cy="237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57" y="1739769"/>
            <a:ext cx="3874116" cy="45635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24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592482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1" y="1434466"/>
            <a:ext cx="6632814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4400" dirty="0"/>
          </a:p>
          <a:p>
            <a:pPr algn="l"/>
            <a:endParaRPr lang="en-GB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1160688" y="448055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Measurement of rock properties: Well logging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45993" y="2008740"/>
            <a:ext cx="64644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Logging are a special tools lowered into the well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To examine the formation rocks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Obtain measurements about rock properties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Several tools are run at the same time as a logging string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5" y="2239976"/>
            <a:ext cx="4762500" cy="3672111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25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46933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0" y="1434466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4400" dirty="0"/>
          </a:p>
          <a:p>
            <a:pPr algn="l"/>
            <a:endParaRPr lang="en-GB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Measurement of rock properties: Well logs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8205" y="2109946"/>
            <a:ext cx="52839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Data are displaced as a series of measurements covering a depth range in a display called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</a:rPr>
              <a:t>well logs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Data of each tool or many tools </a:t>
            </a:r>
            <a:r>
              <a:rPr lang="en-GB" sz="2400" dirty="0" err="1">
                <a:solidFill>
                  <a:srgbClr val="0070C0"/>
                </a:solidFill>
                <a:latin typeface="Arial" panose="020B0604020202020204" pitchFamily="34" charset="0"/>
              </a:rPr>
              <a:t>togother</a:t>
            </a:r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</a:rPr>
              <a:t> are shown in distinct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tracks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425" y="1804872"/>
            <a:ext cx="5819775" cy="46140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67426" y="1412021"/>
            <a:ext cx="1766390" cy="365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Track 1</a:t>
            </a:r>
          </a:p>
        </p:txBody>
      </p:sp>
      <p:sp>
        <p:nvSpPr>
          <p:cNvPr id="9" name="Rectangle 8"/>
          <p:cNvSpPr/>
          <p:nvPr/>
        </p:nvSpPr>
        <p:spPr>
          <a:xfrm>
            <a:off x="8297839" y="1407285"/>
            <a:ext cx="1766390" cy="370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Track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64229" y="1413698"/>
            <a:ext cx="1822971" cy="363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</a:rPr>
              <a:t>Track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33817" y="1412021"/>
            <a:ext cx="464022" cy="365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222222"/>
                </a:solidFill>
                <a:latin typeface="Arial" panose="020B0604020202020204" pitchFamily="34" charset="0"/>
              </a:rPr>
              <a:t>Track2</a:t>
            </a:r>
            <a:endParaRPr lang="en-GB" sz="700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26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009310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0" y="1434466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4400" dirty="0"/>
          </a:p>
          <a:p>
            <a:pPr algn="l"/>
            <a:endParaRPr lang="en-GB" sz="4400" dirty="0"/>
          </a:p>
          <a:p>
            <a:pPr algn="l"/>
            <a:endParaRPr lang="en-GB" sz="4400" dirty="0"/>
          </a:p>
          <a:p>
            <a:pPr algn="l"/>
            <a:endParaRPr lang="en-GB" sz="4400" dirty="0"/>
          </a:p>
          <a:p>
            <a:pPr algn="l"/>
            <a:endParaRPr lang="en-GB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1301365" y="358137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Measurement of rock properties: Well logs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8205" y="1654279"/>
            <a:ext cx="10234862" cy="39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980565" algn="l"/>
              </a:tabLst>
            </a:pP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Logging tools designed for formation evaluation are based on: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980565" algn="l"/>
              </a:tabLst>
            </a:pPr>
            <a:endParaRPr lang="en-GB" sz="2000" b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980565" algn="l"/>
              </a:tabLst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 Electrical measurements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980565" algn="l"/>
              </a:tabLst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Resistivity, Induction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980565" algn="l"/>
              </a:tabLst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 Nuclear &amp; radioactive measurements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980565" algn="l"/>
              </a:tabLst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Neutron, Density &amp; Gamma ray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980565" algn="l"/>
              </a:tabLst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 Acoustic measurements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980565" algn="l"/>
              </a:tabLst>
            </a:pPr>
            <a:r>
              <a:rPr lang="en-GB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Sonic</a:t>
            </a:r>
            <a:endParaRPr lang="en-GB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112" y="2127563"/>
            <a:ext cx="5008729" cy="4340125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27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2984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0" y="1434466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Petroleum system (PS)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204" y="1874091"/>
            <a:ext cx="111911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GB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petroleum system (PS)</a:t>
            </a:r>
            <a:r>
              <a:rPr lang="en-GB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 core concept in Petroleum geology</a:t>
            </a:r>
          </a:p>
          <a:p>
            <a:endParaRPr lang="en-GB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encompasses all the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elements </a:t>
            </a:r>
            <a:r>
              <a:rPr lang="en-GB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en-GB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formation of hydrocarbons.</a:t>
            </a:r>
          </a:p>
          <a:p>
            <a:endParaRPr lang="en-GB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36515185"/>
              </p:ext>
            </p:extLst>
          </p:nvPr>
        </p:nvGraphicFramePr>
        <p:xfrm>
          <a:off x="1850094" y="3762310"/>
          <a:ext cx="8328925" cy="254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3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3949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0" y="1434466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4400" dirty="0"/>
          </a:p>
          <a:p>
            <a:pPr algn="l"/>
            <a:endParaRPr lang="en-GB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&amp; processes of PS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30070" y="1586866"/>
            <a:ext cx="9071213" cy="444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rock</a:t>
            </a:r>
          </a:p>
          <a:p>
            <a:pPr algn="l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Reservoir rock</a:t>
            </a:r>
          </a:p>
          <a:p>
            <a:pPr algn="l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Cap rock or seal</a:t>
            </a:r>
          </a:p>
          <a:p>
            <a:pPr algn="l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Trap</a:t>
            </a:r>
          </a:p>
          <a:p>
            <a:pPr algn="l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Migration</a:t>
            </a:r>
          </a:p>
          <a:p>
            <a:pPr algn="l"/>
            <a:endParaRPr lang="en-GB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2" y="1909762"/>
            <a:ext cx="7151427" cy="4491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4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74050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0" y="1434466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&amp; processes of PS: </a:t>
            </a:r>
            <a:r>
              <a:rPr lang="en-GB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rock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8204" y="1301195"/>
            <a:ext cx="11216567" cy="168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Sedimentary rock made of shale or limestone.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the precursors of hydrocarbon formation &amp; organic matters.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matter subjected to high temperature for a long time to convert into hydrocarbon.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9232" y="3081480"/>
            <a:ext cx="4689019" cy="303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ü"/>
            </a:pPr>
            <a: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  <a:t>Hydrocarbon can be generated depending on temperature/depth limit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en-GB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  <a:t>The limit is called the </a:t>
            </a:r>
            <a:r>
              <a:rPr lang="en-GB" dirty="0">
                <a:solidFill>
                  <a:srgbClr val="FF0000"/>
                </a:solidFill>
                <a:cs typeface="Times New Roman" panose="02020603050405020304" pitchFamily="18" charset="0"/>
              </a:rPr>
              <a:t>oil window </a:t>
            </a:r>
            <a:r>
              <a:rPr lang="en-GB" dirty="0">
                <a:solidFill>
                  <a:srgbClr val="0070C0"/>
                </a:solidFill>
                <a:cs typeface="Times New Roman" panose="02020603050405020304" pitchFamily="18" charset="0"/>
              </a:rPr>
              <a:t>or </a:t>
            </a:r>
            <a:r>
              <a:rPr lang="en-GB" dirty="0">
                <a:solidFill>
                  <a:srgbClr val="FF0000"/>
                </a:solidFill>
                <a:cs typeface="Times New Roman" panose="02020603050405020304" pitchFamily="18" charset="0"/>
              </a:rPr>
              <a:t>oil kitchen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659718"/>
            <a:ext cx="5060887" cy="4053426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5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42461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0" y="1434466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Elements &amp; processes of PS: </a:t>
            </a:r>
            <a:r>
              <a:rPr lang="en-GB" sz="4400" b="1" dirty="0">
                <a:solidFill>
                  <a:srgbClr val="FF0000"/>
                </a:solidFill>
              </a:rPr>
              <a:t>Cap rock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8205" y="1654279"/>
            <a:ext cx="11401291" cy="4897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Low permeability rock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Restricts hydrocarbons to escape from the reservoir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Made of chalks, shale or evaporates</a:t>
            </a:r>
          </a:p>
          <a:p>
            <a:pPr algn="l"/>
            <a:endParaRPr lang="en-GB" sz="2800" u="sng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6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5487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70" y="1434466"/>
            <a:ext cx="9071213" cy="4442459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endParaRPr lang="en-GB" sz="2800" u="sng" dirty="0"/>
          </a:p>
        </p:txBody>
      </p:sp>
      <p:sp>
        <p:nvSpPr>
          <p:cNvPr id="5" name="Rectangle 4"/>
          <p:cNvSpPr/>
          <p:nvPr/>
        </p:nvSpPr>
        <p:spPr>
          <a:xfrm>
            <a:off x="1596787" y="395784"/>
            <a:ext cx="10290413" cy="818869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Elements &amp; processes of PS: </a:t>
            </a:r>
            <a:r>
              <a:rPr lang="en-GB" sz="4400" b="1" dirty="0">
                <a:solidFill>
                  <a:srgbClr val="FF0000"/>
                </a:solidFill>
              </a:rPr>
              <a:t>Trap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98205" y="1654279"/>
            <a:ext cx="11401291" cy="4897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200" b="1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70C0"/>
                </a:solidFill>
              </a:rPr>
              <a:t>The trap is structural or stratigraphic feature </a:t>
            </a:r>
          </a:p>
          <a:p>
            <a:pPr algn="l"/>
            <a:endParaRPr lang="en-GB" sz="2800" dirty="0">
              <a:solidFill>
                <a:srgbClr val="0070C0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70C0"/>
                </a:solidFill>
              </a:rPr>
              <a:t> Ensures a fixed and firm position of seal and reservoir which avoids the escape of hydrocarbons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en-GB" sz="2800" dirty="0">
              <a:solidFill>
                <a:srgbClr val="0070C0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70C0"/>
                </a:solidFill>
              </a:rPr>
              <a:t>Three types of traps: </a:t>
            </a:r>
            <a:r>
              <a:rPr lang="en-GB" sz="2800" dirty="0">
                <a:solidFill>
                  <a:srgbClr val="C00000"/>
                </a:solidFill>
              </a:rPr>
              <a:t>Structural</a:t>
            </a:r>
            <a:r>
              <a:rPr lang="en-GB" sz="2800" dirty="0">
                <a:solidFill>
                  <a:srgbClr val="0070C0"/>
                </a:solidFill>
              </a:rPr>
              <a:t>, </a:t>
            </a:r>
            <a:r>
              <a:rPr lang="en-GB" sz="2800" dirty="0">
                <a:solidFill>
                  <a:srgbClr val="00B050"/>
                </a:solidFill>
              </a:rPr>
              <a:t>Stratigraphic</a:t>
            </a:r>
            <a:r>
              <a:rPr lang="en-GB" sz="2800" dirty="0">
                <a:solidFill>
                  <a:srgbClr val="0070C0"/>
                </a:solidFill>
              </a:rPr>
              <a:t> and </a:t>
            </a:r>
            <a:r>
              <a:rPr lang="en-GB" sz="2800" dirty="0">
                <a:solidFill>
                  <a:schemeClr val="accent4"/>
                </a:solidFill>
              </a:rPr>
              <a:t>combination</a:t>
            </a:r>
          </a:p>
          <a:p>
            <a:pPr algn="l"/>
            <a:endParaRPr lang="en-GB" u="sng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7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3977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ADB9D-DB43-4C63-B356-5865C62C0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0" y="1491955"/>
            <a:ext cx="4953691" cy="2467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A7EC1-0DB3-4E0A-B730-30BF5343D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7" y="4032740"/>
            <a:ext cx="4529796" cy="266660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3CBD780-D8DB-4CFA-92C9-B7DD7E6962D8}"/>
              </a:ext>
            </a:extLst>
          </p:cNvPr>
          <p:cNvSpPr txBox="1"/>
          <p:nvPr/>
        </p:nvSpPr>
        <p:spPr>
          <a:xfrm>
            <a:off x="668215" y="968735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en-US" sz="2800" b="1" i="0" u="none" strike="noStrike" baseline="0" dirty="0">
                <a:solidFill>
                  <a:srgbClr val="C00000"/>
                </a:solidFill>
                <a:latin typeface="AdvTimes-i"/>
              </a:rPr>
              <a:t>Dome-Shaped and Anticline:</a:t>
            </a: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id="{B3768DFA-1DA6-43CB-8736-1F61C2B0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022" y="39469"/>
            <a:ext cx="5838073" cy="646331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SY" b="1" dirty="0"/>
              <a:t> </a:t>
            </a:r>
            <a:r>
              <a:rPr lang="en-US" altLang="ar-SY" sz="3600" b="1" dirty="0"/>
              <a:t>Structural Hydrocarbon Traps</a:t>
            </a:r>
            <a:endParaRPr lang="en-US" altLang="ar-SY" b="1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4AE24-E733-4960-83EC-A9A701E26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70" y="3597679"/>
            <a:ext cx="4193568" cy="3057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503952-7B60-4A49-8CF4-8F1E91756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70" y="1435920"/>
            <a:ext cx="3251866" cy="2231324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4EEDAA65-55C4-4850-A7F4-0B0635A9D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716" y="1152985"/>
            <a:ext cx="1615379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SY" sz="2800" dirty="0">
                <a:solidFill>
                  <a:srgbClr val="CC0000"/>
                </a:solidFill>
              </a:rPr>
              <a:t>Fault Trap</a:t>
            </a:r>
            <a:endParaRPr lang="en-US" altLang="ar-SY" sz="2800" u="sng" dirty="0">
              <a:solidFill>
                <a:srgbClr val="CC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04666-23D7-4580-B541-89501FA80E3C}"/>
              </a:ext>
            </a:extLst>
          </p:cNvPr>
          <p:cNvSpPr txBox="1"/>
          <p:nvPr/>
        </p:nvSpPr>
        <p:spPr>
          <a:xfrm>
            <a:off x="6952999" y="3272219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C0000"/>
                </a:solidFill>
              </a:rPr>
              <a:t>Salt-Dome</a:t>
            </a:r>
            <a:endParaRPr lang="ar-SY" sz="2800" dirty="0">
              <a:solidFill>
                <a:srgbClr val="CC0000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8</a:t>
            </a:fld>
            <a:endParaRPr lang="ar-S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Freeform 2">
            <a:extLst>
              <a:ext uri="{FF2B5EF4-FFF2-40B4-BE49-F238E27FC236}">
                <a16:creationId xmlns:a16="http://schemas.microsoft.com/office/drawing/2014/main" id="{B6AA116B-BB63-496A-A8A7-D0DEE9CD6CB0}"/>
              </a:ext>
            </a:extLst>
          </p:cNvPr>
          <p:cNvSpPr>
            <a:spLocks/>
          </p:cNvSpPr>
          <p:nvPr/>
        </p:nvSpPr>
        <p:spPr bwMode="auto">
          <a:xfrm>
            <a:off x="699648" y="1436658"/>
            <a:ext cx="2536825" cy="1422400"/>
          </a:xfrm>
          <a:custGeom>
            <a:avLst/>
            <a:gdLst>
              <a:gd name="T0" fmla="*/ 1598 w 1598"/>
              <a:gd name="T1" fmla="*/ 0 h 896"/>
              <a:gd name="T2" fmla="*/ 1598 w 1598"/>
              <a:gd name="T3" fmla="*/ 452 h 896"/>
              <a:gd name="T4" fmla="*/ 1013 w 1598"/>
              <a:gd name="T5" fmla="*/ 896 h 896"/>
              <a:gd name="T6" fmla="*/ 1 w 1598"/>
              <a:gd name="T7" fmla="*/ 896 h 896"/>
              <a:gd name="T8" fmla="*/ 0 w 1598"/>
              <a:gd name="T9" fmla="*/ 0 h 896"/>
              <a:gd name="T10" fmla="*/ 1598 w 1598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8" h="896">
                <a:moveTo>
                  <a:pt x="1598" y="0"/>
                </a:moveTo>
                <a:lnTo>
                  <a:pt x="1598" y="452"/>
                </a:lnTo>
                <a:lnTo>
                  <a:pt x="1013" y="896"/>
                </a:lnTo>
                <a:lnTo>
                  <a:pt x="1" y="896"/>
                </a:lnTo>
                <a:lnTo>
                  <a:pt x="0" y="0"/>
                </a:lnTo>
                <a:lnTo>
                  <a:pt x="1598" y="0"/>
                </a:lnTo>
                <a:close/>
              </a:path>
            </a:pathLst>
          </a:custGeom>
          <a:solidFill>
            <a:srgbClr val="E5E9A8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31" name="Freeform 3">
            <a:extLst>
              <a:ext uri="{FF2B5EF4-FFF2-40B4-BE49-F238E27FC236}">
                <a16:creationId xmlns:a16="http://schemas.microsoft.com/office/drawing/2014/main" id="{C5BDC318-91AF-4F07-88C0-6BE6BD172579}"/>
              </a:ext>
            </a:extLst>
          </p:cNvPr>
          <p:cNvSpPr>
            <a:spLocks/>
          </p:cNvSpPr>
          <p:nvPr/>
        </p:nvSpPr>
        <p:spPr bwMode="auto">
          <a:xfrm>
            <a:off x="1490223" y="1866802"/>
            <a:ext cx="1395412" cy="463550"/>
          </a:xfrm>
          <a:custGeom>
            <a:avLst/>
            <a:gdLst>
              <a:gd name="T0" fmla="*/ 0 w 633"/>
              <a:gd name="T1" fmla="*/ 177 h 180"/>
              <a:gd name="T2" fmla="*/ 285 w 633"/>
              <a:gd name="T3" fmla="*/ 0 h 180"/>
              <a:gd name="T4" fmla="*/ 633 w 633"/>
              <a:gd name="T5" fmla="*/ 0 h 180"/>
              <a:gd name="T6" fmla="*/ 354 w 633"/>
              <a:gd name="T7" fmla="*/ 180 h 180"/>
              <a:gd name="T8" fmla="*/ 0 w 633"/>
              <a:gd name="T9" fmla="*/ 17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80">
                <a:moveTo>
                  <a:pt x="0" y="177"/>
                </a:moveTo>
                <a:lnTo>
                  <a:pt x="285" y="0"/>
                </a:lnTo>
                <a:lnTo>
                  <a:pt x="633" y="0"/>
                </a:lnTo>
                <a:lnTo>
                  <a:pt x="354" y="180"/>
                </a:lnTo>
                <a:lnTo>
                  <a:pt x="0" y="177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32" name="Line 4">
            <a:extLst>
              <a:ext uri="{FF2B5EF4-FFF2-40B4-BE49-F238E27FC236}">
                <a16:creationId xmlns:a16="http://schemas.microsoft.com/office/drawing/2014/main" id="{75660477-D7AC-4B1A-ABE8-713E06631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111" y="1866802"/>
            <a:ext cx="2519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33" name="Freeform 5">
            <a:extLst>
              <a:ext uri="{FF2B5EF4-FFF2-40B4-BE49-F238E27FC236}">
                <a16:creationId xmlns:a16="http://schemas.microsoft.com/office/drawing/2014/main" id="{21B20938-4F23-4FE8-A5F3-E76DA7A587CA}"/>
              </a:ext>
            </a:extLst>
          </p:cNvPr>
          <p:cNvSpPr>
            <a:spLocks/>
          </p:cNvSpPr>
          <p:nvPr/>
        </p:nvSpPr>
        <p:spPr bwMode="auto">
          <a:xfrm>
            <a:off x="732985" y="1868390"/>
            <a:ext cx="1379538" cy="995362"/>
          </a:xfrm>
          <a:custGeom>
            <a:avLst/>
            <a:gdLst>
              <a:gd name="T0" fmla="*/ 0 w 869"/>
              <a:gd name="T1" fmla="*/ 627 h 627"/>
              <a:gd name="T2" fmla="*/ 455 w 869"/>
              <a:gd name="T3" fmla="*/ 289 h 627"/>
              <a:gd name="T4" fmla="*/ 869 w 869"/>
              <a:gd name="T5" fmla="*/ 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9" h="627">
                <a:moveTo>
                  <a:pt x="0" y="627"/>
                </a:moveTo>
                <a:lnTo>
                  <a:pt x="455" y="289"/>
                </a:lnTo>
                <a:lnTo>
                  <a:pt x="869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34" name="Freeform 6">
            <a:extLst>
              <a:ext uri="{FF2B5EF4-FFF2-40B4-BE49-F238E27FC236}">
                <a16:creationId xmlns:a16="http://schemas.microsoft.com/office/drawing/2014/main" id="{752A1727-EE43-4137-8A4A-3E05E8BE987B}"/>
              </a:ext>
            </a:extLst>
          </p:cNvPr>
          <p:cNvSpPr>
            <a:spLocks/>
          </p:cNvSpPr>
          <p:nvPr/>
        </p:nvSpPr>
        <p:spPr bwMode="auto">
          <a:xfrm>
            <a:off x="1542610" y="1868390"/>
            <a:ext cx="1360488" cy="1014412"/>
          </a:xfrm>
          <a:custGeom>
            <a:avLst/>
            <a:gdLst>
              <a:gd name="T0" fmla="*/ 0 w 857"/>
              <a:gd name="T1" fmla="*/ 639 h 639"/>
              <a:gd name="T2" fmla="*/ 857 w 857"/>
              <a:gd name="T3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57" h="639">
                <a:moveTo>
                  <a:pt x="0" y="639"/>
                </a:moveTo>
                <a:lnTo>
                  <a:pt x="857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35" name="Line 7">
            <a:extLst>
              <a:ext uri="{FF2B5EF4-FFF2-40B4-BE49-F238E27FC236}">
                <a16:creationId xmlns:a16="http://schemas.microsoft.com/office/drawing/2014/main" id="{CE58C752-D0C3-4572-8543-448170275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1173" y="2330352"/>
            <a:ext cx="793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36" name="Text Box 8">
            <a:extLst>
              <a:ext uri="{FF2B5EF4-FFF2-40B4-BE49-F238E27FC236}">
                <a16:creationId xmlns:a16="http://schemas.microsoft.com/office/drawing/2014/main" id="{156D7756-4817-4447-B647-E6456AB35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924" y="2756242"/>
            <a:ext cx="106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SY" sz="2000" b="1">
                <a:latin typeface="Arial" panose="020B0604020202020204" pitchFamily="34" charset="0"/>
              </a:rPr>
              <a:t>Oil/Gas</a:t>
            </a:r>
          </a:p>
        </p:txBody>
      </p:sp>
      <p:sp>
        <p:nvSpPr>
          <p:cNvPr id="278537" name="Line 9">
            <a:extLst>
              <a:ext uri="{FF2B5EF4-FFF2-40B4-BE49-F238E27FC236}">
                <a16:creationId xmlns:a16="http://schemas.microsoft.com/office/drawing/2014/main" id="{C6167F3B-5144-4FAD-B7B1-924757F446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45874" y="2052540"/>
            <a:ext cx="407987" cy="755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38" name="Freeform 10">
            <a:extLst>
              <a:ext uri="{FF2B5EF4-FFF2-40B4-BE49-F238E27FC236}">
                <a16:creationId xmlns:a16="http://schemas.microsoft.com/office/drawing/2014/main" id="{2FFE67E4-F807-42B6-91E4-F189A675C2A8}"/>
              </a:ext>
            </a:extLst>
          </p:cNvPr>
          <p:cNvSpPr>
            <a:spLocks/>
          </p:cNvSpPr>
          <p:nvPr/>
        </p:nvSpPr>
        <p:spPr bwMode="auto">
          <a:xfrm>
            <a:off x="701235" y="1474690"/>
            <a:ext cx="2535238" cy="449262"/>
          </a:xfrm>
          <a:custGeom>
            <a:avLst/>
            <a:gdLst>
              <a:gd name="T0" fmla="*/ 8 w 1597"/>
              <a:gd name="T1" fmla="*/ 283 h 283"/>
              <a:gd name="T2" fmla="*/ 0 w 1597"/>
              <a:gd name="T3" fmla="*/ 0 h 283"/>
              <a:gd name="T4" fmla="*/ 1597 w 1597"/>
              <a:gd name="T5" fmla="*/ 9 h 283"/>
              <a:gd name="T6" fmla="*/ 1596 w 1597"/>
              <a:gd name="T7" fmla="*/ 279 h 283"/>
              <a:gd name="T8" fmla="*/ 1418 w 1597"/>
              <a:gd name="T9" fmla="*/ 248 h 283"/>
              <a:gd name="T10" fmla="*/ 1254 w 1597"/>
              <a:gd name="T11" fmla="*/ 272 h 283"/>
              <a:gd name="T12" fmla="*/ 1091 w 1597"/>
              <a:gd name="T13" fmla="*/ 248 h 283"/>
              <a:gd name="T14" fmla="*/ 911 w 1597"/>
              <a:gd name="T15" fmla="*/ 272 h 283"/>
              <a:gd name="T16" fmla="*/ 771 w 1597"/>
              <a:gd name="T17" fmla="*/ 256 h 283"/>
              <a:gd name="T18" fmla="*/ 607 w 1597"/>
              <a:gd name="T19" fmla="*/ 280 h 283"/>
              <a:gd name="T20" fmla="*/ 459 w 1597"/>
              <a:gd name="T21" fmla="*/ 256 h 283"/>
              <a:gd name="T22" fmla="*/ 319 w 1597"/>
              <a:gd name="T23" fmla="*/ 272 h 283"/>
              <a:gd name="T24" fmla="*/ 179 w 1597"/>
              <a:gd name="T25" fmla="*/ 248 h 283"/>
              <a:gd name="T26" fmla="*/ 8 w 1597"/>
              <a:gd name="T27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97" h="283">
                <a:moveTo>
                  <a:pt x="8" y="283"/>
                </a:moveTo>
                <a:lnTo>
                  <a:pt x="0" y="0"/>
                </a:lnTo>
                <a:lnTo>
                  <a:pt x="1597" y="9"/>
                </a:lnTo>
                <a:lnTo>
                  <a:pt x="1596" y="279"/>
                </a:lnTo>
                <a:lnTo>
                  <a:pt x="1418" y="248"/>
                </a:lnTo>
                <a:lnTo>
                  <a:pt x="1254" y="272"/>
                </a:lnTo>
                <a:lnTo>
                  <a:pt x="1091" y="248"/>
                </a:lnTo>
                <a:lnTo>
                  <a:pt x="911" y="272"/>
                </a:lnTo>
                <a:lnTo>
                  <a:pt x="771" y="256"/>
                </a:lnTo>
                <a:lnTo>
                  <a:pt x="607" y="280"/>
                </a:lnTo>
                <a:lnTo>
                  <a:pt x="459" y="256"/>
                </a:lnTo>
                <a:lnTo>
                  <a:pt x="319" y="272"/>
                </a:lnTo>
                <a:lnTo>
                  <a:pt x="179" y="248"/>
                </a:lnTo>
                <a:lnTo>
                  <a:pt x="8" y="283"/>
                </a:lnTo>
                <a:close/>
              </a:path>
            </a:pathLst>
          </a:custGeom>
          <a:solidFill>
            <a:srgbClr val="33996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39" name="Freeform 11">
            <a:extLst>
              <a:ext uri="{FF2B5EF4-FFF2-40B4-BE49-F238E27FC236}">
                <a16:creationId xmlns:a16="http://schemas.microsoft.com/office/drawing/2014/main" id="{D7D569E0-EEE6-465C-9CCD-807CC3D1D239}"/>
              </a:ext>
            </a:extLst>
          </p:cNvPr>
          <p:cNvSpPr>
            <a:spLocks/>
          </p:cNvSpPr>
          <p:nvPr/>
        </p:nvSpPr>
        <p:spPr bwMode="auto">
          <a:xfrm>
            <a:off x="720285" y="2327178"/>
            <a:ext cx="1563688" cy="555625"/>
          </a:xfrm>
          <a:custGeom>
            <a:avLst/>
            <a:gdLst>
              <a:gd name="T0" fmla="*/ 502 w 985"/>
              <a:gd name="T1" fmla="*/ 350 h 350"/>
              <a:gd name="T2" fmla="*/ 0 w 985"/>
              <a:gd name="T3" fmla="*/ 342 h 350"/>
              <a:gd name="T4" fmla="*/ 66 w 985"/>
              <a:gd name="T5" fmla="*/ 304 h 350"/>
              <a:gd name="T6" fmla="*/ 136 w 985"/>
              <a:gd name="T7" fmla="*/ 249 h 350"/>
              <a:gd name="T8" fmla="*/ 471 w 985"/>
              <a:gd name="T9" fmla="*/ 0 h 350"/>
              <a:gd name="T10" fmla="*/ 985 w 985"/>
              <a:gd name="T11" fmla="*/ 0 h 350"/>
              <a:gd name="T12" fmla="*/ 595 w 985"/>
              <a:gd name="T13" fmla="*/ 296 h 350"/>
              <a:gd name="T14" fmla="*/ 502 w 985"/>
              <a:gd name="T15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5" h="350">
                <a:moveTo>
                  <a:pt x="502" y="350"/>
                </a:moveTo>
                <a:lnTo>
                  <a:pt x="0" y="342"/>
                </a:lnTo>
                <a:lnTo>
                  <a:pt x="66" y="304"/>
                </a:lnTo>
                <a:lnTo>
                  <a:pt x="136" y="249"/>
                </a:lnTo>
                <a:lnTo>
                  <a:pt x="471" y="0"/>
                </a:lnTo>
                <a:lnTo>
                  <a:pt x="985" y="0"/>
                </a:lnTo>
                <a:lnTo>
                  <a:pt x="595" y="296"/>
                </a:lnTo>
                <a:lnTo>
                  <a:pt x="502" y="3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50" name="Freeform 22">
            <a:extLst>
              <a:ext uri="{FF2B5EF4-FFF2-40B4-BE49-F238E27FC236}">
                <a16:creationId xmlns:a16="http://schemas.microsoft.com/office/drawing/2014/main" id="{10534051-26D4-4D54-9F02-AAFE4251D1A3}"/>
              </a:ext>
            </a:extLst>
          </p:cNvPr>
          <p:cNvSpPr>
            <a:spLocks/>
          </p:cNvSpPr>
          <p:nvPr/>
        </p:nvSpPr>
        <p:spPr bwMode="auto">
          <a:xfrm>
            <a:off x="767784" y="4384989"/>
            <a:ext cx="3079750" cy="1708150"/>
          </a:xfrm>
          <a:custGeom>
            <a:avLst/>
            <a:gdLst>
              <a:gd name="T0" fmla="*/ 62 w 1940"/>
              <a:gd name="T1" fmla="*/ 1076 h 1076"/>
              <a:gd name="T2" fmla="*/ 31 w 1940"/>
              <a:gd name="T3" fmla="*/ 811 h 1076"/>
              <a:gd name="T4" fmla="*/ 0 w 1940"/>
              <a:gd name="T5" fmla="*/ 491 h 1076"/>
              <a:gd name="T6" fmla="*/ 15 w 1940"/>
              <a:gd name="T7" fmla="*/ 405 h 1076"/>
              <a:gd name="T8" fmla="*/ 46 w 1940"/>
              <a:gd name="T9" fmla="*/ 335 h 1076"/>
              <a:gd name="T10" fmla="*/ 225 w 1940"/>
              <a:gd name="T11" fmla="*/ 289 h 1076"/>
              <a:gd name="T12" fmla="*/ 405 w 1940"/>
              <a:gd name="T13" fmla="*/ 250 h 1076"/>
              <a:gd name="T14" fmla="*/ 1184 w 1940"/>
              <a:gd name="T15" fmla="*/ 140 h 1076"/>
              <a:gd name="T16" fmla="*/ 1394 w 1940"/>
              <a:gd name="T17" fmla="*/ 109 h 1076"/>
              <a:gd name="T18" fmla="*/ 1628 w 1940"/>
              <a:gd name="T19" fmla="*/ 39 h 1076"/>
              <a:gd name="T20" fmla="*/ 1800 w 1940"/>
              <a:gd name="T21" fmla="*/ 0 h 1076"/>
              <a:gd name="T22" fmla="*/ 1940 w 1940"/>
              <a:gd name="T23" fmla="*/ 24 h 1076"/>
              <a:gd name="T24" fmla="*/ 1932 w 1940"/>
              <a:gd name="T25" fmla="*/ 140 h 1076"/>
              <a:gd name="T26" fmla="*/ 1807 w 1940"/>
              <a:gd name="T27" fmla="*/ 242 h 1076"/>
              <a:gd name="T28" fmla="*/ 1698 w 1940"/>
              <a:gd name="T29" fmla="*/ 359 h 1076"/>
              <a:gd name="T30" fmla="*/ 1246 w 1940"/>
              <a:gd name="T31" fmla="*/ 554 h 1076"/>
              <a:gd name="T32" fmla="*/ 935 w 1940"/>
              <a:gd name="T33" fmla="*/ 709 h 1076"/>
              <a:gd name="T34" fmla="*/ 716 w 1940"/>
              <a:gd name="T35" fmla="*/ 811 h 1076"/>
              <a:gd name="T36" fmla="*/ 62 w 1940"/>
              <a:gd name="T37" fmla="*/ 1076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40" h="1076">
                <a:moveTo>
                  <a:pt x="62" y="1076"/>
                </a:moveTo>
                <a:lnTo>
                  <a:pt x="31" y="811"/>
                </a:lnTo>
                <a:lnTo>
                  <a:pt x="0" y="491"/>
                </a:lnTo>
                <a:lnTo>
                  <a:pt x="15" y="405"/>
                </a:lnTo>
                <a:lnTo>
                  <a:pt x="46" y="335"/>
                </a:lnTo>
                <a:lnTo>
                  <a:pt x="225" y="289"/>
                </a:lnTo>
                <a:lnTo>
                  <a:pt x="405" y="250"/>
                </a:lnTo>
                <a:lnTo>
                  <a:pt x="1184" y="140"/>
                </a:lnTo>
                <a:lnTo>
                  <a:pt x="1394" y="109"/>
                </a:lnTo>
                <a:lnTo>
                  <a:pt x="1628" y="39"/>
                </a:lnTo>
                <a:lnTo>
                  <a:pt x="1800" y="0"/>
                </a:lnTo>
                <a:lnTo>
                  <a:pt x="1940" y="24"/>
                </a:lnTo>
                <a:lnTo>
                  <a:pt x="1932" y="140"/>
                </a:lnTo>
                <a:lnTo>
                  <a:pt x="1807" y="242"/>
                </a:lnTo>
                <a:lnTo>
                  <a:pt x="1698" y="359"/>
                </a:lnTo>
                <a:lnTo>
                  <a:pt x="1246" y="554"/>
                </a:lnTo>
                <a:lnTo>
                  <a:pt x="935" y="709"/>
                </a:lnTo>
                <a:lnTo>
                  <a:pt x="716" y="811"/>
                </a:lnTo>
                <a:lnTo>
                  <a:pt x="62" y="1076"/>
                </a:lnTo>
                <a:close/>
              </a:path>
            </a:pathLst>
          </a:custGeom>
          <a:solidFill>
            <a:srgbClr val="FFD6A8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51" name="Text Box 23">
            <a:extLst>
              <a:ext uri="{FF2B5EF4-FFF2-40B4-BE49-F238E27FC236}">
                <a16:creationId xmlns:a16="http://schemas.microsoft.com/office/drawing/2014/main" id="{B6639641-1DE0-48EA-95F9-135387DA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747" y="5516877"/>
            <a:ext cx="106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SY" sz="2000" b="1">
                <a:latin typeface="Arial" panose="020B0604020202020204" pitchFamily="34" charset="0"/>
              </a:rPr>
              <a:t>Oil/Gas</a:t>
            </a:r>
          </a:p>
        </p:txBody>
      </p:sp>
      <p:sp>
        <p:nvSpPr>
          <p:cNvPr id="278552" name="Freeform 24">
            <a:extLst>
              <a:ext uri="{FF2B5EF4-FFF2-40B4-BE49-F238E27FC236}">
                <a16:creationId xmlns:a16="http://schemas.microsoft.com/office/drawing/2014/main" id="{8DB4F852-9029-4AB2-948C-C6885196338D}"/>
              </a:ext>
            </a:extLst>
          </p:cNvPr>
          <p:cNvSpPr>
            <a:spLocks/>
          </p:cNvSpPr>
          <p:nvPr/>
        </p:nvSpPr>
        <p:spPr bwMode="auto">
          <a:xfrm>
            <a:off x="747146" y="4310376"/>
            <a:ext cx="3136900" cy="1778000"/>
          </a:xfrm>
          <a:custGeom>
            <a:avLst/>
            <a:gdLst>
              <a:gd name="T0" fmla="*/ 1968 w 1976"/>
              <a:gd name="T1" fmla="*/ 0 h 1120"/>
              <a:gd name="T2" fmla="*/ 1976 w 1976"/>
              <a:gd name="T3" fmla="*/ 528 h 1120"/>
              <a:gd name="T4" fmla="*/ 1864 w 1976"/>
              <a:gd name="T5" fmla="*/ 568 h 1120"/>
              <a:gd name="T6" fmla="*/ 1296 w 1976"/>
              <a:gd name="T7" fmla="*/ 648 h 1120"/>
              <a:gd name="T8" fmla="*/ 816 w 1976"/>
              <a:gd name="T9" fmla="*/ 819 h 1120"/>
              <a:gd name="T10" fmla="*/ 48 w 1976"/>
              <a:gd name="T11" fmla="*/ 1120 h 1120"/>
              <a:gd name="T12" fmla="*/ 5 w 1976"/>
              <a:gd name="T13" fmla="*/ 553 h 1120"/>
              <a:gd name="T14" fmla="*/ 0 w 1976"/>
              <a:gd name="T15" fmla="*/ 368 h 1120"/>
              <a:gd name="T16" fmla="*/ 322 w 1976"/>
              <a:gd name="T17" fmla="*/ 310 h 1120"/>
              <a:gd name="T18" fmla="*/ 400 w 1976"/>
              <a:gd name="T19" fmla="*/ 298 h 1120"/>
              <a:gd name="T20" fmla="*/ 1325 w 1976"/>
              <a:gd name="T21" fmla="*/ 164 h 1120"/>
              <a:gd name="T22" fmla="*/ 1562 w 1976"/>
              <a:gd name="T23" fmla="*/ 108 h 1120"/>
              <a:gd name="T24" fmla="*/ 1736 w 1976"/>
              <a:gd name="T25" fmla="*/ 56 h 1120"/>
              <a:gd name="T26" fmla="*/ 1968 w 1976"/>
              <a:gd name="T27" fmla="*/ 0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76" h="1120">
                <a:moveTo>
                  <a:pt x="1968" y="0"/>
                </a:moveTo>
                <a:lnTo>
                  <a:pt x="1976" y="528"/>
                </a:lnTo>
                <a:lnTo>
                  <a:pt x="1864" y="568"/>
                </a:lnTo>
                <a:lnTo>
                  <a:pt x="1296" y="648"/>
                </a:lnTo>
                <a:lnTo>
                  <a:pt x="816" y="819"/>
                </a:lnTo>
                <a:lnTo>
                  <a:pt x="48" y="1120"/>
                </a:lnTo>
                <a:lnTo>
                  <a:pt x="5" y="553"/>
                </a:lnTo>
                <a:lnTo>
                  <a:pt x="0" y="368"/>
                </a:lnTo>
                <a:lnTo>
                  <a:pt x="322" y="310"/>
                </a:lnTo>
                <a:lnTo>
                  <a:pt x="400" y="298"/>
                </a:lnTo>
                <a:lnTo>
                  <a:pt x="1325" y="164"/>
                </a:lnTo>
                <a:lnTo>
                  <a:pt x="1562" y="108"/>
                </a:lnTo>
                <a:lnTo>
                  <a:pt x="1736" y="56"/>
                </a:lnTo>
                <a:lnTo>
                  <a:pt x="1968" y="0"/>
                </a:lnTo>
                <a:close/>
              </a:path>
            </a:pathLst>
          </a:custGeom>
          <a:solidFill>
            <a:srgbClr val="339966"/>
          </a:solidFill>
          <a:ln w="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53" name="Freeform 25">
            <a:extLst>
              <a:ext uri="{FF2B5EF4-FFF2-40B4-BE49-F238E27FC236}">
                <a16:creationId xmlns:a16="http://schemas.microsoft.com/office/drawing/2014/main" id="{4B575D33-6145-4AD0-8CD5-E3B953DE6185}"/>
              </a:ext>
            </a:extLst>
          </p:cNvPr>
          <p:cNvSpPr>
            <a:spLocks/>
          </p:cNvSpPr>
          <p:nvPr/>
        </p:nvSpPr>
        <p:spPr bwMode="auto">
          <a:xfrm>
            <a:off x="804297" y="4742176"/>
            <a:ext cx="2333625" cy="979488"/>
          </a:xfrm>
          <a:custGeom>
            <a:avLst/>
            <a:gdLst>
              <a:gd name="T0" fmla="*/ 0 w 1470"/>
              <a:gd name="T1" fmla="*/ 311 h 617"/>
              <a:gd name="T2" fmla="*/ 329 w 1470"/>
              <a:gd name="T3" fmla="*/ 262 h 617"/>
              <a:gd name="T4" fmla="*/ 692 w 1470"/>
              <a:gd name="T5" fmla="*/ 169 h 617"/>
              <a:gd name="T6" fmla="*/ 955 w 1470"/>
              <a:gd name="T7" fmla="*/ 104 h 617"/>
              <a:gd name="T8" fmla="*/ 1222 w 1470"/>
              <a:gd name="T9" fmla="*/ 44 h 617"/>
              <a:gd name="T10" fmla="*/ 1413 w 1470"/>
              <a:gd name="T11" fmla="*/ 0 h 617"/>
              <a:gd name="T12" fmla="*/ 1470 w 1470"/>
              <a:gd name="T13" fmla="*/ 11 h 617"/>
              <a:gd name="T14" fmla="*/ 1355 w 1470"/>
              <a:gd name="T15" fmla="*/ 82 h 617"/>
              <a:gd name="T16" fmla="*/ 1165 w 1470"/>
              <a:gd name="T17" fmla="*/ 175 h 617"/>
              <a:gd name="T18" fmla="*/ 1050 w 1470"/>
              <a:gd name="T19" fmla="*/ 224 h 617"/>
              <a:gd name="T20" fmla="*/ 826 w 1470"/>
              <a:gd name="T21" fmla="*/ 306 h 617"/>
              <a:gd name="T22" fmla="*/ 473 w 1470"/>
              <a:gd name="T23" fmla="*/ 431 h 617"/>
              <a:gd name="T24" fmla="*/ 196 w 1470"/>
              <a:gd name="T25" fmla="*/ 557 h 617"/>
              <a:gd name="T26" fmla="*/ 15 w 1470"/>
              <a:gd name="T27" fmla="*/ 61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0" h="617">
                <a:moveTo>
                  <a:pt x="0" y="311"/>
                </a:moveTo>
                <a:lnTo>
                  <a:pt x="329" y="262"/>
                </a:lnTo>
                <a:lnTo>
                  <a:pt x="692" y="169"/>
                </a:lnTo>
                <a:lnTo>
                  <a:pt x="955" y="104"/>
                </a:lnTo>
                <a:lnTo>
                  <a:pt x="1222" y="44"/>
                </a:lnTo>
                <a:lnTo>
                  <a:pt x="1413" y="0"/>
                </a:lnTo>
                <a:lnTo>
                  <a:pt x="1470" y="11"/>
                </a:lnTo>
                <a:lnTo>
                  <a:pt x="1355" y="82"/>
                </a:lnTo>
                <a:lnTo>
                  <a:pt x="1165" y="175"/>
                </a:lnTo>
                <a:lnTo>
                  <a:pt x="1050" y="224"/>
                </a:lnTo>
                <a:lnTo>
                  <a:pt x="826" y="306"/>
                </a:lnTo>
                <a:lnTo>
                  <a:pt x="473" y="431"/>
                </a:lnTo>
                <a:lnTo>
                  <a:pt x="196" y="557"/>
                </a:lnTo>
                <a:lnTo>
                  <a:pt x="15" y="617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54" name="Line 26">
            <a:extLst>
              <a:ext uri="{FF2B5EF4-FFF2-40B4-BE49-F238E27FC236}">
                <a16:creationId xmlns:a16="http://schemas.microsoft.com/office/drawing/2014/main" id="{3B043BE8-297E-49D1-831D-7D65FEED8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5260" y="5045389"/>
            <a:ext cx="433387" cy="4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55" name="Line 27">
            <a:extLst>
              <a:ext uri="{FF2B5EF4-FFF2-40B4-BE49-F238E27FC236}">
                <a16:creationId xmlns:a16="http://schemas.microsoft.com/office/drawing/2014/main" id="{0F02DB34-1584-4CA5-BCF9-D7CEA44825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1084" y="5053326"/>
            <a:ext cx="44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56" name="Freeform 28">
            <a:extLst>
              <a:ext uri="{FF2B5EF4-FFF2-40B4-BE49-F238E27FC236}">
                <a16:creationId xmlns:a16="http://schemas.microsoft.com/office/drawing/2014/main" id="{73BB3CF5-A58F-4004-97D4-AD18ABD86D81}"/>
              </a:ext>
            </a:extLst>
          </p:cNvPr>
          <p:cNvSpPr>
            <a:spLocks/>
          </p:cNvSpPr>
          <p:nvPr/>
        </p:nvSpPr>
        <p:spPr bwMode="auto">
          <a:xfrm>
            <a:off x="1798073" y="4729108"/>
            <a:ext cx="1360487" cy="309562"/>
          </a:xfrm>
          <a:custGeom>
            <a:avLst/>
            <a:gdLst>
              <a:gd name="T0" fmla="*/ 514 w 857"/>
              <a:gd name="T1" fmla="*/ 195 h 195"/>
              <a:gd name="T2" fmla="*/ 0 w 857"/>
              <a:gd name="T3" fmla="*/ 195 h 195"/>
              <a:gd name="T4" fmla="*/ 163 w 857"/>
              <a:gd name="T5" fmla="*/ 156 h 195"/>
              <a:gd name="T6" fmla="*/ 498 w 857"/>
              <a:gd name="T7" fmla="*/ 63 h 195"/>
              <a:gd name="T8" fmla="*/ 622 w 857"/>
              <a:gd name="T9" fmla="*/ 39 h 195"/>
              <a:gd name="T10" fmla="*/ 685 w 857"/>
              <a:gd name="T11" fmla="*/ 31 h 195"/>
              <a:gd name="T12" fmla="*/ 739 w 857"/>
              <a:gd name="T13" fmla="*/ 0 h 195"/>
              <a:gd name="T14" fmla="*/ 857 w 857"/>
              <a:gd name="T15" fmla="*/ 8 h 195"/>
              <a:gd name="T16" fmla="*/ 771 w 857"/>
              <a:gd name="T17" fmla="*/ 78 h 195"/>
              <a:gd name="T18" fmla="*/ 639 w 857"/>
              <a:gd name="T19" fmla="*/ 133 h 195"/>
              <a:gd name="T20" fmla="*/ 514 w 857"/>
              <a:gd name="T21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7" h="195">
                <a:moveTo>
                  <a:pt x="514" y="195"/>
                </a:moveTo>
                <a:lnTo>
                  <a:pt x="0" y="195"/>
                </a:lnTo>
                <a:lnTo>
                  <a:pt x="163" y="156"/>
                </a:lnTo>
                <a:lnTo>
                  <a:pt x="498" y="63"/>
                </a:lnTo>
                <a:lnTo>
                  <a:pt x="622" y="39"/>
                </a:lnTo>
                <a:lnTo>
                  <a:pt x="685" y="31"/>
                </a:lnTo>
                <a:lnTo>
                  <a:pt x="739" y="0"/>
                </a:lnTo>
                <a:lnTo>
                  <a:pt x="857" y="8"/>
                </a:lnTo>
                <a:lnTo>
                  <a:pt x="771" y="78"/>
                </a:lnTo>
                <a:lnTo>
                  <a:pt x="639" y="133"/>
                </a:lnTo>
                <a:lnTo>
                  <a:pt x="514" y="195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57" name="Freeform 29">
            <a:extLst>
              <a:ext uri="{FF2B5EF4-FFF2-40B4-BE49-F238E27FC236}">
                <a16:creationId xmlns:a16="http://schemas.microsoft.com/office/drawing/2014/main" id="{E27A2E77-0211-4C6F-A550-E22A0C6098E1}"/>
              </a:ext>
            </a:extLst>
          </p:cNvPr>
          <p:cNvSpPr>
            <a:spLocks/>
          </p:cNvSpPr>
          <p:nvPr/>
        </p:nvSpPr>
        <p:spPr bwMode="auto">
          <a:xfrm>
            <a:off x="793185" y="5053326"/>
            <a:ext cx="1793875" cy="668338"/>
          </a:xfrm>
          <a:custGeom>
            <a:avLst/>
            <a:gdLst>
              <a:gd name="T0" fmla="*/ 22 w 1130"/>
              <a:gd name="T1" fmla="*/ 421 h 421"/>
              <a:gd name="T2" fmla="*/ 0 w 1130"/>
              <a:gd name="T3" fmla="*/ 125 h 421"/>
              <a:gd name="T4" fmla="*/ 311 w 1130"/>
              <a:gd name="T5" fmla="*/ 62 h 421"/>
              <a:gd name="T6" fmla="*/ 600 w 1130"/>
              <a:gd name="T7" fmla="*/ 0 h 421"/>
              <a:gd name="T8" fmla="*/ 1130 w 1130"/>
              <a:gd name="T9" fmla="*/ 0 h 421"/>
              <a:gd name="T10" fmla="*/ 1043 w 1130"/>
              <a:gd name="T11" fmla="*/ 31 h 421"/>
              <a:gd name="T12" fmla="*/ 880 w 1130"/>
              <a:gd name="T13" fmla="*/ 94 h 421"/>
              <a:gd name="T14" fmla="*/ 623 w 1130"/>
              <a:gd name="T15" fmla="*/ 187 h 421"/>
              <a:gd name="T16" fmla="*/ 451 w 1130"/>
              <a:gd name="T17" fmla="*/ 249 h 421"/>
              <a:gd name="T18" fmla="*/ 187 w 1130"/>
              <a:gd name="T19" fmla="*/ 366 h 421"/>
              <a:gd name="T20" fmla="*/ 77 w 1130"/>
              <a:gd name="T21" fmla="*/ 397 h 421"/>
              <a:gd name="T22" fmla="*/ 22 w 1130"/>
              <a:gd name="T23" fmla="*/ 421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0" h="421">
                <a:moveTo>
                  <a:pt x="22" y="421"/>
                </a:moveTo>
                <a:lnTo>
                  <a:pt x="0" y="125"/>
                </a:lnTo>
                <a:lnTo>
                  <a:pt x="311" y="62"/>
                </a:lnTo>
                <a:lnTo>
                  <a:pt x="600" y="0"/>
                </a:lnTo>
                <a:lnTo>
                  <a:pt x="1130" y="0"/>
                </a:lnTo>
                <a:lnTo>
                  <a:pt x="1043" y="31"/>
                </a:lnTo>
                <a:lnTo>
                  <a:pt x="880" y="94"/>
                </a:lnTo>
                <a:lnTo>
                  <a:pt x="623" y="187"/>
                </a:lnTo>
                <a:lnTo>
                  <a:pt x="451" y="249"/>
                </a:lnTo>
                <a:lnTo>
                  <a:pt x="187" y="366"/>
                </a:lnTo>
                <a:lnTo>
                  <a:pt x="77" y="397"/>
                </a:lnTo>
                <a:lnTo>
                  <a:pt x="22" y="42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58" name="Line 30">
            <a:extLst>
              <a:ext uri="{FF2B5EF4-FFF2-40B4-BE49-F238E27FC236}">
                <a16:creationId xmlns:a16="http://schemas.microsoft.com/office/drawing/2014/main" id="{B9EC8463-1F0F-4BAE-B4A1-527F42BAC6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9634" y="4743764"/>
            <a:ext cx="87312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59" name="Text Box 31">
            <a:extLst>
              <a:ext uri="{FF2B5EF4-FFF2-40B4-BE49-F238E27FC236}">
                <a16:creationId xmlns:a16="http://schemas.microsoft.com/office/drawing/2014/main" id="{2E2F72FD-D70E-406B-BD56-45237AE8C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193" y="137094"/>
            <a:ext cx="6543675" cy="579437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ar-SY" sz="3200" b="1" dirty="0">
                <a:latin typeface="Arial" panose="020B0604020202020204" pitchFamily="34" charset="0"/>
              </a:rPr>
              <a:t>Stratigraphic Hydrocarbon Traps</a:t>
            </a:r>
          </a:p>
        </p:txBody>
      </p:sp>
      <p:sp>
        <p:nvSpPr>
          <p:cNvPr id="278560" name="Text Box 32">
            <a:extLst>
              <a:ext uri="{FF2B5EF4-FFF2-40B4-BE49-F238E27FC236}">
                <a16:creationId xmlns:a16="http://schemas.microsoft.com/office/drawing/2014/main" id="{A0612E31-4424-4F42-8B09-5B9E2A66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018" y="2441917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ar-SY" b="1">
                <a:latin typeface="Arial" panose="020B0604020202020204" pitchFamily="34" charset="0"/>
              </a:rPr>
              <a:t>Uncomformity</a:t>
            </a:r>
          </a:p>
        </p:txBody>
      </p:sp>
      <p:sp>
        <p:nvSpPr>
          <p:cNvPr id="278561" name="Line 33">
            <a:extLst>
              <a:ext uri="{FF2B5EF4-FFF2-40B4-BE49-F238E27FC236}">
                <a16:creationId xmlns:a16="http://schemas.microsoft.com/office/drawing/2014/main" id="{B9559DD6-6EE7-401C-B7BC-EA2BA37A2567}"/>
              </a:ext>
            </a:extLst>
          </p:cNvPr>
          <p:cNvSpPr>
            <a:spLocks noChangeShapeType="1"/>
          </p:cNvSpPr>
          <p:nvPr/>
        </p:nvSpPr>
        <p:spPr bwMode="auto">
          <a:xfrm rot="1853707" flipH="1">
            <a:off x="3285685" y="1842991"/>
            <a:ext cx="211138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64" name="Line 36">
            <a:extLst>
              <a:ext uri="{FF2B5EF4-FFF2-40B4-BE49-F238E27FC236}">
                <a16:creationId xmlns:a16="http://schemas.microsoft.com/office/drawing/2014/main" id="{B56C6391-F993-473C-8812-27CDC86EE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3335" y="1936652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sp>
        <p:nvSpPr>
          <p:cNvPr id="278565" name="Text Box 37">
            <a:extLst>
              <a:ext uri="{FF2B5EF4-FFF2-40B4-BE49-F238E27FC236}">
                <a16:creationId xmlns:a16="http://schemas.microsoft.com/office/drawing/2014/main" id="{B1054EB3-8504-4C68-8C28-D16B7E6F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99" y="901466"/>
            <a:ext cx="168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Y" b="1" dirty="0">
                <a:solidFill>
                  <a:srgbClr val="CC3300"/>
                </a:solidFill>
                <a:latin typeface="Arial" panose="020B0604020202020204" pitchFamily="34" charset="0"/>
              </a:rPr>
              <a:t>Unconformity</a:t>
            </a:r>
            <a:endParaRPr lang="en-US" altLang="ar-SY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278566" name="Text Box 38">
            <a:extLst>
              <a:ext uri="{FF2B5EF4-FFF2-40B4-BE49-F238E27FC236}">
                <a16:creationId xmlns:a16="http://schemas.microsoft.com/office/drawing/2014/main" id="{4544B0C8-3186-4BF4-98CA-C160026B1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05" y="3430125"/>
            <a:ext cx="123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Y" b="1" dirty="0">
                <a:solidFill>
                  <a:srgbClr val="CC3300"/>
                </a:solidFill>
                <a:latin typeface="Arial" panose="020B0604020202020204" pitchFamily="34" charset="0"/>
              </a:rPr>
              <a:t>Pinch out</a:t>
            </a:r>
          </a:p>
        </p:txBody>
      </p:sp>
      <p:sp>
        <p:nvSpPr>
          <p:cNvPr id="278567" name="Line 39">
            <a:extLst>
              <a:ext uri="{FF2B5EF4-FFF2-40B4-BE49-F238E27FC236}">
                <a16:creationId xmlns:a16="http://schemas.microsoft.com/office/drawing/2014/main" id="{453D0D56-81A8-42A1-A635-469E11298B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01346" y="4907276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Y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998D19-2335-4504-8F24-7CDE6CBAD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530" y="1405095"/>
            <a:ext cx="4733997" cy="4788723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47D4-1A88-4F29-9B23-57E2F3132C29}" type="slidenum">
              <a:rPr lang="ar-SY" smtClean="0"/>
              <a:t>9</a:t>
            </a:fld>
            <a:endParaRPr lang="ar-SY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1112</Words>
  <Application>Microsoft Office PowerPoint</Application>
  <PresentationFormat>Widescreen</PresentationFormat>
  <Paragraphs>288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AdvTimes-i</vt:lpstr>
      <vt:lpstr>Arial</vt:lpstr>
      <vt:lpstr>Calibri</vt:lpstr>
      <vt:lpstr>Calibri Light</vt:lpstr>
      <vt:lpstr>Times New Roman</vt:lpstr>
      <vt:lpstr>Wingdings</vt:lpstr>
      <vt:lpstr>Office Theme</vt:lpstr>
      <vt:lpstr>AL-AYEN UNIVRSITY COLLEGE OF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 AIN UNIVRSITY COLLEGE OF ENGINEERING</dc:title>
  <dc:creator>nasir Alshmlh</dc:creator>
  <cp:lastModifiedBy>2021</cp:lastModifiedBy>
  <cp:revision>48</cp:revision>
  <dcterms:created xsi:type="dcterms:W3CDTF">2021-10-16T10:32:27Z</dcterms:created>
  <dcterms:modified xsi:type="dcterms:W3CDTF">2022-10-10T04:50:10Z</dcterms:modified>
</cp:coreProperties>
</file>