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2" d="100"/>
          <a:sy n="82" d="100"/>
        </p:scale>
        <p:origin x="-102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3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CHAPTER 7 Medical terminology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64704"/>
            <a:ext cx="1247800" cy="12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1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79052"/>
              </p:ext>
            </p:extLst>
          </p:nvPr>
        </p:nvGraphicFramePr>
        <p:xfrm>
          <a:off x="0" y="26572"/>
          <a:ext cx="9144000" cy="6995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/>
                <a:gridCol w="2748136"/>
                <a:gridCol w="3347864"/>
              </a:tblGrid>
              <a:tr h="3125490">
                <a:tc>
                  <a:txBody>
                    <a:bodyPr/>
                    <a:lstStyle/>
                    <a:p>
                      <a:pPr marL="396000" marR="0" lvl="0" indent="-4320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Joint pain is: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neural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arthralgia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nueralgia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neuralgia</a:t>
                      </a:r>
                    </a:p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The suffix that </a:t>
                      </a:r>
                    </a:p>
                    <a:p>
                      <a:pPr algn="l"/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means record is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-graph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-</a:t>
                      </a:r>
                      <a:r>
                        <a:rPr lang="en-US" sz="24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en-US" sz="2400" b="0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-</a:t>
                      </a:r>
                      <a:r>
                        <a:rPr lang="en-US" sz="24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scopy</a:t>
                      </a:r>
                      <a:endParaRPr lang="en-US" sz="2400" b="0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-</a:t>
                      </a:r>
                      <a:r>
                        <a:rPr lang="en-US" sz="2400" b="0" i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A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gastrectomy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is a/an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12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24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Gastric</a:t>
                      </a:r>
                      <a:r>
                        <a:rPr lang="en-US" sz="2400" b="0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resection</a:t>
                      </a:r>
                      <a:br>
                        <a:rPr lang="en-US" sz="24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incision of a gland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gastroscopy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examination of the</a:t>
                      </a:r>
                      <a:r>
                        <a:rPr lang="en-US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stomach</a:t>
                      </a:r>
                      <a:endParaRPr lang="en-US" sz="2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5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The suffix that means visual examination is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</a:t>
                      </a:r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-</a:t>
                      </a:r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dia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-</a:t>
                      </a:r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scopy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-</a:t>
                      </a:r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ia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en-US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root that means kidney is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3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pharyngo</a:t>
                      </a:r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3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rhin</a:t>
                      </a:r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lang="en-US" sz="3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rino</a:t>
                      </a:r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</a:t>
                      </a:r>
                      <a:r>
                        <a:rPr lang="en-US" sz="3600" b="0" i="0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nephr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A combining form </a:t>
                      </a:r>
                    </a:p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meaning cells is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12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cyst/o</a:t>
                      </a:r>
                      <a:b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2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3200" b="0" i="0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cyt</a:t>
                      </a:r>
                      <a:r>
                        <a:rPr lang="en-US" sz="32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/o</a:t>
                      </a: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lang="en-US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cis</a:t>
                      </a: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/o</a:t>
                      </a:r>
                      <a:b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</a:t>
                      </a:r>
                      <a:r>
                        <a:rPr lang="en-US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cyts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1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82691"/>
              </p:ext>
            </p:extLst>
          </p:nvPr>
        </p:nvGraphicFramePr>
        <p:xfrm>
          <a:off x="93306" y="0"/>
          <a:ext cx="9050693" cy="67741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16898"/>
                <a:gridCol w="2720093"/>
                <a:gridCol w="3313702"/>
              </a:tblGrid>
              <a:tr h="249289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11"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Tumor of a liver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arthrosis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arthroscope</a:t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adenoma</a:t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hepatoma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 Prediction about the outcome of treatment is</a:t>
                      </a:r>
                      <a:b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105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prolapse</a:t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prognosis</a:t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diagnosis</a:t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psychosis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 Which term relates to the neck?</a:t>
                      </a:r>
                      <a:b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105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thrombosis</a:t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cervical</a:t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cephalic</a:t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cerebral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5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 A white blood cell is a/an]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leukocyte</a:t>
                      </a:r>
                      <a:b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resection</a:t>
                      </a:r>
                      <a:b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platelet</a:t>
                      </a:r>
                      <a:b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erythrocyte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Subhepatic</a:t>
                      </a:r>
                      <a:r>
                        <a:rPr lang="en-US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means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1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over the liver</a:t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below the liver</a:t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beside the liver</a:t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in the liver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An instrument to visually examine the urinary</a:t>
                      </a:r>
                      <a:r>
                        <a:rPr lang="en-US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bladder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called a/an</a:t>
                      </a:r>
                      <a:b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1200" b="0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8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cystoscope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arthroscope</a:t>
                      </a:r>
                      <a:b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8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cholecystoscope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28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gastroscope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44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35906"/>
              </p:ext>
            </p:extLst>
          </p:nvPr>
        </p:nvGraphicFramePr>
        <p:xfrm>
          <a:off x="-8520" y="26572"/>
          <a:ext cx="9050693" cy="67741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16898"/>
                <a:gridCol w="2720093"/>
                <a:gridCol w="3313702"/>
              </a:tblGrid>
              <a:tr h="249289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11"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Tumor of a liver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arthrosis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arthroscope</a:t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adenoma</a:t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</a:t>
                      </a:r>
                      <a:r>
                        <a:rPr lang="en-US" sz="2400" b="1" i="0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hepatoma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 Prediction about the outcome of treatment is</a:t>
                      </a:r>
                      <a:b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105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prolapse</a:t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2400" b="1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prognosis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diagnosis</a:t>
                      </a:r>
                      <a:b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psychosis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 Which term relates to the neck?</a:t>
                      </a:r>
                      <a:b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105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thrombosis</a:t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28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cervical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cephalic</a:t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cerebral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5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 A white blood cell is a/an]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32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leukocyte</a:t>
                      </a: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resection</a:t>
                      </a:r>
                      <a:b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platelet</a:t>
                      </a:r>
                      <a:b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erythrocyte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Subhepatic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means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1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over the liver</a:t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28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below the liver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beside the liver</a:t>
                      </a:r>
                      <a:b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in the liver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An instrument to visually examine the urinary</a:t>
                      </a:r>
                      <a:r>
                        <a:rPr lang="en-US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bladder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called a/an</a:t>
                      </a:r>
                      <a:br>
                        <a:rPr lang="en-US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1200" b="0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800" b="0" i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cystoscope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arthroscope</a:t>
                      </a:r>
                      <a:b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8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cholecystoscope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28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gastroscope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82351"/>
              </p:ext>
            </p:extLst>
          </p:nvPr>
        </p:nvGraphicFramePr>
        <p:xfrm>
          <a:off x="179512" y="0"/>
          <a:ext cx="8964488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82244"/>
                <a:gridCol w="4482244"/>
              </a:tblGrid>
              <a:tr h="3391319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Low (less than normal) amount of </a:t>
                      </a:r>
                    </a:p>
                    <a:p>
                      <a:pPr algn="l" rtl="0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sugar in the </a:t>
                      </a:r>
                      <a:r>
                        <a:rPr lang="en-US" sz="2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bloodis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called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hyperacidity</a:t>
                      </a:r>
                      <a:b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hyperthyroidism</a:t>
                      </a:r>
                      <a:b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hyperglycemia</a:t>
                      </a:r>
                      <a:b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hypoglycemia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 Glands that secrete substances are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28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exocrine</a:t>
                      </a:r>
                      <a:r>
                        <a:rPr lang="en-US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endocrine</a:t>
                      </a:r>
                      <a:br>
                        <a:rPr lang="en-US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adenomas</a:t>
                      </a:r>
                      <a:br>
                        <a:rPr lang="en-US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enteral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6681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19.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Cancerous condition of white blood cells with high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numbers of immature cells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osteoma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adenosis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leukemia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anemia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 Excision of the kidney is</a:t>
                      </a:r>
                      <a:b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nephrectomy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adenectomy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gastrectomy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mastectomy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91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58166"/>
              </p:ext>
            </p:extLst>
          </p:nvPr>
        </p:nvGraphicFramePr>
        <p:xfrm>
          <a:off x="0" y="0"/>
          <a:ext cx="8964488" cy="67066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82244"/>
                <a:gridCol w="4482244"/>
              </a:tblGrid>
              <a:tr h="3262427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Low (less than normal) amount of </a:t>
                      </a:r>
                    </a:p>
                    <a:p>
                      <a:pPr algn="l" rtl="0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sugar in the blood is called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hyperacidity</a:t>
                      </a:r>
                      <a:b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hyperthyroidism</a:t>
                      </a:r>
                      <a:b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hyperglycemia</a:t>
                      </a:r>
                      <a:b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28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hypoglycemia</a:t>
                      </a:r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 Glands that secrete substances are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3600" b="1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exocrine</a:t>
                      </a:r>
                      <a:r>
                        <a:rPr lang="en-US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36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endocrine</a:t>
                      </a:r>
                      <a:r>
                        <a:rPr lang="en-US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adenomas</a:t>
                      </a:r>
                      <a:br>
                        <a:rPr lang="en-US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enteral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4925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19.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Cancerous condition of white blood cells with high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numbers of immature cells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osteoma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adenosis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lang="en-US" sz="3600" b="1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leukemia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anemia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 Excision of the kidney is</a:t>
                      </a:r>
                      <a:b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3600" b="1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nephrectomy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adenectomy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gastrectomy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mastectomy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64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78140"/>
              </p:ext>
            </p:extLst>
          </p:nvPr>
        </p:nvGraphicFramePr>
        <p:xfrm>
          <a:off x="99593" y="1124744"/>
          <a:ext cx="8892480" cy="5665062"/>
        </p:xfrm>
        <a:graphic>
          <a:graphicData uri="http://schemas.openxmlformats.org/drawingml/2006/table">
            <a:tbl>
              <a:tblPr/>
              <a:tblGrid>
                <a:gridCol w="2592287"/>
                <a:gridCol w="6300193"/>
              </a:tblGrid>
              <a:tr h="558500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Term  </a:t>
                      </a:r>
                      <a:endParaRPr lang="en-US" sz="4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B definition </a:t>
                      </a:r>
                      <a:endParaRPr lang="en-US" sz="4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35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microscope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for recording many physiologic 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responses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simultaneously</a:t>
                      </a:r>
                      <a:endParaRPr lang="en-US" sz="2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calorimeter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visual examination of the abdominal cavity</a:t>
                      </a:r>
                      <a:endParaRPr lang="en-US" sz="4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audiometry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instrument for examining very small objects</a:t>
                      </a:r>
                      <a:endParaRPr lang="en-US" sz="4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polygraph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measurement of hearing</a:t>
                      </a:r>
                      <a:endParaRPr lang="en-US" sz="4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8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celioscopy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instrument for measuring the caloric energy of food</a:t>
                      </a:r>
                      <a:endParaRPr lang="en-US" sz="4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667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Electro-encephalogram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the brain’s electrical activity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echography</a:t>
                      </a:r>
                      <a:endParaRPr lang="en-US" sz="4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g. recording data obtained by ultrasound</a:t>
                      </a:r>
                      <a:endParaRPr lang="en-US" sz="4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-13794"/>
            <a:ext cx="9144000" cy="9807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Match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term in column A with its definition in column B.</a:t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51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" y="332656"/>
            <a:ext cx="893325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95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4467"/>
              </p:ext>
            </p:extLst>
          </p:nvPr>
        </p:nvGraphicFramePr>
        <p:xfrm>
          <a:off x="179512" y="1052736"/>
          <a:ext cx="8568952" cy="4736936"/>
        </p:xfrm>
        <a:graphic>
          <a:graphicData uri="http://schemas.openxmlformats.org/drawingml/2006/table">
            <a:tbl>
              <a:tblPr/>
              <a:tblGrid>
                <a:gridCol w="2952328"/>
                <a:gridCol w="5616624"/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Medical Term 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Medical Term Meaning</a:t>
                      </a:r>
                      <a:endParaRPr kumimoji="0" lang="en-US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19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appendectomy 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excision of the appendix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19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adenectomy 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excision of a gland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19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hepatectomy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excision of the liver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752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cholecystectomy 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excision of the gallbladder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19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laryngectomy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excision of the larynx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19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nephrectomy 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excision of a kidney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19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colectomy 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excision of the large intestine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19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tonsillectomy 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excision of tonsils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Terms Using the Suffix -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Ectomy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(Removal,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Excision) 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2.15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3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0549"/>
              </p:ext>
            </p:extLst>
          </p:nvPr>
        </p:nvGraphicFramePr>
        <p:xfrm>
          <a:off x="251520" y="640080"/>
          <a:ext cx="8640960" cy="5957270"/>
        </p:xfrm>
        <a:graphic>
          <a:graphicData uri="http://schemas.openxmlformats.org/drawingml/2006/table">
            <a:tbl>
              <a:tblPr/>
              <a:tblGrid>
                <a:gridCol w="2616070"/>
                <a:gridCol w="6024890"/>
              </a:tblGrid>
              <a:tr h="541570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Medical Term </a:t>
                      </a:r>
                      <a:r>
                        <a:rPr lang="en-US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Medical Term Meaning</a:t>
                      </a:r>
                      <a:endParaRPr kumimoji="0" 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7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arthritis 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joint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7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neuritis 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nerve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7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esophagitis 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the esophagus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7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encephalitis 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the brain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7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osteitis 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bones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7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dermatitis 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skin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7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otitis 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ears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7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rhinitis 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the nose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7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bronchitis 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the bronchial tubes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7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myositis </a:t>
                      </a:r>
                      <a:endParaRPr lang="en-US" sz="4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muscle</a:t>
                      </a:r>
                      <a:endParaRPr lang="en-US" sz="4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  <a:latin typeface="Arial-BoldMT"/>
              <a:cs typeface="Arial" pitchFamily="34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Terms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Using the Suffix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tis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(Inflammation)</a:t>
            </a:r>
            <a:b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217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 rtl="0"/>
            <a:r>
              <a:rPr lang="en-US" dirty="0" smtClean="0">
                <a:solidFill>
                  <a:prstClr val="black"/>
                </a:solidFill>
              </a:rPr>
              <a:t>      </a:t>
            </a:r>
            <a:r>
              <a:rPr lang="en-US" sz="3600" dirty="0" smtClean="0">
                <a:solidFill>
                  <a:prstClr val="black"/>
                </a:solidFill>
              </a:rPr>
              <a:t>Content </a:t>
            </a:r>
            <a:endParaRPr lang="en-US" sz="3600" dirty="0">
              <a:solidFill>
                <a:prstClr val="black"/>
              </a:solidFill>
            </a:endParaRP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3600" dirty="0" smtClean="0"/>
              <a:t>Word and its relation the term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3600" dirty="0" smtClean="0"/>
              <a:t>Word &amp;adjective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3600" dirty="0" smtClean="0"/>
              <a:t>Correct spelling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3600" dirty="0" smtClean="0"/>
              <a:t>Term and meaning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3600" dirty="0" smtClean="0"/>
              <a:t> medical term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3600" dirty="0" smtClean="0"/>
              <a:t>Definitions </a:t>
            </a:r>
          </a:p>
          <a:p>
            <a:pPr marL="285750" indent="-285750" algn="l" rtl="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 algn="l" rtl="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l" rtl="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79076" y="5589240"/>
            <a:ext cx="3657600" cy="11067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Lect.7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Laith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Asaad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1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1" y="0"/>
            <a:ext cx="898048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10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649067"/>
              </p:ext>
            </p:extLst>
          </p:nvPr>
        </p:nvGraphicFramePr>
        <p:xfrm>
          <a:off x="467544" y="332656"/>
          <a:ext cx="8009706" cy="5112569"/>
        </p:xfrm>
        <a:graphic>
          <a:graphicData uri="http://schemas.openxmlformats.org/drawingml/2006/table">
            <a:tbl>
              <a:tblPr/>
              <a:tblGrid>
                <a:gridCol w="4004853"/>
                <a:gridCol w="4004853"/>
              </a:tblGrid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36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Noun </a:t>
                      </a:r>
                      <a:endParaRPr lang="en-US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Adjective</a:t>
                      </a:r>
                      <a:endParaRPr lang="en-US" sz="3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36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psychosis</a:t>
                      </a:r>
                      <a:endParaRPr lang="en-US" sz="3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Psyches 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abdomen</a:t>
                      </a:r>
                      <a:endParaRPr lang="en-US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abdominal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36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epilepsy</a:t>
                      </a:r>
                      <a:endParaRPr lang="en-US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Epilept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ic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iform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anatomy</a:t>
                      </a:r>
                      <a:endParaRPr lang="en-US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anatomical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36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biology</a:t>
                      </a:r>
                      <a:endParaRPr lang="en-US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biologic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l"/>
                      <a:r>
                        <a:rPr lang="en-US" sz="36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cancer</a:t>
                      </a:r>
                      <a:endParaRPr lang="en-US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cancerous 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05250" y="252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2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" y="260648"/>
            <a:ext cx="776243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240"/>
            <a:ext cx="8964488" cy="619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962547" y="3303145"/>
            <a:ext cx="387802" cy="457200"/>
          </a:xfrm>
          <a:prstGeom prst="ellipse">
            <a:avLst/>
          </a:prstGeom>
          <a:noFill/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7624" y="764704"/>
            <a:ext cx="432047" cy="457200"/>
          </a:xfrm>
          <a:prstGeom prst="ellipse">
            <a:avLst/>
          </a:prstGeom>
          <a:noFill/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26663" y="2712824"/>
            <a:ext cx="432048" cy="457200"/>
          </a:xfrm>
          <a:prstGeom prst="ellipse">
            <a:avLst/>
          </a:prstGeom>
          <a:noFill/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64288" y="1963688"/>
            <a:ext cx="432048" cy="457200"/>
          </a:xfrm>
          <a:prstGeom prst="ellipse">
            <a:avLst/>
          </a:prstGeom>
          <a:noFill/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7624" y="1411396"/>
            <a:ext cx="432048" cy="457200"/>
          </a:xfrm>
          <a:prstGeom prst="ellipse">
            <a:avLst/>
          </a:prstGeom>
          <a:noFill/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54708" y="5745832"/>
            <a:ext cx="432048" cy="457200"/>
          </a:xfrm>
          <a:prstGeom prst="ellipse">
            <a:avLst/>
          </a:prstGeom>
          <a:noFill/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26663" y="5013176"/>
            <a:ext cx="387802" cy="591134"/>
          </a:xfrm>
          <a:prstGeom prst="ellipse">
            <a:avLst/>
          </a:prstGeom>
          <a:noFill/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26998" y="3806638"/>
            <a:ext cx="459757" cy="546249"/>
          </a:xfrm>
          <a:prstGeom prst="ellipse">
            <a:avLst/>
          </a:prstGeom>
          <a:noFill/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40424" y="6309319"/>
            <a:ext cx="432048" cy="548680"/>
          </a:xfrm>
          <a:prstGeom prst="ellipse">
            <a:avLst/>
          </a:prstGeom>
          <a:noFill/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36296" y="4555976"/>
            <a:ext cx="387802" cy="457200"/>
          </a:xfrm>
          <a:prstGeom prst="ellipse">
            <a:avLst/>
          </a:prstGeom>
          <a:noFill/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5324"/>
            <a:ext cx="8820472" cy="764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 rtl="0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Spelling: Circle the correctly spelled term</a:t>
            </a:r>
          </a:p>
        </p:txBody>
      </p:sp>
    </p:spTree>
    <p:extLst>
      <p:ext uri="{BB962C8B-B14F-4D97-AF65-F5344CB8AC3E}">
        <p14:creationId xmlns:p14="http://schemas.microsoft.com/office/powerpoint/2010/main" val="33936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26702"/>
              </p:ext>
            </p:extLst>
          </p:nvPr>
        </p:nvGraphicFramePr>
        <p:xfrm>
          <a:off x="179512" y="1196752"/>
          <a:ext cx="8784975" cy="50405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592287"/>
                <a:gridCol w="1368152"/>
                <a:gridCol w="4824536"/>
              </a:tblGrid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Suffix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Suffix</a:t>
                      </a:r>
                      <a:r>
                        <a:rPr lang="en-US" sz="3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Meaning 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thrombosis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3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Thickening (blood)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3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gastrectomy</a:t>
                      </a:r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ectomy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excision of the stomach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cerebral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of the head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osteitis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itis</a:t>
                      </a:r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</a:t>
                      </a:r>
                      <a:r>
                        <a:rPr lang="en-US" sz="3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inflammation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Retrogastric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ic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3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Pertaining of </a:t>
                      </a:r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stomach-reverse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Carcinoma</a:t>
                      </a:r>
                      <a:r>
                        <a:rPr lang="en-US" sz="3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Cancerous disease</a:t>
                      </a:r>
                      <a:r>
                        <a:rPr lang="en-US" sz="3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550444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Identify the suffix in each of the following medical terms and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provide its meaning.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  <a:cs typeface="Arial" pitchFamily="34" charset="0"/>
              </a:rPr>
              <a:t/>
            </a:r>
            <a:b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70371"/>
              </p:ext>
            </p:extLst>
          </p:nvPr>
        </p:nvGraphicFramePr>
        <p:xfrm>
          <a:off x="1" y="1168833"/>
          <a:ext cx="9128122" cy="5472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245"/>
                <a:gridCol w="2820571"/>
                <a:gridCol w="1318733"/>
                <a:gridCol w="4323573"/>
              </a:tblGrid>
              <a:tr h="60806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No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Medical term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Prefi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Meaning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06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hyperthyroidisim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Hyper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Exessive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activity of gland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06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transhepatic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Trans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Across the liver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06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prognosis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Prior / before determination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06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retrogastric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retro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behind of stomach 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06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tachycardia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tachy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High heart rate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06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sugar lack in blood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stream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06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eupnea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Normal breathing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06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pericardium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conical sac contain the heart 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394984"/>
            <a:ext cx="9144000" cy="729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Identify the prefix and give its meaning in each the following terms.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877310"/>
              </p:ext>
            </p:extLst>
          </p:nvPr>
        </p:nvGraphicFramePr>
        <p:xfrm>
          <a:off x="0" y="548680"/>
          <a:ext cx="8868852" cy="612910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56284"/>
                <a:gridCol w="2665443"/>
                <a:gridCol w="3247125"/>
              </a:tblGrid>
              <a:tr h="3035642">
                <a:tc>
                  <a:txBody>
                    <a:bodyPr/>
                    <a:lstStyle/>
                    <a:p>
                      <a:pPr marL="396000" marR="0" lvl="0" indent="-4320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Joint pain is: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neural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arthralgia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nueralgia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neuralgia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 The suffix that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means record is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-graph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-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ia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-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scopy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-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gram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A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gastrectomy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is a/an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12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gastric resection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incision of a gland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gastroscopy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examination of the</a:t>
                      </a:r>
                      <a:r>
                        <a:rPr lang="en-US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stomach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93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The suffix that means visual examination is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-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-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-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scopy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-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root that means kidney is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pharyngo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rhin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rino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nephr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A combining form </a:t>
                      </a:r>
                    </a:p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meaning cells is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cyst/o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cyt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/o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cis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/o</a:t>
                      </a:r>
                      <a:b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cyts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23628" y="0"/>
            <a:ext cx="8892480" cy="548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Choose the most appropriate  choice to the given medical TERMS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6696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7806</TotalTime>
  <Words>724</Words>
  <Application>Microsoft Office PowerPoint</Application>
  <PresentationFormat>عرض على الشاشة (3:4)‏</PresentationFormat>
  <Paragraphs>227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matrix</dc:creator>
  <cp:lastModifiedBy>DR.Ahmed Saker 2O11</cp:lastModifiedBy>
  <cp:revision>52</cp:revision>
  <dcterms:created xsi:type="dcterms:W3CDTF">2024-01-25T16:25:13Z</dcterms:created>
  <dcterms:modified xsi:type="dcterms:W3CDTF">2024-03-19T17:27:23Z</dcterms:modified>
</cp:coreProperties>
</file>