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78" r:id="rId12"/>
    <p:sldId id="267" r:id="rId13"/>
    <p:sldId id="268" r:id="rId14"/>
    <p:sldId id="269" r:id="rId15"/>
    <p:sldId id="270" r:id="rId16"/>
    <p:sldId id="271" r:id="rId17"/>
    <p:sldId id="272" r:id="rId18"/>
    <p:sldId id="279"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7608E-47D7-4DB1-939C-80B7619AB49F}" type="datetimeFigureOut">
              <a:rPr lang="en-US" smtClean="0"/>
              <a:t>9/10/2023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0471B-DDFF-4FB4-B653-1E1BE47D6CF9}" type="slidenum">
              <a:rPr lang="en-US" smtClean="0"/>
              <a:t>‹#›</a:t>
            </a:fld>
            <a:endParaRPr lang="en-US"/>
          </a:p>
        </p:txBody>
      </p:sp>
    </p:spTree>
    <p:extLst>
      <p:ext uri="{BB962C8B-B14F-4D97-AF65-F5344CB8AC3E}">
        <p14:creationId xmlns:p14="http://schemas.microsoft.com/office/powerpoint/2010/main" val="302292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5523B72-C532-44E4-9D85-C659B7D2FC76}" type="datetime1">
              <a:rPr lang="en-US" smtClean="0"/>
              <a:t>9/10/2023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393035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0777CDDF-2A3C-428D-942F-0A1419800ABC}" type="datetime1">
              <a:rPr lang="en-US" smtClean="0"/>
              <a:t>9/10/2023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268145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55A9B54-7986-4E6C-AA7D-9DB1CF926719}" type="datetime1">
              <a:rPr lang="en-US" smtClean="0"/>
              <a:t>9/10/2023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290755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A11B83B-6A45-4452-83E9-5D675E463E22}" type="datetime1">
              <a:rPr lang="en-US" smtClean="0"/>
              <a:t>9/10/2023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397805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C6780FB-1545-4105-B5CF-63D8F7C899C8}" type="datetime1">
              <a:rPr lang="en-US" smtClean="0"/>
              <a:t>9/10/2023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148471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D03B75E9-E439-45A0-A2C8-FD76C4719A3F}" type="datetime1">
              <a:rPr lang="en-US" smtClean="0"/>
              <a:t>9/10/2023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38948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AC4AF84B-A714-4499-8ACD-B54AA1463DEA}" type="datetime1">
              <a:rPr lang="en-US" smtClean="0"/>
              <a:t>9/10/2023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421438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23023A1-F4D2-4ECF-B978-B06AE0E25959}" type="datetime1">
              <a:rPr lang="en-US" smtClean="0"/>
              <a:t>9/10/2023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228953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D92ACB4-D356-40A9-A5F4-8F817D8853A9}" type="datetime1">
              <a:rPr lang="en-US" smtClean="0"/>
              <a:t>9/10/2023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28473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E481216-8EC0-44A2-810B-280C4F177378}" type="datetime1">
              <a:rPr lang="en-US" smtClean="0"/>
              <a:t>9/10/2023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142750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A04636-F12D-4283-AA27-E336D759EBA4}" type="datetime1">
              <a:rPr lang="en-US" smtClean="0"/>
              <a:t>9/10/2023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7F3D51A-6CE0-444B-A9D9-042BC889CEFB}" type="slidenum">
              <a:rPr lang="en-US" smtClean="0"/>
              <a:t>‹#›</a:t>
            </a:fld>
            <a:endParaRPr lang="en-US"/>
          </a:p>
        </p:txBody>
      </p:sp>
    </p:spTree>
    <p:extLst>
      <p:ext uri="{BB962C8B-B14F-4D97-AF65-F5344CB8AC3E}">
        <p14:creationId xmlns:p14="http://schemas.microsoft.com/office/powerpoint/2010/main" val="339102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B02DB-BC39-4887-BFFD-863955C6FAF9}" type="datetime1">
              <a:rPr lang="en-US" smtClean="0"/>
              <a:t>9/10/2023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3D51A-6CE0-444B-A9D9-042BC889CEFB}" type="slidenum">
              <a:rPr lang="en-US" smtClean="0"/>
              <a:t>‹#›</a:t>
            </a:fld>
            <a:endParaRPr lang="en-US"/>
          </a:p>
        </p:txBody>
      </p:sp>
    </p:spTree>
    <p:extLst>
      <p:ext uri="{BB962C8B-B14F-4D97-AF65-F5344CB8AC3E}">
        <p14:creationId xmlns:p14="http://schemas.microsoft.com/office/powerpoint/2010/main" val="3375198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6" t="50000" r="23586" b="14087"/>
          <a:stretch/>
        </p:blipFill>
        <p:spPr bwMode="auto">
          <a:xfrm>
            <a:off x="342900" y="2209800"/>
            <a:ext cx="8458200" cy="4076700"/>
          </a:xfrm>
          <a:prstGeom prst="rect">
            <a:avLst/>
          </a:prstGeom>
          <a:ln w="127000" cap="rnd">
            <a:solidFill>
              <a:srgbClr val="FF0066"/>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4" name="مستطيل 3"/>
          <p:cNvSpPr/>
          <p:nvPr/>
        </p:nvSpPr>
        <p:spPr>
          <a:xfrm>
            <a:off x="315190" y="381000"/>
            <a:ext cx="8676409" cy="1569660"/>
          </a:xfrm>
          <a:prstGeom prst="rect">
            <a:avLst/>
          </a:prstGeom>
        </p:spPr>
        <p:txBody>
          <a:bodyPr wrap="square">
            <a:spAutoFit/>
          </a:bodyPr>
          <a:lstStyle/>
          <a:p>
            <a:r>
              <a:rPr lang="en-US" sz="3200" b="1" dirty="0" err="1">
                <a:solidFill>
                  <a:srgbClr val="FF0066"/>
                </a:solidFill>
                <a:latin typeface="Times New Roman" pitchFamily="18" charset="0"/>
                <a:cs typeface="Times New Roman" pitchFamily="18" charset="0"/>
              </a:rPr>
              <a:t>Lec</a:t>
            </a:r>
            <a:r>
              <a:rPr lang="en-US" sz="3200" b="1" dirty="0">
                <a:solidFill>
                  <a:srgbClr val="FF0066"/>
                </a:solidFill>
                <a:latin typeface="Times New Roman" pitchFamily="18" charset="0"/>
                <a:cs typeface="Times New Roman" pitchFamily="18" charset="0"/>
              </a:rPr>
              <a:t>: 4                Rocks  and their cycle </a:t>
            </a:r>
          </a:p>
          <a:p>
            <a:pPr algn="ctr"/>
            <a:r>
              <a:rPr lang="en-US" sz="3200" b="1" dirty="0">
                <a:solidFill>
                  <a:srgbClr val="FF0066"/>
                </a:solidFill>
                <a:latin typeface="Times New Roman" pitchFamily="18" charset="0"/>
                <a:cs typeface="Times New Roman" pitchFamily="18" charset="0"/>
              </a:rPr>
              <a:t>BY :                   </a:t>
            </a:r>
          </a:p>
          <a:p>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Dr.Murtadha</a:t>
            </a:r>
            <a:r>
              <a:rPr lang="en-US" sz="3200" b="1" dirty="0">
                <a:solidFill>
                  <a:srgbClr val="FF0066"/>
                </a:solidFill>
                <a:latin typeface="Times New Roman" pitchFamily="18" charset="0"/>
                <a:cs typeface="Times New Roman" pitchFamily="18" charset="0"/>
              </a:rPr>
              <a:t> Al-</a:t>
            </a:r>
            <a:r>
              <a:rPr lang="en-US" sz="3200" b="1" dirty="0" err="1">
                <a:solidFill>
                  <a:srgbClr val="FF0066"/>
                </a:solidFill>
                <a:latin typeface="Times New Roman" pitchFamily="18" charset="0"/>
                <a:cs typeface="Times New Roman" pitchFamily="18" charset="0"/>
              </a:rPr>
              <a:t>Ziadi</a:t>
            </a:r>
            <a:r>
              <a:rPr lang="en-US" sz="3200" b="1" dirty="0">
                <a:solidFill>
                  <a:srgbClr val="FF0066"/>
                </a:solidFill>
                <a:latin typeface="Times New Roman" pitchFamily="18" charset="0"/>
                <a:cs typeface="Times New Roman" pitchFamily="18" charset="0"/>
              </a:rPr>
              <a:t> </a:t>
            </a:r>
          </a:p>
        </p:txBody>
      </p:sp>
      <p:sp>
        <p:nvSpPr>
          <p:cNvPr id="2" name="عنصر نائب لرقم الشريحة 1"/>
          <p:cNvSpPr>
            <a:spLocks noGrp="1"/>
          </p:cNvSpPr>
          <p:nvPr>
            <p:ph type="sldNum" sz="quarter" idx="12"/>
          </p:nvPr>
        </p:nvSpPr>
        <p:spPr/>
        <p:txBody>
          <a:bodyPr/>
          <a:lstStyle/>
          <a:p>
            <a:fld id="{A7F3D51A-6CE0-444B-A9D9-042BC889CEFB}" type="slidenum">
              <a:rPr lang="en-US" smtClean="0"/>
              <a:t>1</a:t>
            </a:fld>
            <a:endParaRPr lang="en-US"/>
          </a:p>
        </p:txBody>
      </p:sp>
    </p:spTree>
    <p:extLst>
      <p:ext uri="{BB962C8B-B14F-4D97-AF65-F5344CB8AC3E}">
        <p14:creationId xmlns:p14="http://schemas.microsoft.com/office/powerpoint/2010/main" val="2477350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381000"/>
            <a:ext cx="8305800" cy="1631216"/>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Most magma never reaches the surface. Rather it crystallizes at depth to produce intrusive or plutonic igneous rocks.</a:t>
            </a:r>
          </a:p>
          <a:p>
            <a:pPr marL="342900" indent="-342900">
              <a:buFont typeface="Arial" pitchFamily="34" charset="0"/>
              <a:buChar char="•"/>
            </a:pPr>
            <a:r>
              <a:rPr lang="en-US" sz="2000" dirty="0">
                <a:latin typeface="Times New Roman" pitchFamily="18" charset="0"/>
                <a:cs typeface="Times New Roman" pitchFamily="18" charset="0"/>
              </a:rPr>
              <a:t>Although intrusive igneous rocks form at depth, uplifting and erosion often expose them at the surface.</a:t>
            </a:r>
          </a:p>
          <a:p>
            <a:endParaRPr lang="en-US" sz="2000" dirty="0">
              <a:latin typeface="Times New Roman" pitchFamily="18" charset="0"/>
              <a:cs typeface="Times New Roman" pitchFamily="18"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15" t="29365" r="27268" b="43254"/>
          <a:stretch/>
        </p:blipFill>
        <p:spPr bwMode="auto">
          <a:xfrm>
            <a:off x="914400" y="1752600"/>
            <a:ext cx="6858000" cy="3048000"/>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ستطيل 2"/>
          <p:cNvSpPr/>
          <p:nvPr/>
        </p:nvSpPr>
        <p:spPr>
          <a:xfrm>
            <a:off x="457200" y="4953000"/>
            <a:ext cx="7924800" cy="1015663"/>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To summarize, igneous rocks form when lava cools quickly at the surface . Or when magma crystallizes more slowly in a shallow plutonic  like sill. Or at great depth over very long spans of time.</a:t>
            </a:r>
          </a:p>
        </p:txBody>
      </p:sp>
      <p:sp>
        <p:nvSpPr>
          <p:cNvPr id="4" name="عنصر نائب لرقم الشريحة 3"/>
          <p:cNvSpPr>
            <a:spLocks noGrp="1"/>
          </p:cNvSpPr>
          <p:nvPr>
            <p:ph type="sldNum" sz="quarter" idx="12"/>
          </p:nvPr>
        </p:nvSpPr>
        <p:spPr/>
        <p:txBody>
          <a:bodyPr/>
          <a:lstStyle/>
          <a:p>
            <a:fld id="{A7F3D51A-6CE0-444B-A9D9-042BC889CEFB}" type="slidenum">
              <a:rPr lang="en-US" smtClean="0"/>
              <a:t>10</a:t>
            </a:fld>
            <a:endParaRPr lang="en-US"/>
          </a:p>
        </p:txBody>
      </p:sp>
    </p:spTree>
    <p:extLst>
      <p:ext uri="{BB962C8B-B14F-4D97-AF65-F5344CB8AC3E}">
        <p14:creationId xmlns:p14="http://schemas.microsoft.com/office/powerpoint/2010/main" val="106493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04800"/>
            <a:ext cx="8686800" cy="3785652"/>
          </a:xfrm>
          <a:prstGeom prst="rect">
            <a:avLst/>
          </a:prstGeom>
        </p:spPr>
        <p:txBody>
          <a:bodyPr wrap="square">
            <a:spAutoFit/>
          </a:bodyPr>
          <a:lstStyle/>
          <a:p>
            <a:r>
              <a:rPr lang="en-US" sz="2000" dirty="0">
                <a:solidFill>
                  <a:srgbClr val="FF0066"/>
                </a:solidFill>
                <a:latin typeface="Times New Roman" pitchFamily="18" charset="0"/>
                <a:cs typeface="Times New Roman" pitchFamily="18" charset="0"/>
              </a:rPr>
              <a:t>Texture of igneous rocks:</a:t>
            </a:r>
          </a:p>
          <a:p>
            <a:pPr marL="285750" indent="-285750">
              <a:buFont typeface="Arial" pitchFamily="34" charset="0"/>
              <a:buChar char="•"/>
            </a:pPr>
            <a:r>
              <a:rPr lang="en-US" sz="2000" dirty="0">
                <a:latin typeface="Times New Roman" pitchFamily="18" charset="0"/>
                <a:cs typeface="Times New Roman" pitchFamily="18" charset="0"/>
              </a:rPr>
              <a:t>The rate of cooling greatly affects both the size and arrangement of the crystals, a property called texture.</a:t>
            </a:r>
          </a:p>
          <a:p>
            <a:pPr marL="285750" indent="-285750">
              <a:buFont typeface="Arial" pitchFamily="34" charset="0"/>
              <a:buChar char="•"/>
            </a:pPr>
            <a:r>
              <a:rPr lang="en-US" sz="2000" dirty="0">
                <a:latin typeface="Times New Roman" pitchFamily="18" charset="0"/>
                <a:cs typeface="Times New Roman" pitchFamily="18" charset="0"/>
              </a:rPr>
              <a:t>Rapid cooling produced smaller crystals and slower cooling allows time for larger crystals to form.</a:t>
            </a:r>
          </a:p>
          <a:p>
            <a:pPr marL="285750" indent="-285750" algn="just">
              <a:buFont typeface="Arial" pitchFamily="34" charset="0"/>
              <a:buChar char="•"/>
            </a:pPr>
            <a:r>
              <a:rPr lang="en-US" sz="2000" dirty="0">
                <a:latin typeface="Times New Roman" pitchFamily="18" charset="0"/>
                <a:cs typeface="Times New Roman" pitchFamily="18" charset="0"/>
              </a:rPr>
              <a:t>Igneous rocks that form at the surface, or as small masses within the upper crust, possess a fine-grained texture. Notice that the grains in fine-gained rocks are too small for individual minerals to be distinguished with the necked eye.  Many fine-grained rocks contain voids leaved by gas bubbles that escaped as lava solidifies. These volcanic rocks usually form near the surface of lava flows and are said to a vesicular texture.</a:t>
            </a:r>
          </a:p>
          <a:p>
            <a:pPr marL="285750" indent="-285750" algn="just">
              <a:buFont typeface="Arial" pitchFamily="34" charset="0"/>
              <a:buChar char="•"/>
            </a:pPr>
            <a:endParaRPr lang="en-US" sz="2000" dirty="0">
              <a:latin typeface="Times New Roman" pitchFamily="18" charset="0"/>
              <a:cs typeface="Times New Roman" pitchFamily="18" charset="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69" t="36310" r="29722" b="14088"/>
          <a:stretch/>
        </p:blipFill>
        <p:spPr bwMode="auto">
          <a:xfrm>
            <a:off x="1600200" y="3733800"/>
            <a:ext cx="6328230" cy="2971800"/>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11</a:t>
            </a:fld>
            <a:endParaRPr lang="en-US"/>
          </a:p>
        </p:txBody>
      </p:sp>
    </p:spTree>
    <p:extLst>
      <p:ext uri="{BB962C8B-B14F-4D97-AF65-F5344CB8AC3E}">
        <p14:creationId xmlns:p14="http://schemas.microsoft.com/office/powerpoint/2010/main" val="332994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228600"/>
            <a:ext cx="8915400" cy="1323439"/>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When large masses of magma solidify at depth, they form igneous rocks that exhibit a coarse-grained texture. In contrast to fine-grained rocks, the individual minerals in coarse-grained rocks can be identified with the necked  eye.</a:t>
            </a:r>
          </a:p>
          <a:p>
            <a:pPr marL="342900" indent="-342900">
              <a:buFont typeface="Arial" pitchFamily="34" charset="0"/>
              <a:buChar char="•"/>
            </a:pPr>
            <a:endParaRPr lang="en-US" sz="2000" dirty="0">
              <a:latin typeface="Times New Roman" pitchFamily="18" charset="0"/>
              <a:cs typeface="Times New Roman" pitchFamily="18" charset="0"/>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0" t="59325" r="33825" b="8731"/>
          <a:stretch/>
        </p:blipFill>
        <p:spPr bwMode="auto">
          <a:xfrm>
            <a:off x="1239982" y="1371600"/>
            <a:ext cx="6324600" cy="3429000"/>
          </a:xfrm>
          <a:prstGeom prst="rect">
            <a:avLst/>
          </a:prstGeom>
          <a:ln w="9525">
            <a:solidFill>
              <a:srgbClr val="FF0066"/>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مستطيل 2"/>
          <p:cNvSpPr/>
          <p:nvPr/>
        </p:nvSpPr>
        <p:spPr>
          <a:xfrm>
            <a:off x="381000" y="4800600"/>
            <a:ext cx="7772400" cy="1631216"/>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Rapid cooling of lava may generate a glassy texture. Glass results when the ions are unordered, that is, they have not formed an orderly crystalline structure . Rocks with a glassy texture, like obsidian of different colors, also form when silica-rich lava is extruded as a viscous mass that solidifies as a glass.</a:t>
            </a:r>
          </a:p>
        </p:txBody>
      </p:sp>
      <p:sp>
        <p:nvSpPr>
          <p:cNvPr id="4" name="عنصر نائب لرقم الشريحة 3"/>
          <p:cNvSpPr>
            <a:spLocks noGrp="1"/>
          </p:cNvSpPr>
          <p:nvPr>
            <p:ph type="sldNum" sz="quarter" idx="12"/>
          </p:nvPr>
        </p:nvSpPr>
        <p:spPr/>
        <p:txBody>
          <a:bodyPr/>
          <a:lstStyle/>
          <a:p>
            <a:fld id="{A7F3D51A-6CE0-444B-A9D9-042BC889CEFB}" type="slidenum">
              <a:rPr lang="en-US" smtClean="0"/>
              <a:t>12</a:t>
            </a:fld>
            <a:endParaRPr lang="en-US"/>
          </a:p>
        </p:txBody>
      </p:sp>
    </p:spTree>
    <p:extLst>
      <p:ext uri="{BB962C8B-B14F-4D97-AF65-F5344CB8AC3E}">
        <p14:creationId xmlns:p14="http://schemas.microsoft.com/office/powerpoint/2010/main" val="250337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228600"/>
            <a:ext cx="8610600" cy="1323439"/>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During some volcanic eruptions, silica-rich lava is ejected into the atmosphere where it is cooling quickly. These events can generate a foamy mass of fine shards of intertwined glass called pumice.</a:t>
            </a:r>
          </a:p>
          <a:p>
            <a:pPr marL="285750" indent="-285750">
              <a:buFont typeface="Arial" pitchFamily="34" charset="0"/>
              <a:buChar char="•"/>
            </a:pPr>
            <a:endParaRPr lang="en-US" sz="2000" dirty="0">
              <a:latin typeface="Times New Roman" pitchFamily="18" charset="0"/>
              <a:cs typeface="Times New Roman" pitchFamily="18" charset="0"/>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88" t="21216" r="26263" b="18056"/>
          <a:stretch/>
        </p:blipFill>
        <p:spPr bwMode="auto">
          <a:xfrm>
            <a:off x="1514928" y="1552039"/>
            <a:ext cx="6342743" cy="324856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13</a:t>
            </a:fld>
            <a:endParaRPr lang="en-US"/>
          </a:p>
        </p:txBody>
      </p:sp>
    </p:spTree>
    <p:extLst>
      <p:ext uri="{BB962C8B-B14F-4D97-AF65-F5344CB8AC3E}">
        <p14:creationId xmlns:p14="http://schemas.microsoft.com/office/powerpoint/2010/main" val="146184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4800" y="382013"/>
            <a:ext cx="8534400" cy="1631216"/>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Some igneous rocks have large crystals embedded in a matrix of smaller crystals. These rocks are said to have a porphyritic texture . The large crystals in such a rock are referred as </a:t>
            </a:r>
            <a:r>
              <a:rPr lang="en-US" sz="2000" dirty="0" err="1">
                <a:latin typeface="Times New Roman" pitchFamily="18" charset="0"/>
                <a:cs typeface="Times New Roman" pitchFamily="18" charset="0"/>
              </a:rPr>
              <a:t>phenocrysts</a:t>
            </a:r>
            <a:r>
              <a:rPr lang="en-US" sz="2000" dirty="0">
                <a:latin typeface="Times New Roman" pitchFamily="18" charset="0"/>
                <a:cs typeface="Times New Roman" pitchFamily="18" charset="0"/>
              </a:rPr>
              <a:t> , with the matrix of smaller crystals called (fine-grained) groundmass.</a:t>
            </a:r>
          </a:p>
          <a:p>
            <a:pPr algn="just"/>
            <a:endParaRPr lang="en-US" sz="2000" dirty="0">
              <a:latin typeface="Times New Roman" pitchFamily="18" charset="0"/>
              <a:cs typeface="Times New Roman" pitchFamily="18" charset="0"/>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99" t="25000" r="26375" b="14285"/>
          <a:stretch/>
        </p:blipFill>
        <p:spPr bwMode="auto">
          <a:xfrm>
            <a:off x="1219200" y="1984200"/>
            <a:ext cx="6313715" cy="4441371"/>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A7F3D51A-6CE0-444B-A9D9-042BC889CEFB}" type="slidenum">
              <a:rPr lang="en-US" smtClean="0"/>
              <a:t>14</a:t>
            </a:fld>
            <a:endParaRPr lang="en-US"/>
          </a:p>
        </p:txBody>
      </p:sp>
    </p:spTree>
    <p:extLst>
      <p:ext uri="{BB962C8B-B14F-4D97-AF65-F5344CB8AC3E}">
        <p14:creationId xmlns:p14="http://schemas.microsoft.com/office/powerpoint/2010/main" val="267244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04800"/>
            <a:ext cx="8686800" cy="1877437"/>
          </a:xfrm>
          <a:prstGeom prst="rect">
            <a:avLst/>
          </a:prstGeom>
        </p:spPr>
        <p:txBody>
          <a:bodyPr wrap="square">
            <a:spAutoFit/>
          </a:bodyPr>
          <a:lstStyle/>
          <a:p>
            <a:pPr algn="justLow"/>
            <a:r>
              <a:rPr lang="en-US" sz="2000" b="1" dirty="0">
                <a:solidFill>
                  <a:srgbClr val="FF0066"/>
                </a:solidFill>
                <a:latin typeface="Times New Roman" pitchFamily="18" charset="0"/>
                <a:cs typeface="Times New Roman" pitchFamily="18" charset="0"/>
              </a:rPr>
              <a:t>Compositions of igneous rocks:</a:t>
            </a:r>
          </a:p>
          <a:p>
            <a:pPr algn="justLow"/>
            <a:r>
              <a:rPr lang="en-US" sz="2000" dirty="0">
                <a:latin typeface="Times New Roman" pitchFamily="18" charset="0"/>
                <a:cs typeface="Times New Roman" pitchFamily="18" charset="0"/>
              </a:rPr>
              <a:t> Igneous rocks come in a wide variety  o f mineral composition. Igneous rocks are mainly composed of silicate minerals.  These silicate minerals are divided into two major groups based on their mineral makeup:-The dark silicate. -The light silicate</a:t>
            </a:r>
            <a:r>
              <a:rPr lang="en-US" dirty="0"/>
              <a:t>.</a:t>
            </a:r>
          </a:p>
          <a:p>
            <a:pPr algn="justLow"/>
            <a:endParaRPr lang="en-US" dirty="0"/>
          </a:p>
          <a:p>
            <a:pPr algn="justLow"/>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2" t="25198" r="29722" b="35318"/>
          <a:stretch/>
        </p:blipFill>
        <p:spPr bwMode="auto">
          <a:xfrm>
            <a:off x="1600200" y="1843314"/>
            <a:ext cx="5384800" cy="28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609600" y="4731657"/>
            <a:ext cx="8382000" cy="1938992"/>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The dark silicates are rich in iron and / or magnesium. It is their iron content that gives the dark silicates their color. Igneous rocks can be composed mainly of dark silicate minerals</a:t>
            </a:r>
          </a:p>
          <a:p>
            <a:pPr marL="342900" indent="-342900" algn="just">
              <a:buFont typeface="Arial" pitchFamily="34" charset="0"/>
              <a:buChar char="•"/>
            </a:pPr>
            <a:r>
              <a:rPr lang="en-US" sz="2000" dirty="0">
                <a:latin typeface="Times New Roman" pitchFamily="18" charset="0"/>
                <a:cs typeface="Times New Roman" pitchFamily="18" charset="0"/>
              </a:rPr>
              <a:t>By the contrast, the light silicates contain greater amounts of potassium, sodium and calcium rather than iron and magnesium. Igneous rocks can be composed mainly of light silicate minerals.</a:t>
            </a:r>
          </a:p>
        </p:txBody>
      </p:sp>
      <p:sp>
        <p:nvSpPr>
          <p:cNvPr id="4" name="عنصر نائب لرقم الشريحة 3"/>
          <p:cNvSpPr>
            <a:spLocks noGrp="1"/>
          </p:cNvSpPr>
          <p:nvPr>
            <p:ph type="sldNum" sz="quarter" idx="12"/>
          </p:nvPr>
        </p:nvSpPr>
        <p:spPr/>
        <p:txBody>
          <a:bodyPr/>
          <a:lstStyle/>
          <a:p>
            <a:fld id="{A7F3D51A-6CE0-444B-A9D9-042BC889CEFB}" type="slidenum">
              <a:rPr lang="en-US" smtClean="0"/>
              <a:t>15</a:t>
            </a:fld>
            <a:endParaRPr lang="en-US"/>
          </a:p>
        </p:txBody>
      </p:sp>
    </p:spTree>
    <p:extLst>
      <p:ext uri="{BB962C8B-B14F-4D97-AF65-F5344CB8AC3E}">
        <p14:creationId xmlns:p14="http://schemas.microsoft.com/office/powerpoint/2010/main" val="42929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4800" y="457200"/>
            <a:ext cx="8686800" cy="3477875"/>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Basaltic rocks are rich in dark minerals and contain about 50 percentage silica. Basalt makes up the ocean floor as well as lava flows and volcanic </a:t>
            </a:r>
            <a:r>
              <a:rPr lang="en-US" sz="2000" dirty="0" err="1">
                <a:latin typeface="Times New Roman" pitchFamily="18" charset="0"/>
                <a:cs typeface="Times New Roman" pitchFamily="18" charset="0"/>
              </a:rPr>
              <a:t>structures.In</a:t>
            </a:r>
            <a:r>
              <a:rPr lang="en-US" sz="2000" dirty="0">
                <a:latin typeface="Times New Roman" pitchFamily="18" charset="0"/>
                <a:cs typeface="Times New Roman" pitchFamily="18" charset="0"/>
              </a:rPr>
              <a:t> addition to these major groups, igneous rocks with a wide variety of mineral composition also exist.</a:t>
            </a:r>
          </a:p>
          <a:p>
            <a:pPr marL="342900" indent="-342900" algn="just">
              <a:buFont typeface="Arial" pitchFamily="34" charset="0"/>
              <a:buChar char="•"/>
            </a:pPr>
            <a:r>
              <a:rPr lang="en-US" sz="2000" dirty="0">
                <a:latin typeface="Times New Roman" pitchFamily="18" charset="0"/>
                <a:cs typeface="Times New Roman" pitchFamily="18" charset="0"/>
              </a:rPr>
              <a:t>N. L. Bowen was the first to demonstrate how a single magma body could generate a variety of igneous rocks. Bowen demonstrates that minerals with a higher melting point, such as olivine, crystalline first, while minerals with a low melting point, such as potassium feldspar and quartz, crystallize much </a:t>
            </a:r>
            <a:r>
              <a:rPr lang="en-US" sz="2000" dirty="0" err="1">
                <a:latin typeface="Times New Roman" pitchFamily="18" charset="0"/>
                <a:cs typeface="Times New Roman" pitchFamily="18" charset="0"/>
              </a:rPr>
              <a:t>later.As</a:t>
            </a:r>
            <a:r>
              <a:rPr lang="en-US" sz="2000" dirty="0">
                <a:latin typeface="Times New Roman" pitchFamily="18" charset="0"/>
                <a:cs typeface="Times New Roman" pitchFamily="18" charset="0"/>
              </a:rPr>
              <a:t> you might expect, minerals that form in the same temperature zone are found together in the same igneous rocks as see below:</a:t>
            </a:r>
          </a:p>
          <a:p>
            <a:pPr marL="342900" indent="-342900" algn="just">
              <a:buFont typeface="Arial" pitchFamily="34" charset="0"/>
              <a:buChar char="•"/>
            </a:pPr>
            <a:endParaRPr lang="en-US" sz="2000" dirty="0">
              <a:latin typeface="Times New Roman" pitchFamily="18" charset="0"/>
              <a:cs typeface="Times New Roman" pitchFamily="18" charset="0"/>
            </a:endParaRP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2" t="27382" r="30893" b="27083"/>
          <a:stretch/>
        </p:blipFill>
        <p:spPr bwMode="auto">
          <a:xfrm>
            <a:off x="1143000" y="3657600"/>
            <a:ext cx="72390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A7F3D51A-6CE0-444B-A9D9-042BC889CEFB}" type="slidenum">
              <a:rPr lang="en-US" smtClean="0"/>
              <a:t>16</a:t>
            </a:fld>
            <a:endParaRPr lang="en-US"/>
          </a:p>
        </p:txBody>
      </p:sp>
    </p:spTree>
    <p:extLst>
      <p:ext uri="{BB962C8B-B14F-4D97-AF65-F5344CB8AC3E}">
        <p14:creationId xmlns:p14="http://schemas.microsoft.com/office/powerpoint/2010/main" val="251265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228600"/>
            <a:ext cx="8686800" cy="6247864"/>
          </a:xfrm>
          <a:prstGeom prst="rect">
            <a:avLst/>
          </a:prstGeom>
        </p:spPr>
        <p:txBody>
          <a:bodyPr wrap="square">
            <a:spAutoFit/>
          </a:bodyPr>
          <a:lstStyle/>
          <a:p>
            <a:pPr marL="285750" indent="-285750" algn="just">
              <a:buFont typeface="Arial" pitchFamily="34" charset="0"/>
              <a:buChar char="•"/>
            </a:pPr>
            <a:r>
              <a:rPr lang="en-US" sz="2000" dirty="0">
                <a:latin typeface="Times New Roman" pitchFamily="18" charset="0"/>
                <a:cs typeface="Times New Roman" pitchFamily="18" charset="0"/>
              </a:rPr>
              <a:t>Igneous rocks that are composed of the earliest formed minerals, i.e., olivine and pyroxene, are said to have an (</a:t>
            </a:r>
            <a:r>
              <a:rPr lang="en-US" sz="2000" dirty="0">
                <a:solidFill>
                  <a:srgbClr val="FF0066"/>
                </a:solidFill>
                <a:latin typeface="Times New Roman" pitchFamily="18" charset="0"/>
                <a:cs typeface="Times New Roman" pitchFamily="18" charset="0"/>
              </a:rPr>
              <a:t>ultramafic</a:t>
            </a:r>
            <a:r>
              <a:rPr lang="en-US" sz="2000" dirty="0">
                <a:latin typeface="Times New Roman" pitchFamily="18" charset="0"/>
                <a:cs typeface="Times New Roman" pitchFamily="18" charset="0"/>
              </a:rPr>
              <a:t>)composition.</a:t>
            </a:r>
          </a:p>
          <a:p>
            <a:pPr marL="285750" indent="-285750" algn="just">
              <a:buFont typeface="Arial" pitchFamily="34" charset="0"/>
              <a:buChar char="•"/>
            </a:pPr>
            <a:r>
              <a:rPr lang="en-US" sz="2000" dirty="0">
                <a:latin typeface="Times New Roman" pitchFamily="18" charset="0"/>
                <a:cs typeface="Times New Roman" pitchFamily="18" charset="0"/>
              </a:rPr>
              <a:t>Igneous rocks composed mainly of pyroxene and calcium-rich plagioclase feldspar has a basaltic composition (</a:t>
            </a:r>
            <a:r>
              <a:rPr lang="en-US" sz="2000" dirty="0">
                <a:solidFill>
                  <a:srgbClr val="FF0066"/>
                </a:solidFill>
                <a:latin typeface="Times New Roman" pitchFamily="18" charset="0"/>
                <a:cs typeface="Times New Roman" pitchFamily="18" charset="0"/>
              </a:rPr>
              <a:t>mafic</a:t>
            </a:r>
            <a:r>
              <a:rPr lang="en-US" sz="2000" dirty="0">
                <a:latin typeface="Times New Roman" pitchFamily="18" charset="0"/>
                <a:cs typeface="Times New Roman" pitchFamily="18" charset="0"/>
              </a:rPr>
              <a:t>).</a:t>
            </a:r>
          </a:p>
          <a:p>
            <a:pPr marL="285750" indent="-285750" algn="just">
              <a:buFont typeface="Arial" pitchFamily="34" charset="0"/>
              <a:buChar char="•"/>
            </a:pPr>
            <a:r>
              <a:rPr lang="en-US" sz="2000" dirty="0">
                <a:latin typeface="Times New Roman" pitchFamily="18" charset="0"/>
                <a:cs typeface="Times New Roman" pitchFamily="18" charset="0"/>
              </a:rPr>
              <a:t>While rocks composed of amphibole and plagioclase feldspar are said to have an </a:t>
            </a:r>
            <a:r>
              <a:rPr lang="en-US" sz="2000" dirty="0">
                <a:solidFill>
                  <a:srgbClr val="FF0066"/>
                </a:solidFill>
                <a:latin typeface="Times New Roman" pitchFamily="18" charset="0"/>
                <a:cs typeface="Times New Roman" pitchFamily="18" charset="0"/>
              </a:rPr>
              <a:t>intermediate or andesitic composition </a:t>
            </a:r>
            <a:r>
              <a:rPr lang="en-US" sz="2000" dirty="0">
                <a:latin typeface="Times New Roman" pitchFamily="18" charset="0"/>
                <a:cs typeface="Times New Roman" pitchFamily="18" charset="0"/>
              </a:rPr>
              <a:t>.</a:t>
            </a:r>
          </a:p>
          <a:p>
            <a:pPr marL="285750" indent="-285750" algn="just">
              <a:buFont typeface="Arial" pitchFamily="34" charset="0"/>
              <a:buChar char="•"/>
            </a:pPr>
            <a:r>
              <a:rPr lang="en-US" sz="2000" dirty="0">
                <a:latin typeface="Times New Roman" pitchFamily="18" charset="0"/>
                <a:cs typeface="Times New Roman" pitchFamily="18" charset="0"/>
              </a:rPr>
              <a:t>Igneous rocks formed from the last minerals to crystallize, namely quartz, potassium feldspar and sodium-rich plagioclase feldspar, are said to have a </a:t>
            </a:r>
            <a:r>
              <a:rPr lang="en-US" sz="2000" dirty="0">
                <a:solidFill>
                  <a:srgbClr val="FF0066"/>
                </a:solidFill>
                <a:latin typeface="Times New Roman" pitchFamily="18" charset="0"/>
                <a:cs typeface="Times New Roman" pitchFamily="18" charset="0"/>
              </a:rPr>
              <a:t>granitic composition (felsic</a:t>
            </a:r>
            <a:r>
              <a:rPr lang="en-US" sz="2000" dirty="0">
                <a:latin typeface="Times New Roman" pitchFamily="18" charset="0"/>
                <a:cs typeface="Times New Roman" pitchFamily="18" charset="0"/>
              </a:rPr>
              <a:t>).</a:t>
            </a:r>
          </a:p>
          <a:p>
            <a:pPr algn="just"/>
            <a:r>
              <a:rPr lang="en-US" sz="2000" b="1" dirty="0">
                <a:solidFill>
                  <a:srgbClr val="FF0066"/>
                </a:solidFill>
                <a:latin typeface="Times New Roman" pitchFamily="18" charset="0"/>
                <a:cs typeface="Times New Roman" pitchFamily="18" charset="0"/>
              </a:rPr>
              <a:t>Naming igneous rocks:</a:t>
            </a:r>
          </a:p>
          <a:p>
            <a:pPr algn="just"/>
            <a:r>
              <a:rPr lang="en-US" sz="2000" dirty="0">
                <a:latin typeface="Times New Roman" pitchFamily="18" charset="0"/>
                <a:cs typeface="Times New Roman" pitchFamily="18" charset="0"/>
              </a:rPr>
              <a:t>Igneous rocks are named based on:</a:t>
            </a:r>
          </a:p>
          <a:p>
            <a:pPr algn="just"/>
            <a:r>
              <a:rPr lang="en-US" sz="2000" dirty="0">
                <a:latin typeface="Times New Roman" pitchFamily="18" charset="0"/>
                <a:cs typeface="Times New Roman" pitchFamily="18" charset="0"/>
              </a:rPr>
              <a:t>1-Texture.</a:t>
            </a:r>
          </a:p>
          <a:p>
            <a:pPr algn="just"/>
            <a:r>
              <a:rPr lang="en-US" sz="2000" dirty="0">
                <a:latin typeface="Times New Roman" pitchFamily="18" charset="0"/>
                <a:cs typeface="Times New Roman" pitchFamily="18" charset="0"/>
              </a:rPr>
              <a:t>2-Mineral composition.</a:t>
            </a:r>
          </a:p>
          <a:p>
            <a:pPr marL="342900" indent="-342900" algn="just">
              <a:buFont typeface="Arial" pitchFamily="34" charset="0"/>
              <a:buChar char="•"/>
            </a:pPr>
            <a:r>
              <a:rPr lang="en-US" sz="2000" dirty="0">
                <a:latin typeface="Times New Roman" pitchFamily="18" charset="0"/>
                <a:cs typeface="Times New Roman" pitchFamily="18" charset="0"/>
              </a:rPr>
              <a:t>Using the various igneous textures and mineral composition categories, we can develop the table that is used to name the basic igneous rocks. </a:t>
            </a:r>
          </a:p>
          <a:p>
            <a:pPr marL="342900" indent="-342900" algn="just">
              <a:buFont typeface="Arial" pitchFamily="34" charset="0"/>
              <a:buChar char="•"/>
            </a:pPr>
            <a:r>
              <a:rPr lang="en-US" sz="2000" dirty="0">
                <a:latin typeface="Times New Roman" pitchFamily="18" charset="0"/>
                <a:cs typeface="Times New Roman" pitchFamily="18" charset="0"/>
              </a:rPr>
              <a:t>For example, a fine-grained rock with a granitic composition is called rhyolite.</a:t>
            </a:r>
            <a:r>
              <a:rPr lang="ar-SA" sz="2000" dirty="0">
                <a:latin typeface="Times New Roman" pitchFamily="18" charset="0"/>
                <a:cs typeface="Times New Roman" pitchFamily="18" charset="0"/>
              </a:rPr>
              <a:t> </a:t>
            </a:r>
            <a:r>
              <a:rPr lang="en-US" sz="2000" dirty="0">
                <a:latin typeface="Times New Roman" pitchFamily="18" charset="0"/>
                <a:cs typeface="Times New Roman" pitchFamily="18" charset="0"/>
              </a:rPr>
              <a:t>And coarse-grained rocks composed of quartz and potassium feldspar are called </a:t>
            </a:r>
            <a:r>
              <a:rPr lang="en-US" sz="2000" dirty="0" err="1">
                <a:latin typeface="Times New Roman" pitchFamily="18" charset="0"/>
                <a:cs typeface="Times New Roman" pitchFamily="18" charset="0"/>
              </a:rPr>
              <a:t>granite.A</a:t>
            </a:r>
            <a:r>
              <a:rPr lang="en-US" sz="2000" dirty="0">
                <a:latin typeface="Times New Roman" pitchFamily="18" charset="0"/>
                <a:cs typeface="Times New Roman" pitchFamily="18" charset="0"/>
              </a:rPr>
              <a:t> porphyritic rock with a fine-grained groundmass (matrix) and andesitic composition is called andesite porphyry... and so forth as shown in Bowen</a:t>
            </a:r>
          </a:p>
        </p:txBody>
      </p:sp>
      <p:sp>
        <p:nvSpPr>
          <p:cNvPr id="3" name="عنصر نائب لرقم الشريحة 2"/>
          <p:cNvSpPr>
            <a:spLocks noGrp="1"/>
          </p:cNvSpPr>
          <p:nvPr>
            <p:ph type="sldNum" sz="quarter" idx="12"/>
          </p:nvPr>
        </p:nvSpPr>
        <p:spPr/>
        <p:txBody>
          <a:bodyPr/>
          <a:lstStyle/>
          <a:p>
            <a:fld id="{A7F3D51A-6CE0-444B-A9D9-042BC889CEFB}" type="slidenum">
              <a:rPr lang="en-US" smtClean="0"/>
              <a:t>17</a:t>
            </a:fld>
            <a:endParaRPr lang="en-US"/>
          </a:p>
        </p:txBody>
      </p:sp>
    </p:spTree>
    <p:extLst>
      <p:ext uri="{BB962C8B-B14F-4D97-AF65-F5344CB8AC3E}">
        <p14:creationId xmlns:p14="http://schemas.microsoft.com/office/powerpoint/2010/main" val="252109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28600" y="13855"/>
            <a:ext cx="8534400" cy="7171194"/>
          </a:xfrm>
          <a:prstGeom prst="rect">
            <a:avLst/>
          </a:prstGeom>
        </p:spPr>
        <p:txBody>
          <a:bodyPr wrap="square">
            <a:spAutoFit/>
          </a:bodyPr>
          <a:lstStyle/>
          <a:p>
            <a:r>
              <a:rPr lang="en-US" sz="2000" b="1" dirty="0">
                <a:solidFill>
                  <a:srgbClr val="FF0066"/>
                </a:solidFill>
                <a:latin typeface="Times New Roman" pitchFamily="18" charset="0"/>
                <a:cs typeface="Times New Roman" pitchFamily="18" charset="0"/>
              </a:rPr>
              <a:t>Lecture Summery :  </a:t>
            </a:r>
          </a:p>
          <a:p>
            <a:r>
              <a:rPr lang="en-US" sz="2000" b="1" dirty="0">
                <a:latin typeface="Times New Roman" pitchFamily="18" charset="0"/>
                <a:cs typeface="Times New Roman" pitchFamily="18" charset="0"/>
              </a:rPr>
              <a:t>The topics of the recent lecture focus on the following points :</a:t>
            </a:r>
          </a:p>
          <a:p>
            <a:pPr marL="342900" indent="-342900" algn="just">
              <a:buFont typeface="Wingdings" pitchFamily="2" charset="2"/>
              <a:buChar char="v"/>
            </a:pPr>
            <a:r>
              <a:rPr lang="en-US" sz="2000" dirty="0">
                <a:latin typeface="Times New Roman" pitchFamily="18" charset="0"/>
                <a:cs typeface="Times New Roman" pitchFamily="18" charset="0"/>
              </a:rPr>
              <a:t>Three types of rocks which are igneous ,sedimentary and metamorphic rocks </a:t>
            </a:r>
          </a:p>
          <a:p>
            <a:pPr marL="342900" indent="-342900" algn="just">
              <a:buFont typeface="Wingdings" pitchFamily="2" charset="2"/>
              <a:buChar char="v"/>
            </a:pPr>
            <a:r>
              <a:rPr lang="en-US" sz="2000" dirty="0">
                <a:latin typeface="Times New Roman" pitchFamily="18" charset="0"/>
                <a:cs typeface="Times New Roman" pitchFamily="18" charset="0"/>
              </a:rPr>
              <a:t>The rock cycle involve a series of events that change the rock from one type to other .</a:t>
            </a:r>
          </a:p>
          <a:p>
            <a:pPr marL="285750" lvl="0" indent="-285750" algn="just">
              <a:buFont typeface="Wingdings" pitchFamily="2" charset="2"/>
              <a:buChar char="v"/>
            </a:pPr>
            <a:r>
              <a:rPr lang="en-US" sz="2000" dirty="0">
                <a:latin typeface="Times New Roman" pitchFamily="18" charset="0"/>
                <a:cs typeface="Times New Roman" pitchFamily="18" charset="0"/>
              </a:rPr>
              <a:t>igneous rocks form when molten rock (magma)  cools and crystallizes .</a:t>
            </a:r>
          </a:p>
          <a:p>
            <a:pPr marL="285750" lvl="0" indent="-285750" algn="just">
              <a:buFont typeface="Wingdings" pitchFamily="2" charset="2"/>
              <a:buChar char="v"/>
            </a:pPr>
            <a:r>
              <a:rPr lang="en-US" sz="2000" dirty="0">
                <a:latin typeface="Times New Roman" pitchFamily="18" charset="0"/>
                <a:cs typeface="Times New Roman" pitchFamily="18" charset="0"/>
              </a:rPr>
              <a:t>Igneous rocks that form when lava solidifies are classified as extrusive or volcanic igneous rocks when magma crystallizes at depth to produce intrusive or plutonic igneous rocks.</a:t>
            </a:r>
          </a:p>
          <a:p>
            <a:pPr marL="285750" lvl="0" indent="-285750" algn="just">
              <a:buFont typeface="Wingdings" pitchFamily="2" charset="2"/>
              <a:buChar char="v"/>
            </a:pPr>
            <a:r>
              <a:rPr lang="en-US" sz="2000" dirty="0">
                <a:latin typeface="Times New Roman" pitchFamily="18" charset="0"/>
                <a:cs typeface="Times New Roman" pitchFamily="18" charset="0"/>
              </a:rPr>
              <a:t>The texture of igneous rock include fine-grained texture, vesicular texture, coarse-grained texture, a glassy texture, porphyritic texture</a:t>
            </a:r>
          </a:p>
          <a:p>
            <a:pPr marL="285750" lvl="0" indent="-285750" algn="just">
              <a:buFont typeface="Wingdings" pitchFamily="2" charset="2"/>
              <a:buChar char="v"/>
            </a:pPr>
            <a:r>
              <a:rPr lang="en-US" sz="2000" dirty="0">
                <a:latin typeface="Times New Roman" pitchFamily="18" charset="0"/>
                <a:cs typeface="Times New Roman" pitchFamily="18" charset="0"/>
              </a:rPr>
              <a:t>Igneous rocks are mainly composed of silicate minerals.  These silicate minerals are divided into two major groups based on their mineral makeup:-The dark silicate(Olivine ). -The light silicate(Muscovite) .</a:t>
            </a:r>
          </a:p>
          <a:p>
            <a:pPr marL="285750" lvl="0" indent="-285750" algn="just">
              <a:buFont typeface="Wingdings" pitchFamily="2" charset="2"/>
              <a:buChar char="v"/>
            </a:pPr>
            <a:r>
              <a:rPr lang="en-US" sz="2000" dirty="0">
                <a:latin typeface="Times New Roman" pitchFamily="18" charset="0"/>
                <a:cs typeface="Times New Roman" pitchFamily="18" charset="0"/>
              </a:rPr>
              <a:t>According to Bowen the  minerals with a higher melting point, such as olivine, crystalline first, while minerals with a low melting point, such as potassium feldspar and quartz, crystallize much later….</a:t>
            </a:r>
          </a:p>
          <a:p>
            <a:pPr marL="285750" lvl="0" indent="-285750" algn="just">
              <a:buFont typeface="Wingdings" pitchFamily="2" charset="2"/>
              <a:buChar char="v"/>
            </a:pPr>
            <a:r>
              <a:rPr lang="en-US" sz="2000" dirty="0">
                <a:latin typeface="Times New Roman" pitchFamily="18" charset="0"/>
                <a:cs typeface="Times New Roman" pitchFamily="18" charset="0"/>
              </a:rPr>
              <a:t>four composition in igneous rock :ultramafic, mafic, intermediate or andesitic composition and granitic composition (felsic).</a:t>
            </a:r>
          </a:p>
          <a:p>
            <a:pPr marL="285750" lvl="0" indent="-285750" algn="just">
              <a:buFont typeface="Wingdings" pitchFamily="2" charset="2"/>
              <a:buChar char="v"/>
            </a:pPr>
            <a:r>
              <a:rPr lang="en-US" sz="2000" dirty="0">
                <a:latin typeface="Times New Roman" pitchFamily="18" charset="0"/>
                <a:cs typeface="Times New Roman" pitchFamily="18" charset="0"/>
              </a:rPr>
              <a:t>Based on: 1-Texture.2-Mineral composition the  igneous rock were named.</a:t>
            </a:r>
          </a:p>
          <a:p>
            <a:pPr lvl="0" algn="just"/>
            <a:r>
              <a:rPr lang="en-US" sz="2000" dirty="0">
                <a:latin typeface="Times New Roman" pitchFamily="18" charset="0"/>
                <a:cs typeface="Times New Roman" pitchFamily="18" charset="0"/>
              </a:rPr>
              <a:t> </a:t>
            </a:r>
            <a:br>
              <a:rPr lang="en-US" sz="2000" b="1" dirty="0">
                <a:latin typeface="Times New Roman" pitchFamily="18" charset="0"/>
                <a:cs typeface="Times New Roman" pitchFamily="18" charset="0"/>
              </a:rPr>
            </a:br>
            <a:endParaRPr lang="en-US" sz="2000" b="1" dirty="0">
              <a:latin typeface="Times New Roman" pitchFamily="18" charset="0"/>
              <a:cs typeface="Times New Roman" pitchFamily="18" charset="0"/>
            </a:endParaRPr>
          </a:p>
          <a:p>
            <a:pPr marL="342900" indent="-342900">
              <a:buFont typeface="Wingdings" pitchFamily="2" charset="2"/>
              <a:buChar char="v"/>
            </a:pPr>
            <a:endParaRPr lang="en-US" sz="2000" b="1"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fld id="{A7F3D51A-6CE0-444B-A9D9-042BC889CEFB}" type="slidenum">
              <a:rPr lang="en-US" smtClean="0"/>
              <a:t>18</a:t>
            </a:fld>
            <a:endParaRPr lang="en-US"/>
          </a:p>
        </p:txBody>
      </p:sp>
    </p:spTree>
    <p:extLst>
      <p:ext uri="{BB962C8B-B14F-4D97-AF65-F5344CB8AC3E}">
        <p14:creationId xmlns:p14="http://schemas.microsoft.com/office/powerpoint/2010/main" val="65750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228600"/>
            <a:ext cx="8534400" cy="6309420"/>
          </a:xfrm>
          <a:prstGeom prst="rect">
            <a:avLst/>
          </a:prstGeom>
        </p:spPr>
        <p:txBody>
          <a:bodyPr wrap="square">
            <a:spAutoFit/>
          </a:bodyPr>
          <a:lstStyle/>
          <a:p>
            <a:pPr algn="just"/>
            <a:r>
              <a:rPr lang="en-US" sz="2400" b="1" dirty="0">
                <a:solidFill>
                  <a:srgbClr val="FF0066"/>
                </a:solidFill>
                <a:latin typeface="Times New Roman" pitchFamily="18" charset="0"/>
                <a:cs typeface="Times New Roman" pitchFamily="18" charset="0"/>
              </a:rPr>
              <a:t>Test your knowledge</a:t>
            </a:r>
          </a:p>
          <a:p>
            <a:pPr algn="just"/>
            <a:r>
              <a:rPr lang="en-US" sz="2000" dirty="0">
                <a:latin typeface="Times New Roman" pitchFamily="18" charset="0"/>
                <a:cs typeface="Times New Roman" pitchFamily="18" charset="0"/>
              </a:rPr>
              <a:t>1. An igneous rock with less than 15 percent dark minerals would have a -----------------composition.</a:t>
            </a:r>
          </a:p>
          <a:p>
            <a:pPr algn="just"/>
            <a:r>
              <a:rPr lang="en-US" sz="2000" dirty="0">
                <a:latin typeface="Times New Roman" pitchFamily="18" charset="0"/>
                <a:cs typeface="Times New Roman" pitchFamily="18" charset="0"/>
              </a:rPr>
              <a:t>a-basaltic (mafic).</a:t>
            </a:r>
          </a:p>
          <a:p>
            <a:pPr algn="just"/>
            <a:r>
              <a:rPr lang="en-US" sz="2000" dirty="0">
                <a:latin typeface="Times New Roman" pitchFamily="18" charset="0"/>
                <a:cs typeface="Times New Roman" pitchFamily="18" charset="0"/>
              </a:rPr>
              <a:t>b-</a:t>
            </a:r>
            <a:r>
              <a:rPr lang="en-US" sz="2000" dirty="0" err="1">
                <a:latin typeface="Times New Roman" pitchFamily="18" charset="0"/>
                <a:cs typeface="Times New Roman" pitchFamily="18" charset="0"/>
              </a:rPr>
              <a:t>detriatal</a:t>
            </a:r>
            <a:r>
              <a:rPr lang="en-US" sz="2000" dirty="0">
                <a:latin typeface="Times New Roman" pitchFamily="18" charset="0"/>
                <a:cs typeface="Times New Roman" pitchFamily="18" charset="0"/>
              </a:rPr>
              <a:t> (lithic).</a:t>
            </a:r>
          </a:p>
          <a:p>
            <a:pPr algn="just"/>
            <a:r>
              <a:rPr lang="en-US" sz="2000" dirty="0">
                <a:latin typeface="Times New Roman" pitchFamily="18" charset="0"/>
                <a:cs typeface="Times New Roman" pitchFamily="18" charset="0"/>
              </a:rPr>
              <a:t>c-andesitic (intermediate).</a:t>
            </a:r>
          </a:p>
          <a:p>
            <a:pPr algn="just"/>
            <a:r>
              <a:rPr lang="en-US" sz="2000" dirty="0">
                <a:latin typeface="Times New Roman" pitchFamily="18" charset="0"/>
                <a:cs typeface="Times New Roman" pitchFamily="18" charset="0"/>
              </a:rPr>
              <a:t>d-granitic (felsic) </a:t>
            </a:r>
          </a:p>
          <a:p>
            <a:pPr algn="just"/>
            <a:r>
              <a:rPr lang="en-US" sz="2000" dirty="0">
                <a:latin typeface="Times New Roman" pitchFamily="18" charset="0"/>
                <a:cs typeface="Times New Roman" pitchFamily="18" charset="0"/>
              </a:rPr>
              <a:t>2-When the minerals in igneous rocks cannot be identified; the composition can be estimated based on the percentage of </a:t>
            </a:r>
            <a:r>
              <a:rPr lang="en-US" sz="2000" dirty="0" err="1">
                <a:latin typeface="Times New Roman" pitchFamily="18" charset="0"/>
                <a:cs typeface="Times New Roman" pitchFamily="18" charset="0"/>
              </a:rPr>
              <a:t>phenocrysts</a:t>
            </a:r>
            <a:r>
              <a:rPr lang="en-US" sz="2000" dirty="0">
                <a:latin typeface="Times New Roman" pitchFamily="18" charset="0"/>
                <a:cs typeface="Times New Roman" pitchFamily="18" charset="0"/>
              </a:rPr>
              <a:t> present in the rock.</a:t>
            </a:r>
          </a:p>
          <a:p>
            <a:pPr algn="just"/>
            <a:r>
              <a:rPr lang="en-US" sz="2000" dirty="0">
                <a:latin typeface="Times New Roman" pitchFamily="18" charset="0"/>
                <a:cs typeface="Times New Roman" pitchFamily="18" charset="0"/>
              </a:rPr>
              <a:t>a-true. </a:t>
            </a:r>
          </a:p>
          <a:p>
            <a:pPr algn="just"/>
            <a:r>
              <a:rPr lang="en-US" sz="2000" dirty="0">
                <a:latin typeface="Times New Roman" pitchFamily="18" charset="0"/>
                <a:cs typeface="Times New Roman" pitchFamily="18" charset="0"/>
              </a:rPr>
              <a:t>b-false.</a:t>
            </a:r>
          </a:p>
          <a:p>
            <a:pPr algn="just"/>
            <a:r>
              <a:rPr lang="en-US" sz="2000" dirty="0">
                <a:latin typeface="Times New Roman" pitchFamily="18" charset="0"/>
                <a:cs typeface="Times New Roman" pitchFamily="18" charset="0"/>
              </a:rPr>
              <a:t>3-Which one of the following greatly affects both the size and arrangement of mineral crystals in igneous rocks?</a:t>
            </a:r>
          </a:p>
          <a:p>
            <a:pPr algn="just"/>
            <a:r>
              <a:rPr lang="en-US" sz="2000" dirty="0">
                <a:latin typeface="Times New Roman" pitchFamily="18" charset="0"/>
                <a:cs typeface="Times New Roman" pitchFamily="18" charset="0"/>
              </a:rPr>
              <a:t>a-Composition of the rock surrounding the magma.</a:t>
            </a:r>
          </a:p>
          <a:p>
            <a:pPr algn="just"/>
            <a:r>
              <a:rPr lang="en-US" sz="2000" dirty="0">
                <a:latin typeface="Times New Roman" pitchFamily="18" charset="0"/>
                <a:cs typeface="Times New Roman" pitchFamily="18" charset="0"/>
              </a:rPr>
              <a:t>b-specific gravity of the magma or lava.</a:t>
            </a:r>
          </a:p>
          <a:p>
            <a:pPr algn="just"/>
            <a:r>
              <a:rPr lang="en-US" sz="2000" dirty="0">
                <a:latin typeface="Times New Roman" pitchFamily="18" charset="0"/>
                <a:cs typeface="Times New Roman" pitchFamily="18" charset="0"/>
              </a:rPr>
              <a:t>c-rate of tectonic uplift.</a:t>
            </a:r>
          </a:p>
          <a:p>
            <a:pPr algn="just"/>
            <a:r>
              <a:rPr lang="en-US" sz="2000" dirty="0">
                <a:latin typeface="Times New Roman" pitchFamily="18" charset="0"/>
                <a:cs typeface="Times New Roman" pitchFamily="18" charset="0"/>
              </a:rPr>
              <a:t>d-rate of cooling of the magma or lava</a:t>
            </a:r>
          </a:p>
          <a:p>
            <a:pPr algn="just"/>
            <a:r>
              <a:rPr lang="en-US" sz="2000" dirty="0">
                <a:latin typeface="Times New Roman" pitchFamily="18" charset="0"/>
                <a:cs typeface="Times New Roman" pitchFamily="18" charset="0"/>
              </a:rPr>
              <a:t>4-Igneous rocks that form from the last minerals to crystallize from magma will have a -----------------composition consisting of quartz, potassium feldspar and sodium-rich plagioclase feldspar</a:t>
            </a:r>
          </a:p>
        </p:txBody>
      </p:sp>
      <p:sp>
        <p:nvSpPr>
          <p:cNvPr id="3" name="عنصر نائب لرقم الشريحة 2"/>
          <p:cNvSpPr>
            <a:spLocks noGrp="1"/>
          </p:cNvSpPr>
          <p:nvPr>
            <p:ph type="sldNum" sz="quarter" idx="12"/>
          </p:nvPr>
        </p:nvSpPr>
        <p:spPr/>
        <p:txBody>
          <a:bodyPr/>
          <a:lstStyle/>
          <a:p>
            <a:fld id="{A7F3D51A-6CE0-444B-A9D9-042BC889CEFB}" type="slidenum">
              <a:rPr lang="en-US" smtClean="0"/>
              <a:t>19</a:t>
            </a:fld>
            <a:endParaRPr lang="en-US"/>
          </a:p>
        </p:txBody>
      </p:sp>
    </p:spTree>
    <p:extLst>
      <p:ext uri="{BB962C8B-B14F-4D97-AF65-F5344CB8AC3E}">
        <p14:creationId xmlns:p14="http://schemas.microsoft.com/office/powerpoint/2010/main" val="147353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382013"/>
            <a:ext cx="8534400" cy="2308324"/>
          </a:xfrm>
          <a:prstGeom prst="rect">
            <a:avLst/>
          </a:prstGeom>
        </p:spPr>
        <p:txBody>
          <a:bodyPr wrap="square">
            <a:spAutoFit/>
          </a:bodyPr>
          <a:lstStyle/>
          <a:p>
            <a:pPr marL="342900" indent="-342900" algn="just">
              <a:buFont typeface="Arial" pitchFamily="34" charset="0"/>
              <a:buChar char="•"/>
            </a:pPr>
            <a:r>
              <a:rPr lang="en-US" sz="2400" b="1" dirty="0">
                <a:solidFill>
                  <a:srgbClr val="FF0066"/>
                </a:solidFill>
                <a:latin typeface="Times New Roman" pitchFamily="18" charset="0"/>
                <a:cs typeface="Times New Roman" pitchFamily="18" charset="0"/>
              </a:rPr>
              <a:t>Kinds of rocks:</a:t>
            </a:r>
          </a:p>
          <a:p>
            <a:pPr algn="just"/>
            <a:r>
              <a:rPr lang="en-US" sz="2000" dirty="0">
                <a:latin typeface="Times New Roman" pitchFamily="18" charset="0"/>
                <a:cs typeface="Times New Roman" pitchFamily="18" charset="0"/>
              </a:rPr>
              <a:t>There are three kinds of rocks are present in the earth crust.</a:t>
            </a:r>
          </a:p>
          <a:p>
            <a:pPr algn="just"/>
            <a:r>
              <a:rPr lang="en-US" sz="2000" dirty="0">
                <a:latin typeface="Times New Roman" pitchFamily="18" charset="0"/>
                <a:cs typeface="Times New Roman" pitchFamily="18" charset="0"/>
              </a:rPr>
              <a:t>1-Igneous rocks.</a:t>
            </a:r>
          </a:p>
          <a:p>
            <a:pPr algn="just"/>
            <a:r>
              <a:rPr lang="en-US" sz="2000" dirty="0">
                <a:latin typeface="Times New Roman" pitchFamily="18" charset="0"/>
                <a:cs typeface="Times New Roman" pitchFamily="18" charset="0"/>
              </a:rPr>
              <a:t>2-Sedimentary rocks.</a:t>
            </a:r>
          </a:p>
          <a:p>
            <a:pPr algn="just"/>
            <a:r>
              <a:rPr lang="en-US" sz="2000" dirty="0">
                <a:latin typeface="Times New Roman" pitchFamily="18" charset="0"/>
                <a:cs typeface="Times New Roman" pitchFamily="18" charset="0"/>
              </a:rPr>
              <a:t>3-Metamorphic rocks.(Figure.1).</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00" t="15909" r="29722" b="10545"/>
          <a:stretch/>
        </p:blipFill>
        <p:spPr bwMode="auto">
          <a:xfrm>
            <a:off x="990600" y="2362200"/>
            <a:ext cx="7391400" cy="4177145"/>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2</a:t>
            </a:fld>
            <a:endParaRPr lang="en-US"/>
          </a:p>
        </p:txBody>
      </p:sp>
    </p:spTree>
    <p:extLst>
      <p:ext uri="{BB962C8B-B14F-4D97-AF65-F5344CB8AC3E}">
        <p14:creationId xmlns:p14="http://schemas.microsoft.com/office/powerpoint/2010/main" val="2162280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7F3D51A-6CE0-444B-A9D9-042BC889CEFB}" type="slidenum">
              <a:rPr lang="en-US" smtClean="0"/>
              <a:t>20</a:t>
            </a:fld>
            <a:endParaRPr lang="en-US"/>
          </a:p>
        </p:txBody>
      </p:sp>
      <p:sp>
        <p:nvSpPr>
          <p:cNvPr id="5" name="AutoShape 2" descr="Download Thank You For Listening Clipart - Thank You For Listening, HD Png  Download - vh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738188"/>
            <a:ext cx="8191500" cy="5381625"/>
          </a:xfrm>
          <a:prstGeom prst="rect">
            <a:avLst/>
          </a:prstGeom>
          <a:ln w="228600" cap="sq" cmpd="thickThin">
            <a:solidFill>
              <a:srgbClr val="FF0066"/>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120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381000"/>
            <a:ext cx="8382000" cy="2554545"/>
          </a:xfrm>
          <a:prstGeom prst="rect">
            <a:avLst/>
          </a:prstGeom>
        </p:spPr>
        <p:txBody>
          <a:bodyPr wrap="square">
            <a:spAutoFit/>
          </a:bodyPr>
          <a:lstStyle/>
          <a:p>
            <a:pPr algn="just"/>
            <a:r>
              <a:rPr lang="en-US" sz="2000" b="1" u="sng" dirty="0">
                <a:solidFill>
                  <a:srgbClr val="FF0066"/>
                </a:solidFill>
                <a:latin typeface="Times New Roman" pitchFamily="18" charset="0"/>
                <a:cs typeface="Times New Roman" pitchFamily="18" charset="0"/>
              </a:rPr>
              <a:t>The rock cycle </a:t>
            </a:r>
            <a:r>
              <a:rPr lang="en-US" sz="2000" dirty="0">
                <a:latin typeface="Times New Roman" pitchFamily="18" charset="0"/>
                <a:cs typeface="Times New Roman" pitchFamily="18" charset="0"/>
              </a:rPr>
              <a:t>is a concept used to explain how the three basic rock types are related and how Earth processes, over geologic time, change a rock from one type into another. Plate tectonic activity, along with weathering and erosional processes, are responsible for the continued recycling of rocks.</a:t>
            </a:r>
          </a:p>
          <a:p>
            <a:pPr algn="just"/>
            <a:endParaRPr lang="en-US" sz="2000" dirty="0">
              <a:latin typeface="Times New Roman" pitchFamily="18" charset="0"/>
              <a:cs typeface="Times New Roman" pitchFamily="18" charset="0"/>
            </a:endParaRPr>
          </a:p>
          <a:p>
            <a:pPr marL="285750" indent="-285750" algn="just">
              <a:buFont typeface="Arial" pitchFamily="34" charset="0"/>
              <a:buChar char="•"/>
            </a:pPr>
            <a:r>
              <a:rPr lang="en-US" sz="2000" dirty="0">
                <a:latin typeface="Times New Roman" pitchFamily="18" charset="0"/>
                <a:cs typeface="Times New Roman" pitchFamily="18" charset="0"/>
              </a:rPr>
              <a:t>Igneous rocks originated when molten material called magma cools and solidifies.</a:t>
            </a:r>
          </a:p>
          <a:p>
            <a:pPr algn="just"/>
            <a:endParaRPr lang="en-US"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28" t="18651" r="19571" b="32386"/>
          <a:stretch/>
        </p:blipFill>
        <p:spPr bwMode="auto">
          <a:xfrm>
            <a:off x="780143" y="3155207"/>
            <a:ext cx="8040914" cy="358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3</a:t>
            </a:fld>
            <a:endParaRPr lang="en-US"/>
          </a:p>
        </p:txBody>
      </p:sp>
    </p:spTree>
    <p:extLst>
      <p:ext uri="{BB962C8B-B14F-4D97-AF65-F5344CB8AC3E}">
        <p14:creationId xmlns:p14="http://schemas.microsoft.com/office/powerpoint/2010/main" val="248861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304800"/>
            <a:ext cx="8382000" cy="984885"/>
          </a:xfrm>
          <a:prstGeom prst="rect">
            <a:avLst/>
          </a:prstGeom>
        </p:spPr>
        <p:txBody>
          <a:bodyPr wrap="square">
            <a:spAutoFit/>
          </a:bodyPr>
          <a:lstStyle/>
          <a:p>
            <a:pPr marL="285750" indent="-285750" algn="just">
              <a:buFont typeface="Arial" pitchFamily="34" charset="0"/>
              <a:buChar char="•"/>
            </a:pPr>
            <a:r>
              <a:rPr lang="en-US" sz="2000" dirty="0">
                <a:latin typeface="Times New Roman" pitchFamily="18" charset="0"/>
                <a:cs typeface="Times New Roman" pitchFamily="18" charset="0"/>
              </a:rPr>
              <a:t>This process, called crystallization, may occur either at earth's surface. ... Or beneath the surface.</a:t>
            </a:r>
          </a:p>
          <a:p>
            <a:pPr marL="285750" indent="-285750" algn="just">
              <a:buFont typeface="Arial" pitchFamily="34" charset="0"/>
              <a:buChar char="•"/>
            </a:pP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76" t="16789" r="20017" b="6250"/>
          <a:stretch/>
        </p:blipFill>
        <p:spPr bwMode="auto">
          <a:xfrm>
            <a:off x="685799" y="1228130"/>
            <a:ext cx="7924801" cy="5401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4</a:t>
            </a:fld>
            <a:endParaRPr lang="en-US"/>
          </a:p>
        </p:txBody>
      </p:sp>
    </p:spTree>
    <p:extLst>
      <p:ext uri="{BB962C8B-B14F-4D97-AF65-F5344CB8AC3E}">
        <p14:creationId xmlns:p14="http://schemas.microsoft.com/office/powerpoint/2010/main" val="416979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381000"/>
            <a:ext cx="8610600" cy="1015663"/>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When igneous rocks are exposed at the surface, they will undergo weathering, a process which slowly disintegrated and decomposes rocks. </a:t>
            </a:r>
          </a:p>
          <a:p>
            <a:endParaRPr lang="en-US"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03" t="20833" r="26710" b="28770"/>
          <a:stretch/>
        </p:blipFill>
        <p:spPr bwMode="auto">
          <a:xfrm>
            <a:off x="1143000" y="1676400"/>
            <a:ext cx="7162800" cy="4114800"/>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5</a:t>
            </a:fld>
            <a:endParaRPr lang="en-US"/>
          </a:p>
        </p:txBody>
      </p:sp>
    </p:spTree>
    <p:extLst>
      <p:ext uri="{BB962C8B-B14F-4D97-AF65-F5344CB8AC3E}">
        <p14:creationId xmlns:p14="http://schemas.microsoft.com/office/powerpoint/2010/main" val="225804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381000"/>
            <a:ext cx="8534400" cy="3477875"/>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The rock fragments are picking up and transported by erosion agents like: </a:t>
            </a:r>
          </a:p>
          <a:p>
            <a:r>
              <a:rPr lang="en-US" sz="2000" dirty="0">
                <a:latin typeface="Times New Roman" pitchFamily="18" charset="0"/>
                <a:cs typeface="Times New Roman" pitchFamily="18" charset="0"/>
              </a:rPr>
              <a:t>a-Running water.</a:t>
            </a:r>
          </a:p>
          <a:p>
            <a:r>
              <a:rPr lang="en-US" sz="2000" dirty="0">
                <a:latin typeface="Times New Roman" pitchFamily="18" charset="0"/>
                <a:cs typeface="Times New Roman" pitchFamily="18" charset="0"/>
              </a:rPr>
              <a:t> b-Glaciers. </a:t>
            </a:r>
          </a:p>
          <a:p>
            <a:r>
              <a:rPr lang="en-US" sz="2000" dirty="0">
                <a:latin typeface="Times New Roman" pitchFamily="18" charset="0"/>
                <a:cs typeface="Times New Roman" pitchFamily="18" charset="0"/>
              </a:rPr>
              <a:t>c-Winds. </a:t>
            </a:r>
          </a:p>
          <a:p>
            <a:r>
              <a:rPr lang="en-US" sz="2000" dirty="0">
                <a:latin typeface="Times New Roman" pitchFamily="18" charset="0"/>
                <a:cs typeface="Times New Roman" pitchFamily="18" charset="0"/>
              </a:rPr>
              <a:t>d-Waves.</a:t>
            </a:r>
          </a:p>
          <a:p>
            <a:pPr marL="342900" indent="-342900" algn="just">
              <a:buFont typeface="Arial" pitchFamily="34" charset="0"/>
              <a:buChar char="•"/>
            </a:pPr>
            <a:r>
              <a:rPr lang="en-US" sz="2000" dirty="0">
                <a:latin typeface="Times New Roman" pitchFamily="18" charset="0"/>
                <a:cs typeface="Times New Roman" pitchFamily="18" charset="0"/>
              </a:rPr>
              <a:t>Eventually these particles and dissolved substance, called sediments, are deposited in the form of </a:t>
            </a:r>
            <a:r>
              <a:rPr lang="fr-FR" sz="2000" dirty="0">
                <a:latin typeface="Times New Roman" pitchFamily="18" charset="0"/>
                <a:cs typeface="Times New Roman" pitchFamily="18" charset="0"/>
              </a:rPr>
              <a:t>Delta </a:t>
            </a:r>
            <a:r>
              <a:rPr lang="fr-FR" sz="2000" dirty="0" err="1">
                <a:latin typeface="Times New Roman" pitchFamily="18" charset="0"/>
                <a:cs typeface="Times New Roman" pitchFamily="18" charset="0"/>
              </a:rPr>
              <a:t>deposits</a:t>
            </a:r>
            <a:r>
              <a:rPr lang="fr-FR" sz="2000" dirty="0">
                <a:latin typeface="Times New Roman" pitchFamily="18" charset="0"/>
                <a:cs typeface="Times New Roman" pitchFamily="18" charset="0"/>
              </a:rPr>
              <a:t>, Glacial moraine, Dunes </a:t>
            </a:r>
            <a:r>
              <a:rPr lang="fr-FR" sz="2000" dirty="0" err="1">
                <a:latin typeface="Times New Roman" pitchFamily="18" charset="0"/>
                <a:cs typeface="Times New Roman" pitchFamily="18" charset="0"/>
              </a:rPr>
              <a:t>deposits</a:t>
            </a:r>
            <a:r>
              <a:rPr lang="fr-FR" sz="2000" dirty="0">
                <a:latin typeface="Times New Roman" pitchFamily="18" charset="0"/>
                <a:cs typeface="Times New Roman" pitchFamily="18" charset="0"/>
              </a:rPr>
              <a:t> and Beach </a:t>
            </a:r>
            <a:r>
              <a:rPr lang="fr-FR" sz="2000" dirty="0" err="1">
                <a:latin typeface="Times New Roman" pitchFamily="18" charset="0"/>
                <a:cs typeface="Times New Roman" pitchFamily="18" charset="0"/>
              </a:rPr>
              <a:t>deposits</a:t>
            </a:r>
            <a:r>
              <a:rPr lang="fr-FR" sz="2000" dirty="0">
                <a:latin typeface="Times New Roman" pitchFamily="18" charset="0"/>
                <a:cs typeface="Times New Roman" pitchFamily="18" charset="0"/>
              </a:rPr>
              <a:t>. </a:t>
            </a:r>
          </a:p>
          <a:p>
            <a:pPr marL="342900" indent="-342900" algn="just">
              <a:buFont typeface="Arial" pitchFamily="34" charset="0"/>
              <a:buChar char="•"/>
            </a:pPr>
            <a:r>
              <a:rPr lang="en-US" sz="2000" dirty="0">
                <a:latin typeface="Times New Roman" pitchFamily="18" charset="0"/>
                <a:cs typeface="Times New Roman" pitchFamily="18" charset="0"/>
              </a:rPr>
              <a:t>Next, the sediments undergo a process called </a:t>
            </a:r>
            <a:r>
              <a:rPr lang="en-US" sz="2000" dirty="0" err="1">
                <a:latin typeface="Times New Roman" pitchFamily="18" charset="0"/>
                <a:cs typeface="Times New Roman" pitchFamily="18" charset="0"/>
              </a:rPr>
              <a:t>Lithification</a:t>
            </a:r>
            <a:r>
              <a:rPr lang="en-US" sz="2000" dirty="0">
                <a:latin typeface="Times New Roman" pitchFamily="18" charset="0"/>
                <a:cs typeface="Times New Roman" pitchFamily="18" charset="0"/>
              </a:rPr>
              <a:t>, meaning "conversion to rock," either by: 1-Compaction. </a:t>
            </a:r>
          </a:p>
          <a:p>
            <a:pPr algn="just"/>
            <a:endParaRPr lang="en-US" sz="2000" dirty="0">
              <a:latin typeface="Times New Roman" pitchFamily="18" charset="0"/>
              <a:cs typeface="Times New Roman"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38" t="18849" r="24590" b="10714"/>
          <a:stretch/>
        </p:blipFill>
        <p:spPr bwMode="auto">
          <a:xfrm>
            <a:off x="609601" y="3581400"/>
            <a:ext cx="7848600" cy="3276600"/>
          </a:xfrm>
          <a:prstGeom prst="rect">
            <a:avLst/>
          </a:prstGeom>
          <a:ln w="9525">
            <a:solidFill>
              <a:srgbClr val="FF0066"/>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6</a:t>
            </a:fld>
            <a:endParaRPr lang="en-US"/>
          </a:p>
        </p:txBody>
      </p:sp>
    </p:spTree>
    <p:extLst>
      <p:ext uri="{BB962C8B-B14F-4D97-AF65-F5344CB8AC3E}">
        <p14:creationId xmlns:p14="http://schemas.microsoft.com/office/powerpoint/2010/main" val="270928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915400" cy="1015663"/>
          </a:xfrm>
          <a:prstGeom prst="rect">
            <a:avLst/>
          </a:prstGeom>
        </p:spPr>
        <p:txBody>
          <a:bodyPr wrap="square">
            <a:spAutoFit/>
          </a:bodyPr>
          <a:lstStyle/>
          <a:p>
            <a:pPr algn="just"/>
            <a:r>
              <a:rPr lang="en-US" sz="2000" dirty="0">
                <a:latin typeface="Times New Roman" pitchFamily="18" charset="0"/>
                <a:cs typeface="Times New Roman" pitchFamily="18" charset="0"/>
              </a:rPr>
              <a:t>2-Cementation.. 1. 2. 3.The result is sedimentary rocks such as shale.4, sandstone.5and conglomerate 6. </a:t>
            </a:r>
          </a:p>
          <a:p>
            <a:pPr algn="just"/>
            <a:endParaRPr lang="en-US" sz="2000" dirty="0">
              <a:latin typeface="Times New Roman" pitchFamily="18" charset="0"/>
              <a:cs typeface="Times New Roman" pitchFamily="18"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8" t="35516" r="23475" b="15476"/>
          <a:stretch/>
        </p:blipFill>
        <p:spPr bwMode="auto">
          <a:xfrm>
            <a:off x="685800" y="1244263"/>
            <a:ext cx="8001000" cy="4927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7</a:t>
            </a:fld>
            <a:endParaRPr lang="en-US"/>
          </a:p>
        </p:txBody>
      </p:sp>
    </p:spTree>
    <p:extLst>
      <p:ext uri="{BB962C8B-B14F-4D97-AF65-F5344CB8AC3E}">
        <p14:creationId xmlns:p14="http://schemas.microsoft.com/office/powerpoint/2010/main" val="125171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457200"/>
            <a:ext cx="8534400" cy="2554545"/>
          </a:xfrm>
          <a:prstGeom prst="rect">
            <a:avLst/>
          </a:prstGeom>
        </p:spPr>
        <p:txBody>
          <a:bodyPr wrap="square">
            <a:spAutoFit/>
          </a:bodyPr>
          <a:lstStyle/>
          <a:p>
            <a:pPr marL="285750" indent="-285750" algn="just">
              <a:buFont typeface="Arial" pitchFamily="34" charset="0"/>
              <a:buChar char="•"/>
            </a:pPr>
            <a:r>
              <a:rPr lang="en-US" sz="2000" dirty="0">
                <a:latin typeface="Times New Roman" pitchFamily="18" charset="0"/>
                <a:cs typeface="Times New Roman" pitchFamily="18" charset="0"/>
              </a:rPr>
              <a:t>When sedimentary rocks are carried deep within earth, they will be subjected to great pressure and heat. Any rocks subjected to strong compression forces or high temperatures change to metamorphic rocks. When rocks in high temperature metamorphic environment are subjected to direct forces, they are easily folded. Rocks that are transported to great depths may melt to generate magma. </a:t>
            </a:r>
          </a:p>
          <a:p>
            <a:pPr algn="just"/>
            <a:endParaRPr lang="en-US" sz="2000" dirty="0">
              <a:latin typeface="Times New Roman" pitchFamily="18" charset="0"/>
              <a:cs typeface="Times New Roman" pitchFamily="18" charset="0"/>
            </a:endParaRPr>
          </a:p>
          <a:p>
            <a:pPr marL="285750" indent="-285750" algn="just">
              <a:buFont typeface="Arial" pitchFamily="34" charset="0"/>
              <a:buChar char="•"/>
            </a:pPr>
            <a:endParaRPr lang="en-US"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88" t="17717" r="21662" b="26686"/>
          <a:stretch/>
        </p:blipFill>
        <p:spPr bwMode="auto">
          <a:xfrm>
            <a:off x="762001" y="2424545"/>
            <a:ext cx="8153400" cy="3138055"/>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A7F3D51A-6CE0-444B-A9D9-042BC889CEFB}" type="slidenum">
              <a:rPr lang="en-US" smtClean="0"/>
              <a:t>8</a:t>
            </a:fld>
            <a:endParaRPr lang="en-US"/>
          </a:p>
        </p:txBody>
      </p:sp>
    </p:spTree>
    <p:extLst>
      <p:ext uri="{BB962C8B-B14F-4D97-AF65-F5344CB8AC3E}">
        <p14:creationId xmlns:p14="http://schemas.microsoft.com/office/powerpoint/2010/main" val="320320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4800" y="179725"/>
            <a:ext cx="8458200" cy="3477875"/>
          </a:xfrm>
          <a:prstGeom prst="rect">
            <a:avLst/>
          </a:prstGeom>
        </p:spPr>
        <p:txBody>
          <a:bodyPr wrap="square">
            <a:spAutoFit/>
          </a:bodyPr>
          <a:lstStyle/>
          <a:p>
            <a:pPr algn="just"/>
            <a:r>
              <a:rPr lang="en-US" sz="2000" b="1" dirty="0">
                <a:solidFill>
                  <a:srgbClr val="FF0066"/>
                </a:solidFill>
                <a:latin typeface="Times New Roman" pitchFamily="18" charset="0"/>
                <a:cs typeface="Times New Roman" pitchFamily="18" charset="0"/>
              </a:rPr>
              <a:t>Introduction to igneous rocks:</a:t>
            </a:r>
          </a:p>
          <a:p>
            <a:pPr algn="just"/>
            <a:r>
              <a:rPr lang="en-US" sz="2000" dirty="0">
                <a:latin typeface="Times New Roman" pitchFamily="18" charset="0"/>
                <a:cs typeface="Times New Roman" pitchFamily="18" charset="0"/>
              </a:rPr>
              <a:t>Recalling from the discussion of the rock cycle that igneous rocks form when molten rock cools and crystallizes .Molten rocks (magma) originated in the mantle and crust as a result of partial melting of solid rock. Because the magma body is less dense than the surrounding rocks, it works its way toward the surface, occasionally producing a volcanic eruption. 1.Volcanic eruptions may produce pyroclastic debris such as ash and cinders.2.</a:t>
            </a:r>
          </a:p>
          <a:p>
            <a:pPr algn="just"/>
            <a:r>
              <a:rPr lang="en-US" sz="2000" dirty="0">
                <a:latin typeface="Times New Roman" pitchFamily="18" charset="0"/>
                <a:cs typeface="Times New Roman" pitchFamily="18" charset="0"/>
              </a:rPr>
              <a:t>Along with pyroclastic debris, volcanic eruption can produces extensive lava flow.3.Igneous rocks that form when lava solidifies are classified as extrusive or volcanic igneous rocks. 4.</a:t>
            </a:r>
          </a:p>
          <a:p>
            <a:pPr algn="just"/>
            <a:endParaRPr lang="en-US" sz="2000" dirty="0">
              <a:latin typeface="Times New Roman" pitchFamily="18" charset="0"/>
              <a:cs typeface="Times New Roman" pitchFamily="18"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49" t="19048" r="27602" b="13690"/>
          <a:stretch/>
        </p:blipFill>
        <p:spPr bwMode="auto">
          <a:xfrm>
            <a:off x="762000" y="3352800"/>
            <a:ext cx="7543800" cy="32766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A7F3D51A-6CE0-444B-A9D9-042BC889CEFB}" type="slidenum">
              <a:rPr lang="en-US" smtClean="0"/>
              <a:t>9</a:t>
            </a:fld>
            <a:endParaRPr lang="en-US"/>
          </a:p>
        </p:txBody>
      </p:sp>
    </p:spTree>
    <p:extLst>
      <p:ext uri="{BB962C8B-B14F-4D97-AF65-F5344CB8AC3E}">
        <p14:creationId xmlns:p14="http://schemas.microsoft.com/office/powerpoint/2010/main" val="96602182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1626</Words>
  <Application>Microsoft Office PowerPoint</Application>
  <PresentationFormat>عرض على الشاشة (4:3)</PresentationFormat>
  <Paragraphs>99</Paragraphs>
  <Slides>20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vt:lpstr>
      <vt:lpstr>Times New Roman</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sajad al</cp:lastModifiedBy>
  <cp:revision>28</cp:revision>
  <dcterms:created xsi:type="dcterms:W3CDTF">2021-02-24T15:36:41Z</dcterms:created>
  <dcterms:modified xsi:type="dcterms:W3CDTF">2023-09-10T12:41:12Z</dcterms:modified>
</cp:coreProperties>
</file>