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257" r:id="rId4"/>
    <p:sldId id="258" r:id="rId5"/>
    <p:sldId id="304" r:id="rId6"/>
    <p:sldId id="259" r:id="rId7"/>
    <p:sldId id="260" r:id="rId8"/>
    <p:sldId id="261" r:id="rId9"/>
    <p:sldId id="262" r:id="rId10"/>
    <p:sldId id="263" r:id="rId11"/>
    <p:sldId id="264" r:id="rId12"/>
    <p:sldId id="29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95" r:id="rId27"/>
    <p:sldId id="279" r:id="rId28"/>
    <p:sldId id="280" r:id="rId29"/>
    <p:sldId id="293" r:id="rId30"/>
    <p:sldId id="281" r:id="rId31"/>
    <p:sldId id="282" r:id="rId32"/>
    <p:sldId id="283" r:id="rId33"/>
    <p:sldId id="294" r:id="rId34"/>
    <p:sldId id="284" r:id="rId35"/>
    <p:sldId id="285" r:id="rId36"/>
    <p:sldId id="286" r:id="rId37"/>
    <p:sldId id="291" r:id="rId38"/>
    <p:sldId id="287" r:id="rId39"/>
    <p:sldId id="288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32D5-AFFC-4160-8B8B-BBC9F0C6F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2CFD5-B34B-4F7F-9AF4-DE53FCD23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111FF-1BFD-43BC-8382-31501894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77E1D-B02A-4711-9FDE-94231E72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D6A56-3C04-4EC4-A7C3-F05CEF09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50A-344F-4392-82B8-E1163215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637C8-BDBC-471A-9047-92463E129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2140-CF38-45F9-A478-DEE93D2A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4861C-80D1-4120-8D0E-E9F1A56A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6218-02AE-4FA6-B899-054AB6F1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FEB1D-ADB4-4900-8703-3BD24869B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1F420-3CA6-457D-A7CE-E65E80C1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00801-35F8-4FCF-936C-D6CFFC10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F0579-7DA5-4BBC-BA28-73DCCB44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D7B8-7B68-4D7A-95B3-D0739027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4D-8855-99DA-48FF-70CE2649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54ADF-EA34-E8F8-6051-F4431DA38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1544-295F-AE26-8910-0C082870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C2DA-FE22-4F7D-A99A-7E3AE0A5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A053-B61A-7107-A7C3-346C515B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8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1C63-FC54-CAE7-B953-798CB85D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003B-1C5A-5191-6AB4-173F55EA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4611-0860-A909-A282-E5057FE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9951-905C-BCAD-6E70-5310210C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7394-C16B-31CA-B50E-167B745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73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6742-6649-C12A-D016-88A898C7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52706-29EC-C0AB-EF47-9107E4BC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4CD21-FFA1-3147-2E52-E1169397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EA3A-C876-4641-58D4-7C22603E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3F3B-07EC-795D-BC8D-B18EF6E5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20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5AAC-7F93-A44A-9420-BA30CC80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5FD5-AE58-31A3-2937-9B1B495E3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384A-F4E1-FD25-9E5E-3C60BBD21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E202E-93AA-6DFC-38F4-3E50C13A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C2D7-44DF-81D8-E6F9-1A030A6F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89D78-77DE-0CA4-BD4F-FD3542D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728-580E-956B-1132-2CE06EA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AB45F-2B3F-4412-FD69-9A14249A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DA250-BE67-E12D-A5AB-4A05FFDC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F4912-7452-14C6-23E3-CBED639F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787AB-12DE-AC9E-76F6-D6F93D8AA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EDB77-7995-7A18-FA72-CE5CDEAA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4916F-C0EA-0857-5A8C-188F2406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4CDE0-66B8-E58C-94CB-1724535E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4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4258-C77B-D168-ECF2-6A10B778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D2B1E-3198-0D64-D67F-4ABFF351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C54FF-F613-5CF9-9BBC-963993E1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D1B95-1980-4BF2-9DF5-2AEE4AE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2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C8A3E-161A-A8D3-DA23-6A23B1F1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C535F-8807-B860-19F8-854EC6C0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2379-FE92-107E-94A9-B8DF9010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63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1FB0-4333-C53C-90BF-AC358A37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2C5D-3D4D-AA55-39F0-BA17500A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6CDD3-56A9-A64A-CEE5-4C360036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F883-0F79-24CD-8BEA-9DC07322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86005-E354-773D-E3F8-ED13FCEC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6EAE4-E544-1BA9-4CF7-D2618AF7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3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2328-1402-4564-9080-AEACB373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FF12-8506-412B-BDBD-BFE9F2AA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07F7D-9168-4191-B502-B6B4A796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7BB0D-D807-4F90-9009-211A7399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61211-22CD-4BBD-A996-9CAE4B24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98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7DB7-EF50-FEE5-D874-8F09136E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B9A4-1B6F-2F69-DD38-6100DE93D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69CD2-DCCB-092A-7DA6-B4ED1D23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6CD7F-1120-400E-886E-664ACDCD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101F-EB56-6F8B-0952-692088E8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8BD3-5B08-5F0B-051D-CA1FEC52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09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D1D0-A2EA-BBA4-7EB0-CF79A7C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B56D6-A8B8-E540-D333-CFE2228C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EE808-3243-E393-7579-34C24BF5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AF9D-C715-94D0-00AD-B63E57E0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8834-AB24-8D32-7480-015C6E27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4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4BAFD-1634-7BD1-C616-391884510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054B2-F9ED-F635-E3E3-6254B0D98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1F0C-90BF-792F-5195-FCD22549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E538-678A-E405-55B3-A15CC6E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20D1F-74FE-A0C0-F2A1-C51148D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4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B11A-13AB-48BD-9427-B152F3E7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EC5CD-969D-48AD-A095-A43FA2C26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F452-E493-41F2-B86A-38126E71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8C7EB-ECD9-45D9-ADFD-DFBC597B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DC9BD-FDDE-4A07-8CB5-C0643E89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031E-0351-4E88-8F1D-0ED3FBD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D09AD-FCFF-4CE4-AF71-2442726E0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B3E3A-53BF-4D52-A8D5-7925EBEBF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88C07-597C-4B4E-B21B-3C8C1DBD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C5E91-2A26-4D47-A970-B4F298E9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BEEBA-13D5-4C21-905F-9EC14127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3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F450-AFDA-4B4B-A818-BA1F4139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D8446-77CC-4F17-8471-3B9075904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D464D-D750-44CB-AE4A-BB001AD57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22FB3-4C82-4CAC-B8B9-CB80C9BFD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C3518-2BA7-4CF4-A1C6-B37F9DB61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D0548-6A40-4D42-B9FD-EFA1638C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7F2AD-147C-4D8A-9C85-73F876C9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BE3C5-11F8-4ED4-9F48-93CD1423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13FB-1499-48B3-A25E-CA7061AF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043C8-1181-44C6-8204-9E8D22D9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91D1A-1731-4533-B743-9D188876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F9871-4F48-46AB-9F1D-A09476BD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4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42605-BFE0-464E-944D-6BC239BA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E5386-F0BF-4098-9E56-9C53DDC5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589A8-49A4-4A0E-844B-11CF2020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7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6CC2-B614-4FB7-8221-508AA8C5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A32B-B731-402F-B226-7477A2C0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6ED55-D419-41B2-96DF-DFA04E4A0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BCA33-EBEE-4B35-A1C9-F916A02A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E011D-E47D-4019-8637-E258803B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AE92B-F399-4C11-B766-EE4659E4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9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7FFF-8DFA-4358-A241-9A88F3C1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8AEE1-443E-47A8-A92E-2DC6B0280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BB1F0-35D9-4061-A528-38E709C2F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4EC65-DD68-449D-AC82-EAC0DDE4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9EFE2-9349-46EC-A1C1-89220F37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86DE-D6CF-4B5F-8A7F-C5D4B406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8FF8C-B337-437C-A1A0-7C915FD3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96578-4926-4B44-A371-9959E7200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C461B-68E0-4703-B34F-4915F60A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717C-5C50-46B5-95CD-724058C8AB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7D4A1-D43B-4982-A5D5-52B00CFCE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49314-EEE3-48D2-B1A0-680A2F14D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4D86-BA68-41B2-82C7-713461B4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2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03C0-6C61-91EA-763C-32FE14C5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3BD6D-5D73-9056-7228-B458F0089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2EDDF-324D-60DC-3978-8D360C1A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243E-8FB1-F70E-23FD-43DFFAE08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9315-C539-590F-E2F2-6DC6FADF3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5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BD80D-8017-3F42-1D99-70C7C716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7200" y="252802"/>
            <a:ext cx="1755800" cy="2109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BC2E9-55E6-509E-9832-7872C528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92" y="243276"/>
            <a:ext cx="2109399" cy="3072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75AF9-9000-C35A-BFE2-361AA0C70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4537"/>
            <a:ext cx="2651990" cy="1426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7EDA1-8532-E87D-F6A9-55101B6995F7}"/>
              </a:ext>
            </a:extLst>
          </p:cNvPr>
          <p:cNvSpPr txBox="1"/>
          <p:nvPr/>
        </p:nvSpPr>
        <p:spPr>
          <a:xfrm>
            <a:off x="3581400" y="2362201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COLLAGE OF DENTISTRY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1E758-3B6D-7D7D-7E49-635319BC5AB1}"/>
              </a:ext>
            </a:extLst>
          </p:cNvPr>
          <p:cNvSpPr txBox="1"/>
          <p:nvPr/>
        </p:nvSpPr>
        <p:spPr>
          <a:xfrm>
            <a:off x="571500" y="2946976"/>
            <a:ext cx="10820399" cy="355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 and Maxillofacial Surgery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abic Typesetting" panose="03020402040406030203" pitchFamily="66" charset="-78"/>
              </a:rPr>
              <a:t>الفرع العلمي </a:t>
            </a:r>
            <a:r>
              <a:rPr kumimoji="0" lang="ar-IQ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abic Typesetting" panose="03020402040406030203" pitchFamily="66" charset="-78"/>
              </a:rPr>
              <a:t>: </a:t>
            </a:r>
            <a:endParaRPr kumimoji="0" lang="ar-IQ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Oral surgery 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المادة: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Complications of exodontia 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المحاضرة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9 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رقم المحاضرة: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اسم تدريسي المادة: </a:t>
            </a:r>
            <a:r>
              <a:rPr kumimoji="0" lang="ar-IQ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م.م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. عامر أسامة كنج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DF9A43-12CB-4262-9046-07206B4F6B37}"/>
              </a:ext>
            </a:extLst>
          </p:cNvPr>
          <p:cNvSpPr txBox="1"/>
          <p:nvPr/>
        </p:nvSpPr>
        <p:spPr>
          <a:xfrm>
            <a:off x="0" y="0"/>
            <a:ext cx="1219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C- Maxillary tuberosity fracture: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Sometime the tuberosity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is completely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fractured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when we try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to remove maxillary 3rd or 2nd molar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Fracture of maxillary tuberosity may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lead 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 a wide opening into the antrum called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Oro-antrum communication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with irregular tearing in the covering soft tissue lead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profuse bleeding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post- operatively may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lead to difficulties in the retention of upper denture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complication might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occur if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molar tooth to be extracted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isolated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subjected to full force of bite leading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sclerosis of the surrounding bone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or due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downward extension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maxillary sinus to the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nearby edentulous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alveolar bone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due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large abnormal size of the maxillary sinus extended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to involve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tuberosity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in addition to that,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use of excessive force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wrong positioning of the elevator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extraction of upper 3rd molars 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86D6E7-B036-40BF-BEB7-54A8925E7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262979"/>
            <a:ext cx="2667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2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the fracture occurs and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fractured segment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been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reflected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from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periosteum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it is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repositioned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mucoperiosteum is sutured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.,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should be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splint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ed to an adjacent tooth and be placed out of occlusion. In this case, the scheduled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extraction of the tooth is postponed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if possible, for approximately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months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whereupon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fracture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will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healed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may be performed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surgical technique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bone segment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has been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completely reflected from the tissues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 an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oroantral communication occurs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smoothened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wound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tightly sutured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Antibiotics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nasal decongestants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then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prescribed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18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993971-6F2C-42B0-BAA4-620092D89323}"/>
              </a:ext>
            </a:extLst>
          </p:cNvPr>
          <p:cNvSpPr txBox="1"/>
          <p:nvPr/>
        </p:nvSpPr>
        <p:spPr>
          <a:xfrm>
            <a:off x="0" y="0"/>
            <a:ext cx="121920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D-Fracture of the adjacent and opposing tooth: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Adjacent teeth occasionally may be damaged during extraction procedures, this may include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loosening or dislocation or fracture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adjacent teeth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misshapes occur mostly due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careless use of the dental forceps or elevator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by wrongfully using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adjacent tooth as a fulcrum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during the use of elevator or the application of the beaks of dental forceps, also fracture of the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crown of adjacent tooth or fracture and dislodgment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its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filling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adjacent tooth is inadvertently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luxated or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partially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avulsed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tooth is stabilized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approximately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45–60 days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If there is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still pain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percussion even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this period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then the tooth must be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endodontically treated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addition to that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opposing teeth may be chipped or fractured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if the tooth being extracted yield suddenly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uncontrolled force of the forceps striking the opposing tooth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leads to this complication.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950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C1325A-D05D-4939-BD31-FDCD2F665D10}"/>
              </a:ext>
            </a:extLst>
          </p:cNvPr>
          <p:cNvSpPr txBox="1"/>
          <p:nvPr/>
        </p:nvSpPr>
        <p:spPr>
          <a:xfrm>
            <a:off x="-1" y="0"/>
            <a:ext cx="1219200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E-Mandible fracture: 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rare complication, but it might occur almost exclusively with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removal of impacted lower third molar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mandibular fracture is usually the result of the application of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 exceeding that needed to remove a tooth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often occurs during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dental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elevators (winters elevator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but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pathological or physiological changes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lead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weakened mandible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like: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Senile atrophy and osteoporosis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bone. </a:t>
            </a: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Osteomyelitis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osteoradionecrosis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 lesion. </a:t>
            </a: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Impacted teeth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benign or malignant..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clinical and radiographic evaluation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very important to avoid such complication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preventing it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5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A16443-511A-47BF-9241-28B7CE44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30" y="786905"/>
            <a:ext cx="4333875" cy="276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Mandibular Fractures: Practice Essentials, History of the Procedure,  Epidemiology">
            <a:extLst>
              <a:ext uri="{FF2B5EF4-FFF2-40B4-BE49-F238E27FC236}">
                <a16:creationId xmlns:a16="http://schemas.microsoft.com/office/drawing/2014/main" id="{08464BF8-9583-4616-BD80-45F53696F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30" y="3666562"/>
            <a:ext cx="4590429" cy="27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0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FD166A-BB8E-44DC-BEC1-658DE19C1FD1}"/>
              </a:ext>
            </a:extLst>
          </p:cNvPr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LB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-Dislocation of the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tempro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-mandibular joint (T.M.J.):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Exertion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force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extraction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teeth especially posterior teeth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lead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dislocation of the condyle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mandible and the patient becomes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unable to close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his/her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in patient who had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recurrent dislocations in TMJ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this dislocation occur it should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immediately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operator by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in front of the patient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thumbs placed intra-orally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oblique ridge lateral to the molar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occlusal surface of the molars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fingers outside the mouth under the lower border of the mandible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downward pressure with the thumbs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upward (backward) pressure with the other fingers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reduce the dislocation.</a:t>
            </a: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reduction is delayed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become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reduce it because of muscle spasm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may complain of pain in the TMJ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post-operatively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pressure applied to the joint during extraction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the mandible during extraction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prevents such complication.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7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ng-standing unilateral temporomandibular joint (TMJ) dislocation with  pseudo articulation with the base of the skull - ScienceDirect">
            <a:extLst>
              <a:ext uri="{FF2B5EF4-FFF2-40B4-BE49-F238E27FC236}">
                <a16:creationId xmlns:a16="http://schemas.microsoft.com/office/drawing/2014/main" id="{F4232703-8739-4F0C-9667-45B10D5B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92" y="1975308"/>
            <a:ext cx="3696322" cy="290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1F1BE4-3F4A-4C7D-8715-62CEE0A7BD0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unilateral dislocation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mandible deviates towards the healthy side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while in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bilateral dislocation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mandible slides forward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gaping prognathic position.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7E7BC4-A4BF-4EFB-861F-2A3BD646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80" y="1975308"/>
            <a:ext cx="4070338" cy="29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019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CEEFDA-636E-4948-A9A0-8DA6D724F236}"/>
              </a:ext>
            </a:extLst>
          </p:cNvPr>
          <p:cNvSpPr txBox="1"/>
          <p:nvPr/>
        </p:nvSpPr>
        <p:spPr>
          <a:xfrm>
            <a:off x="0" y="0"/>
            <a:ext cx="1219200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LB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Displacement of a root into the soft tissue and tissue spaces and the maxillary antrum: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extraction especially 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elevator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or piece of root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dislodged into the soft tissue through a very thin bony plate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overlying the socket and disappear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buccally or lingually into the soft tissue </a:t>
            </a:r>
            <a:r>
              <a:rPr lang="en-US" sz="24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periosteum and bone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vestibule, but sometimes a root or even a tooth may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displaced into the tissue spaces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surrounding the jaws e.g. a retained root in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molar teeth may be displaced into the sublingual or submandibular space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e.g.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third molar may displaced into the infratemporal space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 extraction with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force without direct vision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retained root may lead to such complications, also retained root may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displaced into the maxillary antrum during the extraction of upper molar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sometimes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premolar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teeth especially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palatal root of upper molar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teeth.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antrum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the use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excessive force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extraction or due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conditions like periapical pathology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factors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assist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predispose to such complication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pre-operative radiograph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clinical evaluation may assist in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such complication.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8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4471D2-3012-451A-8B18-21A3F9F1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3" y="829178"/>
            <a:ext cx="5075997" cy="33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8DA27D1-E785-447F-AC5F-641268A3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75" y="2949526"/>
            <a:ext cx="4808252" cy="33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98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6ECAE6-D622-444E-A6BC-99ED9735C4A6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LB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Excessive bleeding (after or during extraction):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At the beginning one must understand that some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slight oozing of blood for several hours following tooth extraction is considered normal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But sometime excessive or abnormal bleeding may occur following tooth extraction.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causes of excessive bleeding may be due to: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I-Local factors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local causes which are the commonest causes for prolonged bleeding as in usual,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due to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gross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tissue damage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when there is </a:t>
            </a:r>
            <a:r>
              <a:rPr lang="en-US" sz="2400" i="0" u="none" strike="noStrike" baseline="0" dirty="0">
                <a:latin typeface="Times New Roman" panose="02020603050405020304" pitchFamily="18" charset="0"/>
              </a:rPr>
              <a:t>severe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bone </a:t>
            </a:r>
            <a:r>
              <a:rPr lang="en-US" sz="2400" i="0" u="none" strike="noStrike" baseline="0" dirty="0">
                <a:latin typeface="Times New Roman" panose="02020603050405020304" pitchFamily="18" charset="0"/>
              </a:rPr>
              <a:t>injury and tearing 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periosteum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many vessels are opened also </a:t>
            </a:r>
            <a:r>
              <a:rPr lang="en-US" sz="2400" i="0" u="none" strike="noStrike" baseline="0" dirty="0">
                <a:latin typeface="Times New Roman" panose="02020603050405020304" pitchFamily="18" charset="0"/>
              </a:rPr>
              <a:t>severe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gingival lacerations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also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damage to large arteries like inferior dental vessel or greater palatine vessels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may lead to profuse bleeding.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lso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presence of Hemangioma (central)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other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vascular abnormalities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may lead to such complication.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Also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post-operative infection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extraction wound causing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erosion of the blood vessel leading to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secondary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haemorrhage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(delayed postoperative bleeding)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also the working in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acutely inflamed area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may assist in the prolonged bleeding. </a:t>
            </a:r>
          </a:p>
        </p:txBody>
      </p:sp>
    </p:spTree>
    <p:extLst>
      <p:ext uri="{BB962C8B-B14F-4D97-AF65-F5344CB8AC3E}">
        <p14:creationId xmlns:p14="http://schemas.microsoft.com/office/powerpoint/2010/main" val="311553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EC0129-70BF-42BD-8FAC-F52CA2DED518}"/>
              </a:ext>
            </a:extLst>
          </p:cNvPr>
          <p:cNvSpPr txBox="1"/>
          <p:nvPr/>
        </p:nvSpPr>
        <p:spPr>
          <a:xfrm>
            <a:off x="327212" y="600635"/>
            <a:ext cx="11537576" cy="5019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Complications can arise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during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procedure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extraction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er operative)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may manifest themselves sometime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following the extraction (post operative)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All these complications arise from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error in judgment, misuse of instruments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exertion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extensive force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from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anatomic causes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factors. </a:t>
            </a:r>
          </a:p>
          <a:p>
            <a:pPr>
              <a:lnSpc>
                <a:spcPct val="150000"/>
              </a:lnSpc>
            </a:pP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careful diagnosis and planning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procedures many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complications can be avoided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but some of these complications may occur even when utmost, care is exercised, so that the dentist or the oral surgeon should be qualified to deal with each complication successfully.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516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633D5-5613-498E-9827-5272898B1B51}"/>
              </a:ext>
            </a:extLst>
          </p:cNvPr>
          <p:cNvSpPr txBox="1"/>
          <p:nvPr/>
        </p:nvSpPr>
        <p:spPr>
          <a:xfrm>
            <a:off x="62753" y="815788"/>
            <a:ext cx="12192000" cy="3541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-S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ystemic factors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systemic causes like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systemic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haematological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disorders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like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thrombocytopenia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reduction in the clotting factors, anticoagulant drugs, hereditary blood disease like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haemophilia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all these factors may lead to severe bleeding; so good history and clinical examination and blood investigation is very important and essential before any extraction especially if the patient gives you a history of bleeding on previous extractions or trauma.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7359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1405F7-5061-4493-B15A-E077A37BB351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LB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-Damage to the surrounding soft tissues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- Damage to the gum or lip. </a:t>
            </a:r>
          </a:p>
          <a:p>
            <a:endParaRPr lang="en-US" sz="2400" b="1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Like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laceration of the gum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during extraction occurs if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gingival tissue not reflected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before extraction so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gum adhere to the tooth to be extracted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from its socket should be carefully dissected before any further attempts to deliver the tooth are made, also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inclusion of the gum by forceps beaks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by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blind application of the forceps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may lead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crushing of the soft tissue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also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lower lip may be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pressed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crushed between the handles of the forceps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the lower lip on extraction of upper teeth if sufficient care is not taken .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7781FC5-DB3D-429B-8377-896E7E4FA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27" y="4002870"/>
            <a:ext cx="356754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754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5550E3-7CE1-4468-85C8-71D73615C38F}"/>
              </a:ext>
            </a:extLst>
          </p:cNvPr>
          <p:cNvSpPr txBox="1"/>
          <p:nvPr/>
        </p:nvSpPr>
        <p:spPr>
          <a:xfrm>
            <a:off x="0" y="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B-Damage to the tongue and floor of the mouth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Also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slipping of elevator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during extraction may lead to damage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wounds in the floor of the oral cavity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there are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many vital structures in the floor of the oral cavity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which might be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damage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like [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sublingual gland , submandibular duct, lingual nerve &amp; tongue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]. So the operator should always keep in his mind that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supporting of elevator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during extraction is very important.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E2DB9F-0C28-420B-869C-A3F2A0AE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69" y="3429000"/>
            <a:ext cx="4333461" cy="309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675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1AE80D-358E-4C07-957F-11283C498DF0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C-Damage to nerves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Occur mostly 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surgical extraction of teeth rather than simple extraction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but one must always be aware of the risk when operating in the region of the (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inferior dental nerve, lingual nerve &amp; mental nerve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Inferior alveolar nerve injury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an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uncommon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occurrence in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extraction of erupted mandibular teeth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rare cases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third molar roots may encircle the nerve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 that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extraction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tooth will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cause nerve injury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Curration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improper use of elevators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remove root apices may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cause tearing or displace bone fragments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 that will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impinging or pressing the nerve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in the canal "inferior dental canal" result in </a:t>
            </a:r>
            <a:r>
              <a:rPr lang="en-US" sz="2400" b="1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Paraesthesia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or anesthesia of half of lower lip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8773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E8784F-5720-4E9A-9244-56EB0CB7B57D}"/>
              </a:ext>
            </a:extLst>
          </p:cNvPr>
          <p:cNvSpPr txBox="1"/>
          <p:nvPr/>
        </p:nvSpPr>
        <p:spPr>
          <a:xfrm>
            <a:off x="0" y="1"/>
            <a:ext cx="1219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mental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branch of the alveolar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nerve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also may be injured during surgical procedures in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premolar region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lingual nerve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may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damaged during exodontias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lower molar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teeth especially the lower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wisdom tooth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trapping the lingual soft tissue in the forceps beaks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by direct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trauma from misusing of elevator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by using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surgical extraction to remove impacted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wisdom tooth. </a:t>
            </a:r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4A6D5A-B52D-4528-BEBD-0E4471860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23" y="3429000"/>
            <a:ext cx="4015353" cy="288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443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07A3DE-2019-45F4-B48C-92686BB1A254}"/>
              </a:ext>
            </a:extLst>
          </p:cNvPr>
          <p:cNvSpPr txBox="1"/>
          <p:nvPr/>
        </p:nvSpPr>
        <p:spPr>
          <a:xfrm>
            <a:off x="0" y="0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types of nerve damag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Neurapraxia: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type of damage has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favorable prognosis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 occur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even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simple contact with the nerve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Nerve conduction failure is usually temporary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there is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recovery, without permanent defects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Recovery is quite rapid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occurs gradually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within few days to weeks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Axonotmesis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serious injury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nerve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resulting in degeneration of the nerve axons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Regeneration and recovery of sensation is slower than in neurapraxia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usually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begins as paresthesia 6–8 weeks after injury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Regeneration of the nerve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 be exceptionally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favorable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there is a chance of a certain degree of sensory disturbance of the area remaining.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Neurotmesis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is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gravest type of nerve injury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resulting in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discontinuation of conduction due to severance of the nerve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due to the formation of scar tissue at the area of trauma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This type of injury may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 permanent damage to nerve functio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2848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13607A-99F6-43EA-9167-F1D8508DEFF6}"/>
              </a:ext>
            </a:extLst>
          </p:cNvPr>
          <p:cNvSpPr txBox="1"/>
          <p:nvPr/>
        </p:nvSpPr>
        <p:spPr>
          <a:xfrm>
            <a:off x="0" y="0"/>
            <a:ext cx="12192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8- Post -operative pain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Post-operative pain and discomfort after extraction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due to traumatized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soft or hard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tissue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may be from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bruising of bone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during instrumentation or from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using burs for removal of bone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also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damage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rough handling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soft tissue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during extraction is another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cause for postoperative pain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most common cause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moderate to severe continuous pain after extraction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related to a well-known cause called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dry socket </a:t>
            </a:r>
            <a:r>
              <a:rPr lang="en-US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acute localized alveolar Osteitis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patient presented with continuous moderate to severe pain after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24-72 hours after extraction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which may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last for 7 to 10 days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clinically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patient may presented with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empty socket (there is no clot in the socket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exposed bone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or empty socket with some evidence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broken-down blood clot and food debris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within it with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intense bad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odour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etiology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of this condition is incompletely understood but many predisposing factors exist like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infection, trauma, blood supply, site, smoking, sex, vasoconstrictors or systemic factors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1159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2DB145-8B85-4512-9C82-539C6A4B8E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679"/>
            <a:ext cx="4797287" cy="355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63DA5A-38D2-4755-B9F7-4FF2176825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48" y="2925418"/>
            <a:ext cx="5004352" cy="355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07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BA74A-94F5-4EA3-8BDD-7CBBDA621754}"/>
              </a:ext>
            </a:extLst>
          </p:cNvPr>
          <p:cNvSpPr txBox="1"/>
          <p:nvPr/>
        </p:nvSpPr>
        <p:spPr>
          <a:xfrm>
            <a:off x="0" y="0"/>
            <a:ext cx="121920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9-Per operative or postoperative swelling</a:t>
            </a:r>
          </a:p>
          <a:p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Peroperative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swelling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Emphysema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complication may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occur as a result of air entering the loose connective tissue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 motor is used in the surgical procedure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removal of bone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for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sectioning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impacted tooth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Clinically,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 swells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with 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crackling sound during palpation (crepitus)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It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subsides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spontaneously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2–4 days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F3FFFD-EA98-463A-B716-27BEAA23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7" y="4088296"/>
            <a:ext cx="3696066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3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BA74A-94F5-4EA3-8BDD-7CBBDA621754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extensive surgical interference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exodontias some time may be associated with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post-operative swelling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this swelling may be related to one or more of the following causes: (             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1-Oedema, 2-Infection, 3-Hematoma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II-Postoperative swelling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A-Oedema: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Oedema occurs after surgery as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of tissue injury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 is normal response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there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damage to the tissue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blunt instrument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 handling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tissue may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chance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production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oedema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laceration of tissue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extraction,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 to the bone or periosteum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some of the most common causes of oedema and in other words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post-operative swelling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ersistent post-extraction swelling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swelling several days after surgery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usually due to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979DEB-C96E-4C98-9D04-E46052460169}"/>
              </a:ext>
            </a:extLst>
          </p:cNvPr>
          <p:cNvSpPr txBox="1"/>
          <p:nvPr/>
        </p:nvSpPr>
        <p:spPr>
          <a:xfrm>
            <a:off x="98612" y="179293"/>
            <a:ext cx="12192000" cy="5757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1- Failure to secure anesthesia.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Failure to secure profound or good anesthesia may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due 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a-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Faulty technique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Insufficient dosage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anesthesia. </a:t>
            </a: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b-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Expired anesthesia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c- The presence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acute infection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2- Failure to remove the tooth with either forceps or elevator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????!!!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Failure to remove the tooth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after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applying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reasonable amount of force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without movement or yielding of the accused tooth need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further clinical and radiological evaluation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because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tooth may be need surgical extraction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 The tooth may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ankylosed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or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hypercementosed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9736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E12BBA-A9D4-41CE-9264-26464575F5C6}"/>
              </a:ext>
            </a:extLst>
          </p:cNvPr>
          <p:cNvSpPr txBox="1"/>
          <p:nvPr/>
        </p:nvSpPr>
        <p:spPr>
          <a:xfrm>
            <a:off x="0" y="0"/>
            <a:ext cx="121920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B-I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nfection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Swelling due to infection can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from postoperative oedema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skin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greater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redness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overlying tissues, the usual presence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 fluctuation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present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presence of pus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infection should be always considered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complication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urgent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C8F849-F52C-434E-9E71-5C8E2DC1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61" y="178904"/>
            <a:ext cx="5206278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016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B4EE7-775E-4C2C-A2CD-8CB8F105B9FF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C-Hematoma</a:t>
            </a:r>
          </a:p>
          <a:p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blood in the extra-vascular spaces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tissues.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hematoma is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formed during the first few hours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the surgical procedure, therapeutic management consists of placing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cold packs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extraorally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during the first 24 hours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then heat therapy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help it to subside more rapidly. In addition of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administration of antibiotics to avoid suppuration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hematoma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analgesics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pain relief.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3A7FC1-C663-47D6-9B88-550C7606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1" y="4104861"/>
            <a:ext cx="3690938" cy="249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777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6448E-4A75-4339-9B81-F9046BC285BC}"/>
              </a:ext>
            </a:extLst>
          </p:cNvPr>
          <p:cNvSpPr txBox="1"/>
          <p:nvPr/>
        </p:nvSpPr>
        <p:spPr>
          <a:xfrm>
            <a:off x="0" y="0"/>
            <a:ext cx="12192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latin typeface="Times New Roman" panose="02020603050405020304" pitchFamily="18" charset="0"/>
              </a:rPr>
              <a:t>10-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Ecchymosis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Occurs in case of presence of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friable capillaries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decreased tissue tone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 there is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generalized trauma of the area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damage during traumatic flap retraction)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In order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avoid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such a complication,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retractors must be handled gently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particular treatment is required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 patient should be informed that it is not a serious situation and that ecchymosis gradually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subside within few days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49C956-45FF-44B9-84F0-346A6B5B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61" y="3803444"/>
            <a:ext cx="4336878" cy="29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87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6448E-4A75-4339-9B81-F9046BC285BC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11-The creation of an oroantral communication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On extraction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upper molar teeth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sometimes upper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premolars a communication between the oral cavity and maxillary antrum may be created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communication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if not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healed or closed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after few days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chronic condition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occurs called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Oro- antrum fistula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Close proximity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maxillary cheek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teeth to the maxillary antrum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which are separated only by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little amount of bone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sometime even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soft-tissue lining of the maxillary sinus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 presence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periapical infection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antrum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itself may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abnormal in size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misjudgement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amount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force and its direction used in extraction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or the presence of pathological lesions.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these factors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may assist in the production of this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complication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19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EA005F-0EAF-4DEA-A9D1-AB0FD75F1AFF}"/>
              </a:ext>
            </a:extLst>
          </p:cNvPr>
          <p:cNvSpPr txBox="1"/>
          <p:nvPr/>
        </p:nvSpPr>
        <p:spPr>
          <a:xfrm>
            <a:off x="0" y="1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confirm the presence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this complication,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patient is asked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pinch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close the nostrils together and blow air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gently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into the nose, the operator may see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blood bubbling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shooting of air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through the communication is heard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 piece of cotton on tweezer may be defected (we may see fogging on the dental mirror)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presence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complication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needs surgical correction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by well-trained oral surgeon and surgical unit in which all instruments and qualified staff present. </a:t>
            </a:r>
            <a:endParaRPr lang="en-US" sz="2400" dirty="0"/>
          </a:p>
        </p:txBody>
      </p:sp>
      <p:pic>
        <p:nvPicPr>
          <p:cNvPr id="5122" name="Picture 2" descr="Oro-Antral Communication - PORTAL MyHEALTH">
            <a:extLst>
              <a:ext uri="{FF2B5EF4-FFF2-40B4-BE49-F238E27FC236}">
                <a16:creationId xmlns:a16="http://schemas.microsoft.com/office/drawing/2014/main" id="{E359BAA7-430E-4BD5-BBC0-6F28A94E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3" y="3515967"/>
            <a:ext cx="3052847" cy="23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roAntral Communications and OroAntral Fistula | SpringerLink">
            <a:extLst>
              <a:ext uri="{FF2B5EF4-FFF2-40B4-BE49-F238E27FC236}">
                <a16:creationId xmlns:a16="http://schemas.microsoft.com/office/drawing/2014/main" id="{88007DD4-28BC-4EA1-ADE8-272D43C8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23" y="3515967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mposite Three-Layer Closure of Oral Antral Communication With 10 Months  Follow-Up—A Case Study - Journal of Oral and Maxillofacial Surgery">
            <a:extLst>
              <a:ext uri="{FF2B5EF4-FFF2-40B4-BE49-F238E27FC236}">
                <a16:creationId xmlns:a16="http://schemas.microsoft.com/office/drawing/2014/main" id="{82621A2A-C92D-4B33-88BD-21D899E37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22" y="3404358"/>
            <a:ext cx="4240928" cy="23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4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8A9AE0-9149-4071-B2FD-00A23938BE8A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-Trismus: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open the mouth (limitation of mouth opening)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trismus is one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complication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following extraction of teeth especially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removal of wisdom teeth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Trismus may be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by post-operative oedema, hematoma, inflammation of the soft tissue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rauma and arthritis</a:t>
            </a:r>
            <a:r>
              <a:rPr lang="en-US" sz="24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temporomandibular joint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related to the use of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dental block local anesthesia (trauma to the medial pterygoid muscle) </a:t>
            </a:r>
            <a:r>
              <a:rPr lang="en-US" sz="24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sz="24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trismus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 on diagnosis </a:t>
            </a:r>
            <a:r>
              <a:rPr lang="en-US" sz="24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cause of this complication.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inflammation or hematoma is the cause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antibiotics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administered.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Hot compresses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placed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extraorally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approximately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minutes every hour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Gentle massage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TMJ area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56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8A9AE0-9149-4071-B2FD-00A23938BE8A}"/>
              </a:ext>
            </a:extLst>
          </p:cNvPr>
          <p:cNvSpPr txBox="1"/>
          <p:nvPr/>
        </p:nvSpPr>
        <p:spPr>
          <a:xfrm>
            <a:off x="0" y="0"/>
            <a:ext cx="1219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Physiotherapy lasting 5 minutes every 3–4 hours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includes movements of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opening and closing the mouth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well as lateral movements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at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 the extent of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mouth opening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-Administration of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analgesics, anti-inflammatory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 relaxant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FF9FA6-4643-4DCA-AD76-76B99837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69" y="2517913"/>
            <a:ext cx="4987061" cy="336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127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29075A-F224-405D-8B5A-95ECF7AA14F2}"/>
              </a:ext>
            </a:extLst>
          </p:cNvPr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13-Syncope(fainting)</a:t>
            </a:r>
          </a:p>
          <a:p>
            <a:endParaRPr lang="en-US" sz="2400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Collapse on the dental chair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common complication during extraction. 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may often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complain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feeling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dizzy, weak &amp; nauseated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seen to be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pale, cold and sweating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these complains may be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accompanied by loss of consciousness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patient if not noticed at the beginning of the fainting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shows episode of convulsion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pathophysiological component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situation is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cerebral ischemia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to an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inability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to supply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 adequate volume of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oxygenated blood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presence of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flow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 directed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 the skeletal muscles at the expense of other organ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 such as the gastrointestinal tract,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muscular movement,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volume of blood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muscle remains there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 venous return to the heart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 the volume of blood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to be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pumped by the heart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(uphill) to 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4295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E83DC7-68D6-4BC1-B4BF-3975BE681766}"/>
              </a:ext>
            </a:extLst>
          </p:cNvPr>
          <p:cNvSpPr txBox="1"/>
          <p:nvPr/>
        </p:nvSpPr>
        <p:spPr>
          <a:xfrm>
            <a:off x="0" y="0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slight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in cerebral blood flow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evidenced by the signs and symptoms of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vasodepressor syncope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(i.e., </a:t>
            </a:r>
            <a:r>
              <a:rPr lang="en-US" sz="2400" b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headedness, dizziness, tachycardia, palpitation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this situation continues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cerebral blood flow declines still further and the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loses consciousness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operator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notices these signs and symptoms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aids treatment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started by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lowering the head of the patient by putting him in supine position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lowering the back of the dental chair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should be taken to </a:t>
            </a:r>
            <a:r>
              <a:rPr lang="en-US" sz="40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the airway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have to notice the condition of the patient.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consciousness is not returned within 1-2 minutes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 one should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something serious like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arrest or cardiac 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arrest may happen and the patient need </a:t>
            </a:r>
            <a:r>
              <a:rPr lang="en-US" sz="24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emergency</a:t>
            </a:r>
            <a:r>
              <a:rPr lang="en-US" sz="24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77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9B4E-40BB-41A6-AF8C-347E9BCB0058}"/>
              </a:ext>
            </a:extLst>
          </p:cNvPr>
          <p:cNvSpPr txBox="1">
            <a:spLocks/>
          </p:cNvSpPr>
          <p:nvPr/>
        </p:nvSpPr>
        <p:spPr>
          <a:xfrm>
            <a:off x="1524000" y="2566850"/>
            <a:ext cx="914400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>
                <a:solidFill>
                  <a:srgbClr val="000000"/>
                </a:solidFill>
                <a:latin typeface="Times New Roman" panose="02020603050405020304" pitchFamily="18" charset="0"/>
              </a:rPr>
              <a:t>Thank You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7934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817E0C-2EE5-AE68-045C-6A5F070D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" y="439271"/>
            <a:ext cx="10623177" cy="58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0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5ED902-FE3B-4A7B-B314-F04D92B51BD3}"/>
              </a:ext>
            </a:extLst>
          </p:cNvPr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Fracture of: 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Crowns and roots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Alveolar bone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tuberosity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or opposing tooth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A-Fracture of crowns and roots: 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complication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tooth extraction is fracture of the tooth crown or roots.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may lead to fracture of crown or roots may be classified into three groups:  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I.Factors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tooth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itself.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.Factors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bone investing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tooth. </a:t>
            </a:r>
          </a:p>
          <a:p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III.Factors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operator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(dentist).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7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EDC8A1-210B-419A-BB68-485D2B646A00}"/>
              </a:ext>
            </a:extLst>
          </p:cNvPr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-Factors related to the tooth itself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Means that the tooth may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badly carious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heavily filled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brittle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ness of the tooth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due to age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non-vital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ity,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root canal filled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tooth. Also peculiar root or crown formation like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dilacerated tooth, geminated tooth, severely curved root, divergent roots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convergent roots,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hyper-</a:t>
            </a:r>
            <a:r>
              <a:rPr lang="en-US" sz="2400" b="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cementosis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, accessory root and complex root shape, malposed tooth, insufficient space for the application of the extraction instrument, internal &amp; external resorption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8F594D1-9C88-435C-98C8-B07B2154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499" y="3429000"/>
            <a:ext cx="3693388" cy="214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4A205A4-6187-4008-9488-30D93904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3226" y="3429000"/>
            <a:ext cx="3724275" cy="214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314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2E747-24FC-4B32-A23B-23CC80D41DE6}"/>
              </a:ext>
            </a:extLst>
          </p:cNvPr>
          <p:cNvSpPr txBox="1"/>
          <p:nvPr/>
        </p:nvSpPr>
        <p:spPr>
          <a:xfrm>
            <a:off x="0" y="1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II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-Factors related to the investing bone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Means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surrounding bone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might be excessively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dense or sclerotic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due to localized or systemic causes. 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III-factors related to the operators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ncludes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improper application of the beaks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dental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forceps or elevator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on the tooth to be extracted; like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placement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beaks of the dental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forceps on the crown instead of the root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below the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cemento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-enamel junction, also the beaks are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not parallel to the long axis of the tooth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also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use of wrong type of forceps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Incorrect application of force during extraction by wrong direction in addition to that the use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twisting or rotational movement when not indicated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like the use of twisting movement in extraction of upper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1st premolar or upper 1st and 2nd molar f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example.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392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A5670D-876D-4995-9B9A-1E974EF52411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B- Alveolar bone fracture: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Fracture of alveolar bone frequently occurs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when extraction is difficult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fractured bone may be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removed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with tooth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which it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firmly attached or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it may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remain attached to the periosteum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it may be completely detached in the socket or wound.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It is a common complication that especially occurs 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labial(buccal) area during extraction of upper canine </a:t>
            </a:r>
            <a:r>
              <a:rPr lang="en-US" sz="240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and upper and lower molar teeth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complication might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due 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alveolar bone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very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thin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Accidental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inclusion of the alveolar bone within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forceps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blades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Configuration of the roots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shape of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alveolus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Pathological or physiological changes in the bone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itself like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Ankylosis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(bony connection between the tooth and bone), the presence of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destruction in the alveolar bone due to the presence of discharging sinus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9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D9A2573-3340-41F6-8BFB-ACDA8295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9" y="2923673"/>
            <a:ext cx="3372427" cy="215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100FD0-8903-4964-87B2-171CD020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799" y="2923672"/>
            <a:ext cx="3583442" cy="2153685"/>
          </a:xfrm>
          <a:prstGeom prst="rect">
            <a:avLst/>
          </a:prstGeom>
        </p:spPr>
      </p:pic>
      <p:pic>
        <p:nvPicPr>
          <p:cNvPr id="2050" name="Picture 2" descr="Hyperplastic tissue covering the sinus tract which was traced with a... |  Download High-Quality Scientific Diagram">
            <a:extLst>
              <a:ext uri="{FF2B5EF4-FFF2-40B4-BE49-F238E27FC236}">
                <a16:creationId xmlns:a16="http://schemas.microsoft.com/office/drawing/2014/main" id="{45DDD67C-367D-4EEF-BD6E-9EB34F41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67" y="3577671"/>
            <a:ext cx="4081665" cy="202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DE4FA-B637-4EF6-9F4F-059F0869BC07}"/>
              </a:ext>
            </a:extLst>
          </p:cNvPr>
          <p:cNvSpPr txBox="1"/>
          <p:nvPr/>
        </p:nvSpPr>
        <p:spPr>
          <a:xfrm>
            <a:off x="0" y="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Treatment</a:t>
            </a:r>
            <a:endParaRPr lang="ar-LB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broken part of the alveolar process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has been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reflected from the periosteum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then it is removed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sharp edges are smoothened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the wound is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sutured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If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broken part of the alveolar process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still attached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the overlying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periosteum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then it’ll be left in place 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suturing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mucoperiosteum is undergone.</a:t>
            </a:r>
          </a:p>
        </p:txBody>
      </p:sp>
    </p:spTree>
    <p:extLst>
      <p:ext uri="{BB962C8B-B14F-4D97-AF65-F5344CB8AC3E}">
        <p14:creationId xmlns:p14="http://schemas.microsoft.com/office/powerpoint/2010/main" val="236808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5570</TotalTime>
  <Words>3825</Words>
  <Application>Microsoft Office PowerPoint</Application>
  <PresentationFormat>Widescreen</PresentationFormat>
  <Paragraphs>265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Arabic Typesetting</vt:lpstr>
      <vt:lpstr>Arial</vt:lpstr>
      <vt:lpstr>Britannic Bold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exodontia</dc:title>
  <dc:creator>User</dc:creator>
  <cp:lastModifiedBy>user</cp:lastModifiedBy>
  <cp:revision>79</cp:revision>
  <dcterms:created xsi:type="dcterms:W3CDTF">2022-10-15T14:13:34Z</dcterms:created>
  <dcterms:modified xsi:type="dcterms:W3CDTF">2024-02-26T17:06:40Z</dcterms:modified>
</cp:coreProperties>
</file>