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93" r:id="rId3"/>
    <p:sldId id="258" r:id="rId4"/>
    <p:sldId id="259" r:id="rId5"/>
    <p:sldId id="257"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9" r:id="rId22"/>
    <p:sldId id="281" r:id="rId23"/>
    <p:sldId id="282" r:id="rId24"/>
    <p:sldId id="283" r:id="rId25"/>
    <p:sldId id="284" r:id="rId26"/>
    <p:sldId id="285" r:id="rId27"/>
    <p:sldId id="287" r:id="rId28"/>
    <p:sldId id="288" r:id="rId29"/>
    <p:sldId id="289" r:id="rId30"/>
    <p:sldId id="290" r:id="rId31"/>
    <p:sldId id="292"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5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EG"/>
          </a:p>
        </p:txBody>
      </p:sp>
      <p:sp>
        <p:nvSpPr>
          <p:cNvPr id="4" name="Rectangle 4">
            <a:extLst>
              <a:ext uri="{FF2B5EF4-FFF2-40B4-BE49-F238E27FC236}">
                <a16:creationId xmlns:a16="http://schemas.microsoft.com/office/drawing/2014/main" id="{390F702B-A054-76F5-8CDD-6502712E920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736D82D-52B9-D774-FA1C-3E1985714D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F51431F-8A38-57AC-906E-7E2302F1073C}"/>
              </a:ext>
            </a:extLst>
          </p:cNvPr>
          <p:cNvSpPr>
            <a:spLocks noGrp="1" noChangeArrowheads="1"/>
          </p:cNvSpPr>
          <p:nvPr>
            <p:ph type="sldNum" sz="quarter" idx="12"/>
          </p:nvPr>
        </p:nvSpPr>
        <p:spPr>
          <a:ln/>
        </p:spPr>
        <p:txBody>
          <a:bodyPr/>
          <a:lstStyle>
            <a:lvl1pPr>
              <a:defRPr/>
            </a:lvl1pPr>
          </a:lstStyle>
          <a:p>
            <a:pPr>
              <a:defRPr/>
            </a:pPr>
            <a:fld id="{E5BE4187-ABF4-459A-9C85-B4459FDC7934}" type="slidenum">
              <a:rPr lang="en-US" altLang="en-US"/>
              <a:pPr>
                <a:defRPr/>
              </a:pPr>
              <a:t>‹#›</a:t>
            </a:fld>
            <a:endParaRPr lang="en-US" altLang="en-US"/>
          </a:p>
        </p:txBody>
      </p:sp>
    </p:spTree>
    <p:extLst>
      <p:ext uri="{BB962C8B-B14F-4D97-AF65-F5344CB8AC3E}">
        <p14:creationId xmlns:p14="http://schemas.microsoft.com/office/powerpoint/2010/main" val="4290860918"/>
      </p:ext>
    </p:extLst>
  </p:cSld>
  <p:clrMapOvr>
    <a:masterClrMapping/>
  </p:clrMapOvr>
  <p:transition>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Rectangle 4">
            <a:extLst>
              <a:ext uri="{FF2B5EF4-FFF2-40B4-BE49-F238E27FC236}">
                <a16:creationId xmlns:a16="http://schemas.microsoft.com/office/drawing/2014/main" id="{E8F48B17-4BAB-434C-0A9C-E48BD3E21C1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F24942C-EE7D-12C2-B5D5-F0DD7C18625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F4D4F4A-CDCF-5586-35B4-28ADF92E7D84}"/>
              </a:ext>
            </a:extLst>
          </p:cNvPr>
          <p:cNvSpPr>
            <a:spLocks noGrp="1" noChangeArrowheads="1"/>
          </p:cNvSpPr>
          <p:nvPr>
            <p:ph type="sldNum" sz="quarter" idx="12"/>
          </p:nvPr>
        </p:nvSpPr>
        <p:spPr>
          <a:ln/>
        </p:spPr>
        <p:txBody>
          <a:bodyPr/>
          <a:lstStyle>
            <a:lvl1pPr>
              <a:defRPr/>
            </a:lvl1pPr>
          </a:lstStyle>
          <a:p>
            <a:pPr>
              <a:defRPr/>
            </a:pPr>
            <a:fld id="{2DC441B4-11B9-433A-854B-C923C4F6AEC0}" type="slidenum">
              <a:rPr lang="en-US" altLang="en-US"/>
              <a:pPr>
                <a:defRPr/>
              </a:pPr>
              <a:t>‹#›</a:t>
            </a:fld>
            <a:endParaRPr lang="en-US" altLang="en-US"/>
          </a:p>
        </p:txBody>
      </p:sp>
    </p:spTree>
    <p:extLst>
      <p:ext uri="{BB962C8B-B14F-4D97-AF65-F5344CB8AC3E}">
        <p14:creationId xmlns:p14="http://schemas.microsoft.com/office/powerpoint/2010/main" val="694098179"/>
      </p:ext>
    </p:extLst>
  </p:cSld>
  <p:clrMapOvr>
    <a:masterClrMapping/>
  </p:clrMapOvr>
  <p:transition>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Rectangle 4">
            <a:extLst>
              <a:ext uri="{FF2B5EF4-FFF2-40B4-BE49-F238E27FC236}">
                <a16:creationId xmlns:a16="http://schemas.microsoft.com/office/drawing/2014/main" id="{679E2FDA-03D7-E2FF-23C8-395B22A3BF2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FF2D777-5A01-9912-3EED-DBBD2279AC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C902258-4BF4-2709-AB52-1A29B08D92ED}"/>
              </a:ext>
            </a:extLst>
          </p:cNvPr>
          <p:cNvSpPr>
            <a:spLocks noGrp="1" noChangeArrowheads="1"/>
          </p:cNvSpPr>
          <p:nvPr>
            <p:ph type="sldNum" sz="quarter" idx="12"/>
          </p:nvPr>
        </p:nvSpPr>
        <p:spPr>
          <a:ln/>
        </p:spPr>
        <p:txBody>
          <a:bodyPr/>
          <a:lstStyle>
            <a:lvl1pPr>
              <a:defRPr/>
            </a:lvl1pPr>
          </a:lstStyle>
          <a:p>
            <a:pPr>
              <a:defRPr/>
            </a:pPr>
            <a:fld id="{7DA0C07B-47F4-4626-8900-259120B00CD6}" type="slidenum">
              <a:rPr lang="en-US" altLang="en-US"/>
              <a:pPr>
                <a:defRPr/>
              </a:pPr>
              <a:t>‹#›</a:t>
            </a:fld>
            <a:endParaRPr lang="en-US" altLang="en-US"/>
          </a:p>
        </p:txBody>
      </p:sp>
    </p:spTree>
    <p:extLst>
      <p:ext uri="{BB962C8B-B14F-4D97-AF65-F5344CB8AC3E}">
        <p14:creationId xmlns:p14="http://schemas.microsoft.com/office/powerpoint/2010/main" val="2728598029"/>
      </p:ext>
    </p:extLst>
  </p:cSld>
  <p:clrMapOvr>
    <a:masterClrMapping/>
  </p:clrMapOvr>
  <p:transition>
    <p:cover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8DB22DFB-F982-EE81-372C-BA0B6E339CBB}"/>
              </a:ext>
            </a:extLst>
          </p:cNvPr>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B07120E7-FEA2-47C1-BDB9-66F5F978421A}" type="datetimeFigureOut">
              <a:rPr lang="en-US"/>
              <a:pPr>
                <a:defRPr/>
              </a:pPr>
              <a:t>3/21/2024</a:t>
            </a:fld>
            <a:endParaRPr lang="en-US"/>
          </a:p>
        </p:txBody>
      </p:sp>
      <p:sp>
        <p:nvSpPr>
          <p:cNvPr id="5" name="Footer Placeholder 4">
            <a:extLst>
              <a:ext uri="{FF2B5EF4-FFF2-40B4-BE49-F238E27FC236}">
                <a16:creationId xmlns:a16="http://schemas.microsoft.com/office/drawing/2014/main" id="{0DDD8BD6-CCA1-A790-4032-79C14F2CAF78}"/>
              </a:ext>
            </a:extLst>
          </p:cNvPr>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B60990E7-1CED-EA16-6D9E-17C275EB7DC9}"/>
              </a:ext>
            </a:extLst>
          </p:cNvPr>
          <p:cNvSpPr>
            <a:spLocks noGrp="1"/>
          </p:cNvSpPr>
          <p:nvPr>
            <p:ph type="sldNum" sz="quarter" idx="12"/>
          </p:nvPr>
        </p:nvSpPr>
        <p:spPr/>
        <p:txBody>
          <a:bodyPr/>
          <a:lstStyle>
            <a:lvl1pPr>
              <a:defRPr smtClean="0">
                <a:latin typeface="Arial" panose="020B0604020202020204" pitchFamily="34" charset="0"/>
              </a:defRPr>
            </a:lvl1pPr>
          </a:lstStyle>
          <a:p>
            <a:pPr>
              <a:defRPr/>
            </a:pPr>
            <a:fld id="{8012A790-FCD1-4AAA-9E14-0FC6B455D2ED}" type="slidenum">
              <a:rPr lang="en-US" altLang="en-US"/>
              <a:pPr>
                <a:defRPr/>
              </a:pPr>
              <a:t>‹#›</a:t>
            </a:fld>
            <a:endParaRPr lang="en-US" altLang="en-US"/>
          </a:p>
        </p:txBody>
      </p:sp>
    </p:spTree>
    <p:extLst>
      <p:ext uri="{BB962C8B-B14F-4D97-AF65-F5344CB8AC3E}">
        <p14:creationId xmlns:p14="http://schemas.microsoft.com/office/powerpoint/2010/main" val="19069287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31E0C0-340D-D8AF-79BF-5B0D849CC5C2}"/>
              </a:ext>
            </a:extLst>
          </p:cNvPr>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EA903BC7-AAD2-46E0-B441-294E9BBC7D6B}" type="datetimeFigureOut">
              <a:rPr lang="en-US"/>
              <a:pPr>
                <a:defRPr/>
              </a:pPr>
              <a:t>3/21/2024</a:t>
            </a:fld>
            <a:endParaRPr lang="en-US"/>
          </a:p>
        </p:txBody>
      </p:sp>
      <p:sp>
        <p:nvSpPr>
          <p:cNvPr id="5" name="Footer Placeholder 4">
            <a:extLst>
              <a:ext uri="{FF2B5EF4-FFF2-40B4-BE49-F238E27FC236}">
                <a16:creationId xmlns:a16="http://schemas.microsoft.com/office/drawing/2014/main" id="{F6FF6BC5-8B2C-9554-FCD1-A91712FEBBF5}"/>
              </a:ext>
            </a:extLst>
          </p:cNvPr>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28D806E2-CABC-3256-C3AE-71A51366F84D}"/>
              </a:ext>
            </a:extLst>
          </p:cNvPr>
          <p:cNvSpPr>
            <a:spLocks noGrp="1"/>
          </p:cNvSpPr>
          <p:nvPr>
            <p:ph type="sldNum" sz="quarter" idx="12"/>
          </p:nvPr>
        </p:nvSpPr>
        <p:spPr/>
        <p:txBody>
          <a:bodyPr/>
          <a:lstStyle>
            <a:lvl1pPr>
              <a:defRPr smtClean="0">
                <a:latin typeface="Arial" panose="020B0604020202020204" pitchFamily="34" charset="0"/>
              </a:defRPr>
            </a:lvl1pPr>
          </a:lstStyle>
          <a:p>
            <a:pPr>
              <a:defRPr/>
            </a:pPr>
            <a:fld id="{3477B77B-FB42-4C47-A21D-2B14795D1A65}" type="slidenum">
              <a:rPr lang="en-US" altLang="en-US"/>
              <a:pPr>
                <a:defRPr/>
              </a:pPr>
              <a:t>‹#›</a:t>
            </a:fld>
            <a:endParaRPr lang="en-US" altLang="en-US"/>
          </a:p>
        </p:txBody>
      </p:sp>
    </p:spTree>
    <p:extLst>
      <p:ext uri="{BB962C8B-B14F-4D97-AF65-F5344CB8AC3E}">
        <p14:creationId xmlns:p14="http://schemas.microsoft.com/office/powerpoint/2010/main" val="4293154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9CC157-F36F-780B-108F-8A808BBD93E3}"/>
              </a:ext>
            </a:extLst>
          </p:cNvPr>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31CB59A8-D5FC-4D61-8109-F4C1F649585B}" type="datetimeFigureOut">
              <a:rPr lang="en-US"/>
              <a:pPr>
                <a:defRPr/>
              </a:pPr>
              <a:t>3/21/2024</a:t>
            </a:fld>
            <a:endParaRPr lang="en-US"/>
          </a:p>
        </p:txBody>
      </p:sp>
      <p:sp>
        <p:nvSpPr>
          <p:cNvPr id="5" name="Footer Placeholder 4">
            <a:extLst>
              <a:ext uri="{FF2B5EF4-FFF2-40B4-BE49-F238E27FC236}">
                <a16:creationId xmlns:a16="http://schemas.microsoft.com/office/drawing/2014/main" id="{FFBD9957-0F1C-47CC-B644-1472F14D3F3B}"/>
              </a:ext>
            </a:extLst>
          </p:cNvPr>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3F4BF451-17A7-382D-A235-DB63A779719D}"/>
              </a:ext>
            </a:extLst>
          </p:cNvPr>
          <p:cNvSpPr>
            <a:spLocks noGrp="1"/>
          </p:cNvSpPr>
          <p:nvPr>
            <p:ph type="sldNum" sz="quarter" idx="12"/>
          </p:nvPr>
        </p:nvSpPr>
        <p:spPr/>
        <p:txBody>
          <a:bodyPr/>
          <a:lstStyle>
            <a:lvl1pPr>
              <a:defRPr smtClean="0">
                <a:latin typeface="Arial" panose="020B0604020202020204" pitchFamily="34" charset="0"/>
              </a:defRPr>
            </a:lvl1pPr>
          </a:lstStyle>
          <a:p>
            <a:pPr>
              <a:defRPr/>
            </a:pPr>
            <a:fld id="{94F85877-62B7-41EC-B293-70D41D9544AE}" type="slidenum">
              <a:rPr lang="en-US" altLang="en-US"/>
              <a:pPr>
                <a:defRPr/>
              </a:pPr>
              <a:t>‹#›</a:t>
            </a:fld>
            <a:endParaRPr lang="en-US" altLang="en-US"/>
          </a:p>
        </p:txBody>
      </p:sp>
    </p:spTree>
    <p:extLst>
      <p:ext uri="{BB962C8B-B14F-4D97-AF65-F5344CB8AC3E}">
        <p14:creationId xmlns:p14="http://schemas.microsoft.com/office/powerpoint/2010/main" val="17994799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FB6A58-8314-25EC-8D5E-AFFE8E7DD9C3}"/>
              </a:ext>
            </a:extLst>
          </p:cNvPr>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B5A0F688-B1DF-49BF-B3D6-FC1B4F38822B}" type="datetimeFigureOut">
              <a:rPr lang="en-US"/>
              <a:pPr>
                <a:defRPr/>
              </a:pPr>
              <a:t>3/21/2024</a:t>
            </a:fld>
            <a:endParaRPr lang="en-US"/>
          </a:p>
        </p:txBody>
      </p:sp>
      <p:sp>
        <p:nvSpPr>
          <p:cNvPr id="6" name="Footer Placeholder 5">
            <a:extLst>
              <a:ext uri="{FF2B5EF4-FFF2-40B4-BE49-F238E27FC236}">
                <a16:creationId xmlns:a16="http://schemas.microsoft.com/office/drawing/2014/main" id="{4F576611-4145-946E-A8ED-792AE6B61425}"/>
              </a:ext>
            </a:extLst>
          </p:cNvPr>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79AF45B5-6A25-4E6C-AB4F-650AEA3232BD}"/>
              </a:ext>
            </a:extLst>
          </p:cNvPr>
          <p:cNvSpPr>
            <a:spLocks noGrp="1"/>
          </p:cNvSpPr>
          <p:nvPr>
            <p:ph type="sldNum" sz="quarter" idx="12"/>
          </p:nvPr>
        </p:nvSpPr>
        <p:spPr/>
        <p:txBody>
          <a:bodyPr/>
          <a:lstStyle>
            <a:lvl1pPr>
              <a:defRPr smtClean="0">
                <a:latin typeface="Arial" panose="020B0604020202020204" pitchFamily="34" charset="0"/>
              </a:defRPr>
            </a:lvl1pPr>
          </a:lstStyle>
          <a:p>
            <a:pPr>
              <a:defRPr/>
            </a:pPr>
            <a:fld id="{A3579BF5-DA61-4AF5-9F9B-741DAB0AAE02}" type="slidenum">
              <a:rPr lang="en-US" altLang="en-US"/>
              <a:pPr>
                <a:defRPr/>
              </a:pPr>
              <a:t>‹#›</a:t>
            </a:fld>
            <a:endParaRPr lang="en-US" altLang="en-US"/>
          </a:p>
        </p:txBody>
      </p:sp>
    </p:spTree>
    <p:extLst>
      <p:ext uri="{BB962C8B-B14F-4D97-AF65-F5344CB8AC3E}">
        <p14:creationId xmlns:p14="http://schemas.microsoft.com/office/powerpoint/2010/main" val="680676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204295-CD47-61C7-5E27-AFC562E96913}"/>
              </a:ext>
            </a:extLst>
          </p:cNvPr>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CEA3FAA7-77E3-468A-89DA-19BFEF629FE6}" type="datetimeFigureOut">
              <a:rPr lang="en-US"/>
              <a:pPr>
                <a:defRPr/>
              </a:pPr>
              <a:t>3/21/2024</a:t>
            </a:fld>
            <a:endParaRPr lang="en-US"/>
          </a:p>
        </p:txBody>
      </p:sp>
      <p:sp>
        <p:nvSpPr>
          <p:cNvPr id="8" name="Footer Placeholder 7">
            <a:extLst>
              <a:ext uri="{FF2B5EF4-FFF2-40B4-BE49-F238E27FC236}">
                <a16:creationId xmlns:a16="http://schemas.microsoft.com/office/drawing/2014/main" id="{47FC2B76-3D53-AD0D-0191-F291D2AD0207}"/>
              </a:ext>
            </a:extLst>
          </p:cNvPr>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9" name="Slide Number Placeholder 8">
            <a:extLst>
              <a:ext uri="{FF2B5EF4-FFF2-40B4-BE49-F238E27FC236}">
                <a16:creationId xmlns:a16="http://schemas.microsoft.com/office/drawing/2014/main" id="{43BB63A2-8904-4C0B-1EC4-BB2AE368EE08}"/>
              </a:ext>
            </a:extLst>
          </p:cNvPr>
          <p:cNvSpPr>
            <a:spLocks noGrp="1"/>
          </p:cNvSpPr>
          <p:nvPr>
            <p:ph type="sldNum" sz="quarter" idx="12"/>
          </p:nvPr>
        </p:nvSpPr>
        <p:spPr/>
        <p:txBody>
          <a:bodyPr/>
          <a:lstStyle>
            <a:lvl1pPr>
              <a:defRPr smtClean="0">
                <a:latin typeface="Arial" panose="020B0604020202020204" pitchFamily="34" charset="0"/>
              </a:defRPr>
            </a:lvl1pPr>
          </a:lstStyle>
          <a:p>
            <a:pPr>
              <a:defRPr/>
            </a:pPr>
            <a:fld id="{F12BDCC4-4A7F-4BD6-BC11-83988644E8DB}" type="slidenum">
              <a:rPr lang="en-US" altLang="en-US"/>
              <a:pPr>
                <a:defRPr/>
              </a:pPr>
              <a:t>‹#›</a:t>
            </a:fld>
            <a:endParaRPr lang="en-US" altLang="en-US"/>
          </a:p>
        </p:txBody>
      </p:sp>
    </p:spTree>
    <p:extLst>
      <p:ext uri="{BB962C8B-B14F-4D97-AF65-F5344CB8AC3E}">
        <p14:creationId xmlns:p14="http://schemas.microsoft.com/office/powerpoint/2010/main" val="1304478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37757F-C6D2-A860-E50E-F07FABDEA130}"/>
              </a:ext>
            </a:extLst>
          </p:cNvPr>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B7053EEC-A0DB-4168-A9F2-59CF07F41E5D}" type="datetimeFigureOut">
              <a:rPr lang="en-US"/>
              <a:pPr>
                <a:defRPr/>
              </a:pPr>
              <a:t>3/21/2024</a:t>
            </a:fld>
            <a:endParaRPr lang="en-US"/>
          </a:p>
        </p:txBody>
      </p:sp>
      <p:sp>
        <p:nvSpPr>
          <p:cNvPr id="4" name="Footer Placeholder 3">
            <a:extLst>
              <a:ext uri="{FF2B5EF4-FFF2-40B4-BE49-F238E27FC236}">
                <a16:creationId xmlns:a16="http://schemas.microsoft.com/office/drawing/2014/main" id="{0F44A8CC-0CC5-E425-350A-7842EFF630D1}"/>
              </a:ext>
            </a:extLst>
          </p:cNvPr>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5" name="Slide Number Placeholder 4">
            <a:extLst>
              <a:ext uri="{FF2B5EF4-FFF2-40B4-BE49-F238E27FC236}">
                <a16:creationId xmlns:a16="http://schemas.microsoft.com/office/drawing/2014/main" id="{494048D2-CF52-3D57-25B4-7A50C273D7B1}"/>
              </a:ext>
            </a:extLst>
          </p:cNvPr>
          <p:cNvSpPr>
            <a:spLocks noGrp="1"/>
          </p:cNvSpPr>
          <p:nvPr>
            <p:ph type="sldNum" sz="quarter" idx="12"/>
          </p:nvPr>
        </p:nvSpPr>
        <p:spPr/>
        <p:txBody>
          <a:bodyPr/>
          <a:lstStyle>
            <a:lvl1pPr>
              <a:defRPr smtClean="0">
                <a:latin typeface="Arial" panose="020B0604020202020204" pitchFamily="34" charset="0"/>
              </a:defRPr>
            </a:lvl1pPr>
          </a:lstStyle>
          <a:p>
            <a:pPr>
              <a:defRPr/>
            </a:pPr>
            <a:fld id="{17AC467A-00E7-477F-B240-0C925BBD8698}" type="slidenum">
              <a:rPr lang="en-US" altLang="en-US"/>
              <a:pPr>
                <a:defRPr/>
              </a:pPr>
              <a:t>‹#›</a:t>
            </a:fld>
            <a:endParaRPr lang="en-US" altLang="en-US"/>
          </a:p>
        </p:txBody>
      </p:sp>
    </p:spTree>
    <p:extLst>
      <p:ext uri="{BB962C8B-B14F-4D97-AF65-F5344CB8AC3E}">
        <p14:creationId xmlns:p14="http://schemas.microsoft.com/office/powerpoint/2010/main" val="42203291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9F1563-7F3B-5C2F-19D5-01482E5A46E1}"/>
              </a:ext>
            </a:extLst>
          </p:cNvPr>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1C4E8675-66B6-490F-845A-3EDFCC357FDC}" type="datetimeFigureOut">
              <a:rPr lang="en-US"/>
              <a:pPr>
                <a:defRPr/>
              </a:pPr>
              <a:t>3/21/2024</a:t>
            </a:fld>
            <a:endParaRPr lang="en-US"/>
          </a:p>
        </p:txBody>
      </p:sp>
      <p:sp>
        <p:nvSpPr>
          <p:cNvPr id="3" name="Footer Placeholder 2">
            <a:extLst>
              <a:ext uri="{FF2B5EF4-FFF2-40B4-BE49-F238E27FC236}">
                <a16:creationId xmlns:a16="http://schemas.microsoft.com/office/drawing/2014/main" id="{55EBCC4E-EB1A-71FC-A4BF-CD7F3D6D646F}"/>
              </a:ext>
            </a:extLst>
          </p:cNvPr>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4" name="Slide Number Placeholder 3">
            <a:extLst>
              <a:ext uri="{FF2B5EF4-FFF2-40B4-BE49-F238E27FC236}">
                <a16:creationId xmlns:a16="http://schemas.microsoft.com/office/drawing/2014/main" id="{2299FF85-B27A-FBB5-4C12-30DB041C9FBE}"/>
              </a:ext>
            </a:extLst>
          </p:cNvPr>
          <p:cNvSpPr>
            <a:spLocks noGrp="1"/>
          </p:cNvSpPr>
          <p:nvPr>
            <p:ph type="sldNum" sz="quarter" idx="12"/>
          </p:nvPr>
        </p:nvSpPr>
        <p:spPr/>
        <p:txBody>
          <a:bodyPr/>
          <a:lstStyle>
            <a:lvl1pPr>
              <a:defRPr smtClean="0">
                <a:latin typeface="Arial" panose="020B0604020202020204" pitchFamily="34" charset="0"/>
              </a:defRPr>
            </a:lvl1pPr>
          </a:lstStyle>
          <a:p>
            <a:pPr>
              <a:defRPr/>
            </a:pPr>
            <a:fld id="{41C93C50-A202-4EAF-8AFC-14C16987AA13}" type="slidenum">
              <a:rPr lang="en-US" altLang="en-US"/>
              <a:pPr>
                <a:defRPr/>
              </a:pPr>
              <a:t>‹#›</a:t>
            </a:fld>
            <a:endParaRPr lang="en-US" altLang="en-US"/>
          </a:p>
        </p:txBody>
      </p:sp>
    </p:spTree>
    <p:extLst>
      <p:ext uri="{BB962C8B-B14F-4D97-AF65-F5344CB8AC3E}">
        <p14:creationId xmlns:p14="http://schemas.microsoft.com/office/powerpoint/2010/main" val="35614773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B3136224-B21F-03CE-4A28-20E708B97929}"/>
              </a:ext>
            </a:extLst>
          </p:cNvPr>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FA5006EE-0466-4CBE-915C-FCFA76161927}" type="datetimeFigureOut">
              <a:rPr lang="en-US"/>
              <a:pPr>
                <a:defRPr/>
              </a:pPr>
              <a:t>3/21/2024</a:t>
            </a:fld>
            <a:endParaRPr lang="en-US"/>
          </a:p>
        </p:txBody>
      </p:sp>
      <p:sp>
        <p:nvSpPr>
          <p:cNvPr id="6" name="Footer Placeholder 5">
            <a:extLst>
              <a:ext uri="{FF2B5EF4-FFF2-40B4-BE49-F238E27FC236}">
                <a16:creationId xmlns:a16="http://schemas.microsoft.com/office/drawing/2014/main" id="{5BC0727C-1130-CE54-2E8F-EABE8C99D3DC}"/>
              </a:ext>
            </a:extLst>
          </p:cNvPr>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A652E0F6-F574-D87C-ABCA-CCFC47B40DB1}"/>
              </a:ext>
            </a:extLst>
          </p:cNvPr>
          <p:cNvSpPr>
            <a:spLocks noGrp="1"/>
          </p:cNvSpPr>
          <p:nvPr>
            <p:ph type="sldNum" sz="quarter" idx="12"/>
          </p:nvPr>
        </p:nvSpPr>
        <p:spPr/>
        <p:txBody>
          <a:bodyPr/>
          <a:lstStyle>
            <a:lvl1pPr>
              <a:defRPr smtClean="0">
                <a:latin typeface="Arial" panose="020B0604020202020204" pitchFamily="34" charset="0"/>
              </a:defRPr>
            </a:lvl1pPr>
          </a:lstStyle>
          <a:p>
            <a:pPr>
              <a:defRPr/>
            </a:pPr>
            <a:fld id="{BA415417-C8FC-4E69-A6BE-73F6325062DF}" type="slidenum">
              <a:rPr lang="en-US" altLang="en-US"/>
              <a:pPr>
                <a:defRPr/>
              </a:pPr>
              <a:t>‹#›</a:t>
            </a:fld>
            <a:endParaRPr lang="en-US" altLang="en-US"/>
          </a:p>
        </p:txBody>
      </p:sp>
    </p:spTree>
    <p:extLst>
      <p:ext uri="{BB962C8B-B14F-4D97-AF65-F5344CB8AC3E}">
        <p14:creationId xmlns:p14="http://schemas.microsoft.com/office/powerpoint/2010/main" val="4249715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Rectangle 4">
            <a:extLst>
              <a:ext uri="{FF2B5EF4-FFF2-40B4-BE49-F238E27FC236}">
                <a16:creationId xmlns:a16="http://schemas.microsoft.com/office/drawing/2014/main" id="{6E5F5C6E-814D-D361-7563-D9715FD0FB7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F44050B-574F-4041-E2BA-AEDC1B2F55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F40AC48-E4D0-F2FF-BDF2-2FA6D027F171}"/>
              </a:ext>
            </a:extLst>
          </p:cNvPr>
          <p:cNvSpPr>
            <a:spLocks noGrp="1" noChangeArrowheads="1"/>
          </p:cNvSpPr>
          <p:nvPr>
            <p:ph type="sldNum" sz="quarter" idx="12"/>
          </p:nvPr>
        </p:nvSpPr>
        <p:spPr>
          <a:ln/>
        </p:spPr>
        <p:txBody>
          <a:bodyPr/>
          <a:lstStyle>
            <a:lvl1pPr>
              <a:defRPr/>
            </a:lvl1pPr>
          </a:lstStyle>
          <a:p>
            <a:pPr>
              <a:defRPr/>
            </a:pPr>
            <a:fld id="{DAA5C550-D3B0-4013-A613-1C26127CD10C}" type="slidenum">
              <a:rPr lang="en-US" altLang="en-US"/>
              <a:pPr>
                <a:defRPr/>
              </a:pPr>
              <a:t>‹#›</a:t>
            </a:fld>
            <a:endParaRPr lang="en-US" altLang="en-US"/>
          </a:p>
        </p:txBody>
      </p:sp>
    </p:spTree>
    <p:extLst>
      <p:ext uri="{BB962C8B-B14F-4D97-AF65-F5344CB8AC3E}">
        <p14:creationId xmlns:p14="http://schemas.microsoft.com/office/powerpoint/2010/main" val="314753877"/>
      </p:ext>
    </p:extLst>
  </p:cSld>
  <p:clrMapOvr>
    <a:masterClrMapping/>
  </p:clrMapOvr>
  <p:transition>
    <p:cover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63798565-C34C-7F28-CC15-97141047B9A1}"/>
              </a:ext>
            </a:extLst>
          </p:cNvPr>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EF99E0EE-DD8C-42B6-9AE3-3943118693AC}" type="datetimeFigureOut">
              <a:rPr lang="en-US"/>
              <a:pPr>
                <a:defRPr/>
              </a:pPr>
              <a:t>3/21/2024</a:t>
            </a:fld>
            <a:endParaRPr lang="en-US"/>
          </a:p>
        </p:txBody>
      </p:sp>
      <p:sp>
        <p:nvSpPr>
          <p:cNvPr id="6" name="Footer Placeholder 5">
            <a:extLst>
              <a:ext uri="{FF2B5EF4-FFF2-40B4-BE49-F238E27FC236}">
                <a16:creationId xmlns:a16="http://schemas.microsoft.com/office/drawing/2014/main" id="{FD003E55-BE59-8561-00E6-ED13829E474D}"/>
              </a:ext>
            </a:extLst>
          </p:cNvPr>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CFD66C82-532A-62B9-FEAC-D57555C91DEB}"/>
              </a:ext>
            </a:extLst>
          </p:cNvPr>
          <p:cNvSpPr>
            <a:spLocks noGrp="1"/>
          </p:cNvSpPr>
          <p:nvPr>
            <p:ph type="sldNum" sz="quarter" idx="12"/>
          </p:nvPr>
        </p:nvSpPr>
        <p:spPr/>
        <p:txBody>
          <a:bodyPr/>
          <a:lstStyle>
            <a:lvl1pPr>
              <a:defRPr smtClean="0">
                <a:latin typeface="Arial" panose="020B0604020202020204" pitchFamily="34" charset="0"/>
              </a:defRPr>
            </a:lvl1pPr>
          </a:lstStyle>
          <a:p>
            <a:pPr>
              <a:defRPr/>
            </a:pPr>
            <a:fld id="{411DB712-ABAE-4335-BA95-94C7470BE5C0}" type="slidenum">
              <a:rPr lang="en-US" altLang="en-US"/>
              <a:pPr>
                <a:defRPr/>
              </a:pPr>
              <a:t>‹#›</a:t>
            </a:fld>
            <a:endParaRPr lang="en-US" altLang="en-US"/>
          </a:p>
        </p:txBody>
      </p:sp>
    </p:spTree>
    <p:extLst>
      <p:ext uri="{BB962C8B-B14F-4D97-AF65-F5344CB8AC3E}">
        <p14:creationId xmlns:p14="http://schemas.microsoft.com/office/powerpoint/2010/main" val="1112684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343341-B7EE-F755-763E-35257BE7079B}"/>
              </a:ext>
            </a:extLst>
          </p:cNvPr>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E3269539-6157-4A5D-801B-ABE7F7E309A2}" type="datetimeFigureOut">
              <a:rPr lang="en-US"/>
              <a:pPr>
                <a:defRPr/>
              </a:pPr>
              <a:t>3/21/2024</a:t>
            </a:fld>
            <a:endParaRPr lang="en-US"/>
          </a:p>
        </p:txBody>
      </p:sp>
      <p:sp>
        <p:nvSpPr>
          <p:cNvPr id="5" name="Footer Placeholder 4">
            <a:extLst>
              <a:ext uri="{FF2B5EF4-FFF2-40B4-BE49-F238E27FC236}">
                <a16:creationId xmlns:a16="http://schemas.microsoft.com/office/drawing/2014/main" id="{591BB3DF-4ED7-CC49-B362-CB78B67856B2}"/>
              </a:ext>
            </a:extLst>
          </p:cNvPr>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FAA95682-B9C2-159F-5B81-EC2BAEDC2928}"/>
              </a:ext>
            </a:extLst>
          </p:cNvPr>
          <p:cNvSpPr>
            <a:spLocks noGrp="1"/>
          </p:cNvSpPr>
          <p:nvPr>
            <p:ph type="sldNum" sz="quarter" idx="12"/>
          </p:nvPr>
        </p:nvSpPr>
        <p:spPr/>
        <p:txBody>
          <a:bodyPr/>
          <a:lstStyle>
            <a:lvl1pPr>
              <a:defRPr smtClean="0">
                <a:latin typeface="Arial" panose="020B0604020202020204" pitchFamily="34" charset="0"/>
              </a:defRPr>
            </a:lvl1pPr>
          </a:lstStyle>
          <a:p>
            <a:pPr>
              <a:defRPr/>
            </a:pPr>
            <a:fld id="{AB21C72A-1D7D-43EB-8805-A6C3CBF0D7A3}" type="slidenum">
              <a:rPr lang="en-US" altLang="en-US"/>
              <a:pPr>
                <a:defRPr/>
              </a:pPr>
              <a:t>‹#›</a:t>
            </a:fld>
            <a:endParaRPr lang="en-US" altLang="en-US"/>
          </a:p>
        </p:txBody>
      </p:sp>
    </p:spTree>
    <p:extLst>
      <p:ext uri="{BB962C8B-B14F-4D97-AF65-F5344CB8AC3E}">
        <p14:creationId xmlns:p14="http://schemas.microsoft.com/office/powerpoint/2010/main" val="8554552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7771B2-275A-AE0D-6362-76E8C125F28B}"/>
              </a:ext>
            </a:extLst>
          </p:cNvPr>
          <p:cNvSpPr>
            <a:spLocks noGrp="1"/>
          </p:cNvSpPr>
          <p:nvPr>
            <p:ph type="dt" sz="half" idx="10"/>
          </p:nvPr>
        </p:nvSpPr>
        <p:spPr/>
        <p:txBody>
          <a:bodyPr/>
          <a:lstStyle>
            <a:lvl1pPr fontAlgn="base">
              <a:spcBef>
                <a:spcPct val="0"/>
              </a:spcBef>
              <a:spcAft>
                <a:spcPct val="0"/>
              </a:spcAft>
              <a:defRPr>
                <a:latin typeface="Arial" pitchFamily="34" charset="0"/>
                <a:cs typeface="Arial" pitchFamily="34" charset="0"/>
              </a:defRPr>
            </a:lvl1pPr>
          </a:lstStyle>
          <a:p>
            <a:pPr>
              <a:defRPr/>
            </a:pPr>
            <a:fld id="{A899D76A-1BB9-465E-9902-9CE30B1F3C8C}" type="datetimeFigureOut">
              <a:rPr lang="en-US"/>
              <a:pPr>
                <a:defRPr/>
              </a:pPr>
              <a:t>3/21/2024</a:t>
            </a:fld>
            <a:endParaRPr lang="en-US"/>
          </a:p>
        </p:txBody>
      </p:sp>
      <p:sp>
        <p:nvSpPr>
          <p:cNvPr id="5" name="Footer Placeholder 4">
            <a:extLst>
              <a:ext uri="{FF2B5EF4-FFF2-40B4-BE49-F238E27FC236}">
                <a16:creationId xmlns:a16="http://schemas.microsoft.com/office/drawing/2014/main" id="{90821774-4871-4B4B-B14F-17A2B61A43F7}"/>
              </a:ext>
            </a:extLst>
          </p:cNvPr>
          <p:cNvSpPr>
            <a:spLocks noGrp="1"/>
          </p:cNvSpPr>
          <p:nvPr>
            <p:ph type="ftr" sz="quarter" idx="11"/>
          </p:nvPr>
        </p:nvSpPr>
        <p:spPr/>
        <p:txBody>
          <a:bodyPr/>
          <a:lstStyle>
            <a:lvl1pPr fontAlgn="base">
              <a:spcBef>
                <a:spcPct val="0"/>
              </a:spcBef>
              <a:spcAft>
                <a:spcPct val="0"/>
              </a:spcAft>
              <a:defRPr>
                <a:latin typeface="Arial" pitchFamily="34" charset="0"/>
                <a:cs typeface="Arial"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1F32C4DB-44BC-C5D1-2DA2-34B68F5A0FC7}"/>
              </a:ext>
            </a:extLst>
          </p:cNvPr>
          <p:cNvSpPr>
            <a:spLocks noGrp="1"/>
          </p:cNvSpPr>
          <p:nvPr>
            <p:ph type="sldNum" sz="quarter" idx="12"/>
          </p:nvPr>
        </p:nvSpPr>
        <p:spPr/>
        <p:txBody>
          <a:bodyPr/>
          <a:lstStyle>
            <a:lvl1pPr>
              <a:defRPr smtClean="0">
                <a:latin typeface="Arial" panose="020B0604020202020204" pitchFamily="34" charset="0"/>
              </a:defRPr>
            </a:lvl1pPr>
          </a:lstStyle>
          <a:p>
            <a:pPr>
              <a:defRPr/>
            </a:pPr>
            <a:fld id="{6806D14E-E290-455D-A307-B2D38DB83012}" type="slidenum">
              <a:rPr lang="en-US" altLang="en-US"/>
              <a:pPr>
                <a:defRPr/>
              </a:pPr>
              <a:t>‹#›</a:t>
            </a:fld>
            <a:endParaRPr lang="en-US" altLang="en-US"/>
          </a:p>
        </p:txBody>
      </p:sp>
    </p:spTree>
    <p:extLst>
      <p:ext uri="{BB962C8B-B14F-4D97-AF65-F5344CB8AC3E}">
        <p14:creationId xmlns:p14="http://schemas.microsoft.com/office/powerpoint/2010/main" val="1776352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FFF994A-E283-3D17-F090-32AD7A59400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C72E625-619A-B00A-C8F7-98CA6F35CB2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A1A890C-BEB1-9984-8552-6D4D663714DE}"/>
              </a:ext>
            </a:extLst>
          </p:cNvPr>
          <p:cNvSpPr>
            <a:spLocks noGrp="1" noChangeArrowheads="1"/>
          </p:cNvSpPr>
          <p:nvPr>
            <p:ph type="sldNum" sz="quarter" idx="12"/>
          </p:nvPr>
        </p:nvSpPr>
        <p:spPr>
          <a:ln/>
        </p:spPr>
        <p:txBody>
          <a:bodyPr/>
          <a:lstStyle>
            <a:lvl1pPr>
              <a:defRPr/>
            </a:lvl1pPr>
          </a:lstStyle>
          <a:p>
            <a:pPr>
              <a:defRPr/>
            </a:pPr>
            <a:fld id="{FEF34D52-2D1F-463A-B117-7030859448E2}" type="slidenum">
              <a:rPr lang="en-US" altLang="en-US"/>
              <a:pPr>
                <a:defRPr/>
              </a:pPr>
              <a:t>‹#›</a:t>
            </a:fld>
            <a:endParaRPr lang="en-US" altLang="en-US"/>
          </a:p>
        </p:txBody>
      </p:sp>
    </p:spTree>
    <p:extLst>
      <p:ext uri="{BB962C8B-B14F-4D97-AF65-F5344CB8AC3E}">
        <p14:creationId xmlns:p14="http://schemas.microsoft.com/office/powerpoint/2010/main" val="1076093707"/>
      </p:ext>
    </p:extLst>
  </p:cSld>
  <p:clrMapOvr>
    <a:masterClrMapping/>
  </p:clrMapOvr>
  <p:transition>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Rectangle 4">
            <a:extLst>
              <a:ext uri="{FF2B5EF4-FFF2-40B4-BE49-F238E27FC236}">
                <a16:creationId xmlns:a16="http://schemas.microsoft.com/office/drawing/2014/main" id="{014E1E21-1426-9426-53B7-5D4C05507C4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880E232-7414-1975-5979-1291CC02298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6B9C72A-7B4B-07C0-12EF-B5B3977B1E9F}"/>
              </a:ext>
            </a:extLst>
          </p:cNvPr>
          <p:cNvSpPr>
            <a:spLocks noGrp="1" noChangeArrowheads="1"/>
          </p:cNvSpPr>
          <p:nvPr>
            <p:ph type="sldNum" sz="quarter" idx="12"/>
          </p:nvPr>
        </p:nvSpPr>
        <p:spPr>
          <a:ln/>
        </p:spPr>
        <p:txBody>
          <a:bodyPr/>
          <a:lstStyle>
            <a:lvl1pPr>
              <a:defRPr/>
            </a:lvl1pPr>
          </a:lstStyle>
          <a:p>
            <a:pPr>
              <a:defRPr/>
            </a:pPr>
            <a:fld id="{5E8CAAB5-E581-43A0-B82A-4C0C3F35AE6C}" type="slidenum">
              <a:rPr lang="en-US" altLang="en-US"/>
              <a:pPr>
                <a:defRPr/>
              </a:pPr>
              <a:t>‹#›</a:t>
            </a:fld>
            <a:endParaRPr lang="en-US" altLang="en-US"/>
          </a:p>
        </p:txBody>
      </p:sp>
    </p:spTree>
    <p:extLst>
      <p:ext uri="{BB962C8B-B14F-4D97-AF65-F5344CB8AC3E}">
        <p14:creationId xmlns:p14="http://schemas.microsoft.com/office/powerpoint/2010/main" val="2596398288"/>
      </p:ext>
    </p:extLst>
  </p:cSld>
  <p:clrMapOvr>
    <a:masterClrMapping/>
  </p:clrMapOvr>
  <p:transition>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Rectangle 4">
            <a:extLst>
              <a:ext uri="{FF2B5EF4-FFF2-40B4-BE49-F238E27FC236}">
                <a16:creationId xmlns:a16="http://schemas.microsoft.com/office/drawing/2014/main" id="{38C30328-FA2C-AE24-C2AB-2F4AE1EF6BA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434EC50-14AB-024C-8E28-313BD0C93D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47FD9A8C-5E5E-8475-B30B-9B14F980554E}"/>
              </a:ext>
            </a:extLst>
          </p:cNvPr>
          <p:cNvSpPr>
            <a:spLocks noGrp="1" noChangeArrowheads="1"/>
          </p:cNvSpPr>
          <p:nvPr>
            <p:ph type="sldNum" sz="quarter" idx="12"/>
          </p:nvPr>
        </p:nvSpPr>
        <p:spPr>
          <a:ln/>
        </p:spPr>
        <p:txBody>
          <a:bodyPr/>
          <a:lstStyle>
            <a:lvl1pPr>
              <a:defRPr/>
            </a:lvl1pPr>
          </a:lstStyle>
          <a:p>
            <a:pPr>
              <a:defRPr/>
            </a:pPr>
            <a:fld id="{5D1EBC51-D7F3-4A14-811E-6BF1D3583D03}" type="slidenum">
              <a:rPr lang="en-US" altLang="en-US"/>
              <a:pPr>
                <a:defRPr/>
              </a:pPr>
              <a:t>‹#›</a:t>
            </a:fld>
            <a:endParaRPr lang="en-US" altLang="en-US"/>
          </a:p>
        </p:txBody>
      </p:sp>
    </p:spTree>
    <p:extLst>
      <p:ext uri="{BB962C8B-B14F-4D97-AF65-F5344CB8AC3E}">
        <p14:creationId xmlns:p14="http://schemas.microsoft.com/office/powerpoint/2010/main" val="2268631520"/>
      </p:ext>
    </p:extLst>
  </p:cSld>
  <p:clrMapOvr>
    <a:masterClrMapping/>
  </p:clrMapOvr>
  <p:transition>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Rectangle 4">
            <a:extLst>
              <a:ext uri="{FF2B5EF4-FFF2-40B4-BE49-F238E27FC236}">
                <a16:creationId xmlns:a16="http://schemas.microsoft.com/office/drawing/2014/main" id="{A7FCD737-5134-64DD-F26D-3B4A082C095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51A3AF86-0B7F-E1AE-F78E-1AC5E8C19E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27E00BF0-3D89-37B3-DB96-27C740280C21}"/>
              </a:ext>
            </a:extLst>
          </p:cNvPr>
          <p:cNvSpPr>
            <a:spLocks noGrp="1" noChangeArrowheads="1"/>
          </p:cNvSpPr>
          <p:nvPr>
            <p:ph type="sldNum" sz="quarter" idx="12"/>
          </p:nvPr>
        </p:nvSpPr>
        <p:spPr>
          <a:ln/>
        </p:spPr>
        <p:txBody>
          <a:bodyPr/>
          <a:lstStyle>
            <a:lvl1pPr>
              <a:defRPr/>
            </a:lvl1pPr>
          </a:lstStyle>
          <a:p>
            <a:pPr>
              <a:defRPr/>
            </a:pPr>
            <a:fld id="{0BC42B06-99C6-4ED9-9953-BC1E710D955B}" type="slidenum">
              <a:rPr lang="en-US" altLang="en-US"/>
              <a:pPr>
                <a:defRPr/>
              </a:pPr>
              <a:t>‹#›</a:t>
            </a:fld>
            <a:endParaRPr lang="en-US" altLang="en-US"/>
          </a:p>
        </p:txBody>
      </p:sp>
    </p:spTree>
    <p:extLst>
      <p:ext uri="{BB962C8B-B14F-4D97-AF65-F5344CB8AC3E}">
        <p14:creationId xmlns:p14="http://schemas.microsoft.com/office/powerpoint/2010/main" val="227969930"/>
      </p:ext>
    </p:extLst>
  </p:cSld>
  <p:clrMapOvr>
    <a:masterClrMapping/>
  </p:clrMapOvr>
  <p:transition>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DC7CA9B-CB81-166E-6DFF-8DECF54E8BB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41227842-7C0F-839A-F7FC-C78BA9F4ABA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4E02591-7CEE-8639-DC11-576B96233BAE}"/>
              </a:ext>
            </a:extLst>
          </p:cNvPr>
          <p:cNvSpPr>
            <a:spLocks noGrp="1" noChangeArrowheads="1"/>
          </p:cNvSpPr>
          <p:nvPr>
            <p:ph type="sldNum" sz="quarter" idx="12"/>
          </p:nvPr>
        </p:nvSpPr>
        <p:spPr>
          <a:ln/>
        </p:spPr>
        <p:txBody>
          <a:bodyPr/>
          <a:lstStyle>
            <a:lvl1pPr>
              <a:defRPr/>
            </a:lvl1pPr>
          </a:lstStyle>
          <a:p>
            <a:pPr>
              <a:defRPr/>
            </a:pPr>
            <a:fld id="{84864AD3-969B-4D5A-AD60-EEC668DEF93A}" type="slidenum">
              <a:rPr lang="en-US" altLang="en-US"/>
              <a:pPr>
                <a:defRPr/>
              </a:pPr>
              <a:t>‹#›</a:t>
            </a:fld>
            <a:endParaRPr lang="en-US" altLang="en-US"/>
          </a:p>
        </p:txBody>
      </p:sp>
    </p:spTree>
    <p:extLst>
      <p:ext uri="{BB962C8B-B14F-4D97-AF65-F5344CB8AC3E}">
        <p14:creationId xmlns:p14="http://schemas.microsoft.com/office/powerpoint/2010/main" val="1400780014"/>
      </p:ext>
    </p:extLst>
  </p:cSld>
  <p:clrMapOvr>
    <a:masterClrMapping/>
  </p:clrMapOvr>
  <p:transition>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019BFE3-6173-D342-8451-8CA4B67B6FA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38309FA-DA82-E905-7AF9-731F4DDE72E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C821B40-C1E0-EDCB-D4E9-2864737EB429}"/>
              </a:ext>
            </a:extLst>
          </p:cNvPr>
          <p:cNvSpPr>
            <a:spLocks noGrp="1" noChangeArrowheads="1"/>
          </p:cNvSpPr>
          <p:nvPr>
            <p:ph type="sldNum" sz="quarter" idx="12"/>
          </p:nvPr>
        </p:nvSpPr>
        <p:spPr>
          <a:ln/>
        </p:spPr>
        <p:txBody>
          <a:bodyPr/>
          <a:lstStyle>
            <a:lvl1pPr>
              <a:defRPr/>
            </a:lvl1pPr>
          </a:lstStyle>
          <a:p>
            <a:pPr>
              <a:defRPr/>
            </a:pPr>
            <a:fld id="{847B1F0B-9700-4084-B800-F4CCFF94B9DE}" type="slidenum">
              <a:rPr lang="en-US" altLang="en-US"/>
              <a:pPr>
                <a:defRPr/>
              </a:pPr>
              <a:t>‹#›</a:t>
            </a:fld>
            <a:endParaRPr lang="en-US" altLang="en-US"/>
          </a:p>
        </p:txBody>
      </p:sp>
    </p:spTree>
    <p:extLst>
      <p:ext uri="{BB962C8B-B14F-4D97-AF65-F5344CB8AC3E}">
        <p14:creationId xmlns:p14="http://schemas.microsoft.com/office/powerpoint/2010/main" val="3517616875"/>
      </p:ext>
    </p:extLst>
  </p:cSld>
  <p:clrMapOvr>
    <a:masterClrMapping/>
  </p:clrMapOvr>
  <p:transition>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849FD24-0526-29D4-3F4E-AC56B842108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BB954D0-2A29-0FCE-FC4A-FFA5793604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E87FFDF-25EC-4681-C74E-5B57C6C90136}"/>
              </a:ext>
            </a:extLst>
          </p:cNvPr>
          <p:cNvSpPr>
            <a:spLocks noGrp="1" noChangeArrowheads="1"/>
          </p:cNvSpPr>
          <p:nvPr>
            <p:ph type="sldNum" sz="quarter" idx="12"/>
          </p:nvPr>
        </p:nvSpPr>
        <p:spPr>
          <a:ln/>
        </p:spPr>
        <p:txBody>
          <a:bodyPr/>
          <a:lstStyle>
            <a:lvl1pPr>
              <a:defRPr/>
            </a:lvl1pPr>
          </a:lstStyle>
          <a:p>
            <a:pPr>
              <a:defRPr/>
            </a:pPr>
            <a:fld id="{29FAA28F-80CD-43B1-B350-7F3746F30E8D}" type="slidenum">
              <a:rPr lang="en-US" altLang="en-US"/>
              <a:pPr>
                <a:defRPr/>
              </a:pPr>
              <a:t>‹#›</a:t>
            </a:fld>
            <a:endParaRPr lang="en-US" altLang="en-US"/>
          </a:p>
        </p:txBody>
      </p:sp>
    </p:spTree>
    <p:extLst>
      <p:ext uri="{BB962C8B-B14F-4D97-AF65-F5344CB8AC3E}">
        <p14:creationId xmlns:p14="http://schemas.microsoft.com/office/powerpoint/2010/main" val="3722285508"/>
      </p:ext>
    </p:extLst>
  </p:cSld>
  <p:clrMapOvr>
    <a:masterClrMapping/>
  </p:clrMapOvr>
  <p:transition>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322C11C-AA0A-B86E-571E-8F3DCACED3B9}"/>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BC7B951-98CD-AB91-5B1E-8221D04EA733}"/>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EAD0962-EDDE-9BC0-409B-B7C1A8AAB388}"/>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a:extLst>
              <a:ext uri="{FF2B5EF4-FFF2-40B4-BE49-F238E27FC236}">
                <a16:creationId xmlns:a16="http://schemas.microsoft.com/office/drawing/2014/main" id="{E26DFD08-51EA-F798-B178-F1ED7EDF6152}"/>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a:extLst>
              <a:ext uri="{FF2B5EF4-FFF2-40B4-BE49-F238E27FC236}">
                <a16:creationId xmlns:a16="http://schemas.microsoft.com/office/drawing/2014/main" id="{C72D38A1-E904-5BE2-9C71-88E301FE9FEF}"/>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E5C83B39-6EF0-479B-8FC1-54E0FA9092A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transition>
    <p:cover dir="r"/>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D8BF1B63-8F85-E1F2-FDD3-BFE8A9A992F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59533D2E-0752-6F33-E849-DB356D16540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06C7C1A-1392-DFD1-57F5-5A18E51353F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cs typeface="+mn-cs"/>
              </a:defRPr>
            </a:lvl1pPr>
          </a:lstStyle>
          <a:p>
            <a:pPr>
              <a:defRPr/>
            </a:pPr>
            <a:fld id="{36A2A7E1-6E53-47FA-87E2-0B420029EF81}" type="datetimeFigureOut">
              <a:rPr lang="en-US"/>
              <a:pPr>
                <a:defRPr/>
              </a:pPr>
              <a:t>3/21/2024</a:t>
            </a:fld>
            <a:endParaRPr lang="en-US"/>
          </a:p>
        </p:txBody>
      </p:sp>
      <p:sp>
        <p:nvSpPr>
          <p:cNvPr id="5" name="Footer Placeholder 4">
            <a:extLst>
              <a:ext uri="{FF2B5EF4-FFF2-40B4-BE49-F238E27FC236}">
                <a16:creationId xmlns:a16="http://schemas.microsoft.com/office/drawing/2014/main" id="{5FD9359B-C64D-6901-150C-73DDE1B3B59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cs typeface="+mn-cs"/>
              </a:defRPr>
            </a:lvl1pPr>
          </a:lstStyle>
          <a:p>
            <a:pPr>
              <a:defRPr/>
            </a:pPr>
            <a:endParaRPr lang="en-US"/>
          </a:p>
        </p:txBody>
      </p:sp>
      <p:sp>
        <p:nvSpPr>
          <p:cNvPr id="6" name="Slide Number Placeholder 5">
            <a:extLst>
              <a:ext uri="{FF2B5EF4-FFF2-40B4-BE49-F238E27FC236}">
                <a16:creationId xmlns:a16="http://schemas.microsoft.com/office/drawing/2014/main" id="{903A495E-8F70-5D8D-967F-BE06807E1077}"/>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F1A273F6-9D23-4DFD-A6B0-33628E7BEF3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وان 1">
            <a:extLst>
              <a:ext uri="{FF2B5EF4-FFF2-40B4-BE49-F238E27FC236}">
                <a16:creationId xmlns:a16="http://schemas.microsoft.com/office/drawing/2014/main" id="{59F1C5C3-0CCF-6961-F344-23ADABA188F3}"/>
              </a:ext>
            </a:extLst>
          </p:cNvPr>
          <p:cNvSpPr>
            <a:spLocks noGrp="1" noChangeArrowheads="1"/>
          </p:cNvSpPr>
          <p:nvPr>
            <p:ph type="ctrTitle"/>
          </p:nvPr>
        </p:nvSpPr>
        <p:spPr/>
        <p:txBody>
          <a:bodyPr/>
          <a:lstStyle/>
          <a:p>
            <a:r>
              <a:rPr lang="en-US" altLang="en-US"/>
              <a:t>(NSAIDs)</a:t>
            </a:r>
          </a:p>
        </p:txBody>
      </p:sp>
      <p:sp>
        <p:nvSpPr>
          <p:cNvPr id="14339" name="عنوان فرعي 2">
            <a:extLst>
              <a:ext uri="{FF2B5EF4-FFF2-40B4-BE49-F238E27FC236}">
                <a16:creationId xmlns:a16="http://schemas.microsoft.com/office/drawing/2014/main" id="{69829703-1AB7-9AF1-2D72-DF3467A1DF44}"/>
              </a:ext>
            </a:extLst>
          </p:cNvPr>
          <p:cNvSpPr>
            <a:spLocks noGrp="1" noChangeArrowheads="1"/>
          </p:cNvSpPr>
          <p:nvPr>
            <p:ph type="subTitle" idx="1"/>
          </p:nvPr>
        </p:nvSpPr>
        <p:spPr>
          <a:xfrm>
            <a:off x="228600" y="3886200"/>
            <a:ext cx="8610600" cy="1752600"/>
          </a:xfrm>
        </p:spPr>
        <p:txBody>
          <a:bodyPr/>
          <a:lstStyle/>
          <a:p>
            <a:r>
              <a:rPr lang="en-US" altLang="en-US" sz="2400" dirty="0"/>
              <a:t>AL-AYEN UNIVERSITY</a:t>
            </a:r>
          </a:p>
          <a:p>
            <a:r>
              <a:rPr lang="en-US" altLang="en-US" sz="2400" dirty="0"/>
              <a:t>COLLEGE OF HEALTH AND MEDICAL TECHNOLOGY</a:t>
            </a:r>
          </a:p>
          <a:p>
            <a:r>
              <a:rPr lang="en-US" altLang="en-US" sz="2400" dirty="0"/>
              <a:t>DEPARTMENT OF ANESTHESIA</a:t>
            </a:r>
          </a:p>
          <a:p>
            <a:r>
              <a:rPr lang="en-US" altLang="en-US" sz="2400" dirty="0"/>
              <a:t>By PhD  Karima Aboul </a:t>
            </a:r>
            <a:r>
              <a:rPr lang="en-US" altLang="en-US" sz="2400" dirty="0" err="1"/>
              <a:t>Fotouh</a:t>
            </a:r>
            <a:endParaRPr lang="en-US" altLang="en-US" sz="2400" dirty="0"/>
          </a:p>
          <a:p>
            <a:r>
              <a:rPr lang="en-US" altLang="en-US" sz="2400" dirty="0"/>
              <a:t>Lecturer </a:t>
            </a:r>
            <a:r>
              <a:rPr lang="ar-IQ" altLang="en-US" sz="2400" dirty="0"/>
              <a:t> 9</a:t>
            </a:r>
            <a:endParaRPr lang="en-US" altLang="en-US" sz="2400" dirty="0"/>
          </a:p>
        </p:txBody>
      </p:sp>
      <p:pic>
        <p:nvPicPr>
          <p:cNvPr id="14340" name="صورة 3">
            <a:extLst>
              <a:ext uri="{FF2B5EF4-FFF2-40B4-BE49-F238E27FC236}">
                <a16:creationId xmlns:a16="http://schemas.microsoft.com/office/drawing/2014/main" id="{014B2988-E9C9-2B5B-BD80-556CEB85B7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1713" y="73025"/>
            <a:ext cx="2060575" cy="206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CC8A5D68-C549-4EC9-2A2E-BB56BDF40FFE}"/>
              </a:ext>
            </a:extLst>
          </p:cNvPr>
          <p:cNvSpPr>
            <a:spLocks noGrp="1" noChangeArrowheads="1"/>
          </p:cNvSpPr>
          <p:nvPr>
            <p:ph type="body" idx="1"/>
          </p:nvPr>
        </p:nvSpPr>
        <p:spPr>
          <a:xfrm>
            <a:off x="228600" y="381000"/>
            <a:ext cx="8458200" cy="6477000"/>
          </a:xfrm>
        </p:spPr>
        <p:txBody>
          <a:bodyPr/>
          <a:lstStyle/>
          <a:p>
            <a:pPr eaLnBrk="1" hangingPunct="1">
              <a:lnSpc>
                <a:spcPct val="80000"/>
              </a:lnSpc>
            </a:pPr>
            <a:r>
              <a:rPr lang="en-US" altLang="en-US" sz="2800" b="1"/>
              <a:t>Side effects and toxicity:</a:t>
            </a:r>
          </a:p>
          <a:p>
            <a:pPr lvl="1" eaLnBrk="1" hangingPunct="1">
              <a:lnSpc>
                <a:spcPct val="80000"/>
              </a:lnSpc>
            </a:pPr>
            <a:r>
              <a:rPr lang="en-US" altLang="en-US" sz="2400"/>
              <a:t>Gastric irritation, increased occult blood in stools.</a:t>
            </a:r>
          </a:p>
          <a:p>
            <a:pPr lvl="1" eaLnBrk="1" hangingPunct="1">
              <a:lnSpc>
                <a:spcPct val="80000"/>
              </a:lnSpc>
            </a:pPr>
            <a:r>
              <a:rPr lang="en-US" altLang="en-US" sz="2400"/>
              <a:t>Hypersensitivity reaction: asthma, rash,….</a:t>
            </a:r>
          </a:p>
          <a:p>
            <a:pPr lvl="1" eaLnBrk="1" hangingPunct="1">
              <a:lnSpc>
                <a:spcPct val="80000"/>
              </a:lnSpc>
            </a:pPr>
            <a:r>
              <a:rPr lang="en-US" altLang="en-US" sz="2400"/>
              <a:t>Idiosyncrasy: In patient with G-6-PD deficiency→haemolytic anaemia.</a:t>
            </a:r>
          </a:p>
          <a:p>
            <a:pPr lvl="1" eaLnBrk="1" hangingPunct="1">
              <a:lnSpc>
                <a:spcPct val="80000"/>
              </a:lnSpc>
            </a:pPr>
            <a:r>
              <a:rPr lang="en-US" altLang="en-US" sz="2400"/>
              <a:t>Prolonged use may lead to hypoprothrombinaemia (increase bleeding tendency).</a:t>
            </a:r>
          </a:p>
          <a:p>
            <a:pPr lvl="1" eaLnBrk="1" hangingPunct="1">
              <a:lnSpc>
                <a:spcPct val="80000"/>
              </a:lnSpc>
            </a:pPr>
            <a:r>
              <a:rPr lang="en-US" altLang="en-US" sz="2400"/>
              <a:t>Chronic use → salicylism: headache, mental confusion, vertigo, ringing in ears (tinnitus), sweating, nausea, vomiting.</a:t>
            </a:r>
          </a:p>
          <a:p>
            <a:pPr lvl="1" eaLnBrk="1" hangingPunct="1">
              <a:lnSpc>
                <a:spcPct val="80000"/>
              </a:lnSpc>
            </a:pPr>
            <a:r>
              <a:rPr lang="en-US" altLang="en-US" sz="2400"/>
              <a:t>Renal irritation (albumin urea) common in renal diseases.</a:t>
            </a:r>
          </a:p>
          <a:p>
            <a:pPr lvl="1" eaLnBrk="1" hangingPunct="1">
              <a:lnSpc>
                <a:spcPct val="80000"/>
              </a:lnSpc>
            </a:pPr>
            <a:r>
              <a:rPr lang="en-US" altLang="en-US" sz="2400"/>
              <a:t>Reye’s syndrom: severe hepatic damage (fatty liver).</a:t>
            </a:r>
          </a:p>
          <a:p>
            <a:pPr lvl="1" eaLnBrk="1" hangingPunct="1">
              <a:lnSpc>
                <a:spcPct val="80000"/>
              </a:lnSpc>
            </a:pPr>
            <a:r>
              <a:rPr lang="en-US" altLang="en-US" sz="2400"/>
              <a:t>Acute salicylate poisoning: restlessness, tremors, convulsions, vomiting, dehydration,↓B.P., metabolic acidosis (in children), respiratory alkalosis( in adults), hyperglycemia, hyperpyrexia, hallucination , vertigo, sweating. </a:t>
            </a:r>
          </a:p>
        </p:txBody>
      </p:sp>
    </p:spTree>
  </p:cSld>
  <p:clrMapOvr>
    <a:masterClrMapping/>
  </p:clrMapOvr>
  <p:transition>
    <p:cover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a:extLst>
              <a:ext uri="{FF2B5EF4-FFF2-40B4-BE49-F238E27FC236}">
                <a16:creationId xmlns:a16="http://schemas.microsoft.com/office/drawing/2014/main" id="{6A24B8BE-7336-91F6-D370-DC8324A9286B}"/>
              </a:ext>
            </a:extLst>
          </p:cNvPr>
          <p:cNvSpPr>
            <a:spLocks noGrp="1" noChangeArrowheads="1"/>
          </p:cNvSpPr>
          <p:nvPr>
            <p:ph type="body" idx="1"/>
          </p:nvPr>
        </p:nvSpPr>
        <p:spPr>
          <a:xfrm>
            <a:off x="228600" y="304800"/>
            <a:ext cx="8458200" cy="5821363"/>
          </a:xfrm>
        </p:spPr>
        <p:txBody>
          <a:bodyPr/>
          <a:lstStyle/>
          <a:p>
            <a:pPr eaLnBrk="1" hangingPunct="1"/>
            <a:r>
              <a:rPr lang="en-US" altLang="en-US" b="1"/>
              <a:t>Treated by:</a:t>
            </a:r>
          </a:p>
          <a:p>
            <a:pPr lvl="1" eaLnBrk="1" hangingPunct="1"/>
            <a:r>
              <a:rPr lang="en-US" altLang="en-US"/>
              <a:t>Gastric lavage with sodium bicarbonate.</a:t>
            </a:r>
          </a:p>
          <a:p>
            <a:pPr lvl="1" eaLnBrk="1" hangingPunct="1"/>
            <a:r>
              <a:rPr lang="en-US" altLang="en-US"/>
              <a:t>Correction of hyperpyrexia ( cold fomentation or ethyl alcohol evaporation).</a:t>
            </a:r>
          </a:p>
          <a:p>
            <a:pPr lvl="1" eaLnBrk="1" hangingPunct="1"/>
            <a:r>
              <a:rPr lang="en-US" altLang="en-US"/>
              <a:t>Correction of dehydration and acid/base balance( I.V. fluids with electrolytes).</a:t>
            </a:r>
          </a:p>
          <a:p>
            <a:pPr lvl="1" eaLnBrk="1" hangingPunct="1"/>
            <a:r>
              <a:rPr lang="en-US" altLang="en-US"/>
              <a:t>Alkalinization of urine with NaHCO</a:t>
            </a:r>
            <a:r>
              <a:rPr lang="en-US" altLang="en-US" baseline="-25000"/>
              <a:t>3</a:t>
            </a:r>
            <a:r>
              <a:rPr lang="en-US" altLang="en-US"/>
              <a:t>.</a:t>
            </a:r>
          </a:p>
          <a:p>
            <a:pPr lvl="1" eaLnBrk="1" hangingPunct="1"/>
            <a:r>
              <a:rPr lang="en-US" altLang="en-US"/>
              <a:t>Vitamin K administration.</a:t>
            </a:r>
          </a:p>
          <a:p>
            <a:pPr eaLnBrk="1" hangingPunct="1"/>
            <a:r>
              <a:rPr lang="en-US" altLang="en-US" b="1"/>
              <a:t>Contraindication:</a:t>
            </a:r>
          </a:p>
          <a:p>
            <a:pPr lvl="1" eaLnBrk="1" hangingPunct="1"/>
            <a:r>
              <a:rPr lang="en-US" altLang="en-US"/>
              <a:t>Peptic ulcer, bronchial asthma, idiosyncrasy, allergy, and bleeding tendency,</a:t>
            </a:r>
          </a:p>
        </p:txBody>
      </p:sp>
    </p:spTree>
  </p:cSld>
  <p:clrMapOvr>
    <a:masterClrMapping/>
  </p:clrMapOvr>
  <p:transition>
    <p:cover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9EB89528-8C96-223F-126C-7B82EA08AF8B}"/>
              </a:ext>
            </a:extLst>
          </p:cNvPr>
          <p:cNvSpPr>
            <a:spLocks noGrp="1" noChangeArrowheads="1"/>
          </p:cNvSpPr>
          <p:nvPr>
            <p:ph type="body" idx="1"/>
          </p:nvPr>
        </p:nvSpPr>
        <p:spPr>
          <a:xfrm>
            <a:off x="228600" y="304800"/>
            <a:ext cx="8458200" cy="6553200"/>
          </a:xfrm>
        </p:spPr>
        <p:txBody>
          <a:bodyPr/>
          <a:lstStyle/>
          <a:p>
            <a:pPr eaLnBrk="1" hangingPunct="1">
              <a:lnSpc>
                <a:spcPct val="90000"/>
              </a:lnSpc>
              <a:buFontTx/>
              <a:buNone/>
            </a:pPr>
            <a:r>
              <a:rPr lang="en-US" altLang="en-US" sz="2800" b="1"/>
              <a:t>2) Indole derivatives</a:t>
            </a:r>
            <a:r>
              <a:rPr lang="en-US" altLang="en-US" sz="2400"/>
              <a:t>: </a:t>
            </a:r>
            <a:r>
              <a:rPr lang="en-US" altLang="en-US" sz="2400" b="1"/>
              <a:t>Indomethacin, sulindac</a:t>
            </a:r>
            <a:r>
              <a:rPr lang="en-US" altLang="en-US" sz="2400"/>
              <a:t> (prodrug)</a:t>
            </a:r>
          </a:p>
          <a:p>
            <a:pPr eaLnBrk="1" hangingPunct="1">
              <a:lnSpc>
                <a:spcPct val="90000"/>
              </a:lnSpc>
            </a:pPr>
            <a:r>
              <a:rPr lang="en-US" altLang="en-US" sz="2800" b="1"/>
              <a:t>Indomethacin:</a:t>
            </a:r>
          </a:p>
          <a:p>
            <a:pPr lvl="1" eaLnBrk="1" hangingPunct="1">
              <a:lnSpc>
                <a:spcPct val="90000"/>
              </a:lnSpc>
            </a:pPr>
            <a:r>
              <a:rPr lang="en-US" altLang="en-US" sz="2000"/>
              <a:t>Is potent inhibitor of prostaglandin synthesis.</a:t>
            </a:r>
          </a:p>
          <a:p>
            <a:pPr lvl="1" eaLnBrk="1" hangingPunct="1">
              <a:lnSpc>
                <a:spcPct val="90000"/>
              </a:lnSpc>
            </a:pPr>
            <a:r>
              <a:rPr lang="en-US" altLang="en-US" sz="2000"/>
              <a:t>Absorbed orally, bound to plasma protein ,t</a:t>
            </a:r>
            <a:r>
              <a:rPr lang="en-US" altLang="en-US" sz="2000" baseline="-25000"/>
              <a:t>1/2</a:t>
            </a:r>
            <a:r>
              <a:rPr lang="en-US" altLang="en-US" sz="2000"/>
              <a:t> 6hr.</a:t>
            </a:r>
          </a:p>
          <a:p>
            <a:pPr lvl="1" eaLnBrk="1" hangingPunct="1">
              <a:lnSpc>
                <a:spcPct val="90000"/>
              </a:lnSpc>
            </a:pPr>
            <a:r>
              <a:rPr lang="en-US" altLang="en-US" sz="2000" b="1"/>
              <a:t>Highly effective anti-inflammatory, analgesic and antipyretic</a:t>
            </a:r>
            <a:r>
              <a:rPr lang="en-US" altLang="en-US" sz="2000"/>
              <a:t>( more than aspirin)</a:t>
            </a:r>
          </a:p>
          <a:p>
            <a:pPr lvl="1" eaLnBrk="1" hangingPunct="1">
              <a:lnSpc>
                <a:spcPct val="90000"/>
              </a:lnSpc>
            </a:pPr>
            <a:r>
              <a:rPr lang="en-US" altLang="en-US" sz="2000"/>
              <a:t>Effective in rheumatoid arthritis. , gout, muscle relaxant disorders, </a:t>
            </a:r>
            <a:r>
              <a:rPr lang="en-US" altLang="en-US" sz="2400" b="1"/>
              <a:t>patent ductus arterious.</a:t>
            </a:r>
          </a:p>
          <a:p>
            <a:pPr lvl="1" eaLnBrk="1" hangingPunct="1">
              <a:lnSpc>
                <a:spcPct val="90000"/>
              </a:lnSpc>
            </a:pPr>
            <a:r>
              <a:rPr lang="en-US" altLang="en-US" sz="2000" b="1"/>
              <a:t>Adverse effect:</a:t>
            </a:r>
          </a:p>
          <a:p>
            <a:pPr lvl="1" eaLnBrk="1" hangingPunct="1">
              <a:lnSpc>
                <a:spcPct val="90000"/>
              </a:lnSpc>
            </a:pPr>
            <a:r>
              <a:rPr lang="en-US" altLang="en-US" sz="2000"/>
              <a:t>GIT disturbances, pancreatitis , headache, thrombocytopenia (low platelet levels)</a:t>
            </a:r>
            <a:r>
              <a:rPr lang="en-US" altLang="en-US"/>
              <a:t> </a:t>
            </a:r>
            <a:r>
              <a:rPr lang="en-US" altLang="en-US" sz="2000"/>
              <a:t> and aplastic anemia , hyperkalemia, skin rash and asthma.</a:t>
            </a:r>
          </a:p>
          <a:p>
            <a:pPr lvl="1" eaLnBrk="1" hangingPunct="1">
              <a:lnSpc>
                <a:spcPct val="90000"/>
              </a:lnSpc>
            </a:pPr>
            <a:r>
              <a:rPr lang="en-US" altLang="en-US" sz="2000" b="1"/>
              <a:t>Condraindication</a:t>
            </a:r>
            <a:r>
              <a:rPr lang="en-US" altLang="en-US" sz="2000"/>
              <a:t>: pregnancy, children, peptic ulcer.</a:t>
            </a:r>
          </a:p>
          <a:p>
            <a:pPr eaLnBrk="1" hangingPunct="1">
              <a:lnSpc>
                <a:spcPct val="90000"/>
              </a:lnSpc>
            </a:pPr>
            <a:r>
              <a:rPr lang="en-US" altLang="en-US" sz="2800" b="1"/>
              <a:t>Sulindac:</a:t>
            </a:r>
          </a:p>
          <a:p>
            <a:pPr lvl="1" eaLnBrk="1" hangingPunct="1">
              <a:lnSpc>
                <a:spcPct val="90000"/>
              </a:lnSpc>
            </a:pPr>
            <a:r>
              <a:rPr lang="en-US" altLang="en-US" sz="2000"/>
              <a:t>Similar to indomethacin but less potent. It is a prodrug which is converted into active metabolite and has less gastric irritation.</a:t>
            </a:r>
          </a:p>
          <a:p>
            <a:pPr lvl="1" eaLnBrk="1" hangingPunct="1">
              <a:lnSpc>
                <a:spcPct val="90000"/>
              </a:lnSpc>
            </a:pPr>
            <a:endParaRPr lang="en-US" altLang="en-US" sz="2000"/>
          </a:p>
        </p:txBody>
      </p:sp>
    </p:spTree>
  </p:cSld>
  <p:clrMapOvr>
    <a:masterClrMapping/>
  </p:clrMapOvr>
  <p:transition>
    <p:cover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a:extLst>
              <a:ext uri="{FF2B5EF4-FFF2-40B4-BE49-F238E27FC236}">
                <a16:creationId xmlns:a16="http://schemas.microsoft.com/office/drawing/2014/main" id="{8BCFACEB-9208-9E8B-B4B6-6375DC557500}"/>
              </a:ext>
            </a:extLst>
          </p:cNvPr>
          <p:cNvSpPr>
            <a:spLocks noGrp="1" noChangeArrowheads="1"/>
          </p:cNvSpPr>
          <p:nvPr>
            <p:ph type="body" idx="1"/>
          </p:nvPr>
        </p:nvSpPr>
        <p:spPr>
          <a:xfrm>
            <a:off x="0" y="0"/>
            <a:ext cx="9144000" cy="6858000"/>
          </a:xfrm>
        </p:spPr>
        <p:txBody>
          <a:bodyPr/>
          <a:lstStyle/>
          <a:p>
            <a:pPr eaLnBrk="1" hangingPunct="1">
              <a:lnSpc>
                <a:spcPct val="80000"/>
              </a:lnSpc>
              <a:buFontTx/>
              <a:buNone/>
            </a:pPr>
            <a:r>
              <a:rPr lang="en-US" altLang="en-US" b="1"/>
              <a:t>3) Anthranilic acid derivatives:</a:t>
            </a:r>
            <a:r>
              <a:rPr lang="en-US" altLang="en-US" sz="2800"/>
              <a:t> (fenamates).</a:t>
            </a:r>
          </a:p>
          <a:p>
            <a:pPr eaLnBrk="1" hangingPunct="1">
              <a:lnSpc>
                <a:spcPct val="80000"/>
              </a:lnSpc>
            </a:pPr>
            <a:r>
              <a:rPr lang="en-US" altLang="en-US" sz="2800" b="1"/>
              <a:t>Mefenamic acid</a:t>
            </a:r>
            <a:r>
              <a:rPr lang="en-US" altLang="en-US" sz="2800"/>
              <a:t> (pontsan) and </a:t>
            </a:r>
            <a:r>
              <a:rPr lang="en-US" altLang="en-US" sz="2800" b="1"/>
              <a:t>meclofenamic acid</a:t>
            </a:r>
            <a:r>
              <a:rPr lang="en-US" altLang="en-US" sz="2800"/>
              <a:t> (Arlef).</a:t>
            </a:r>
          </a:p>
          <a:p>
            <a:pPr lvl="1" eaLnBrk="1" hangingPunct="1">
              <a:lnSpc>
                <a:spcPct val="80000"/>
              </a:lnSpc>
            </a:pPr>
            <a:r>
              <a:rPr lang="en-US" altLang="en-US" sz="2400"/>
              <a:t>Inhibit both COX and phospholipase A</a:t>
            </a:r>
            <a:r>
              <a:rPr lang="en-US" altLang="en-US" sz="2400" baseline="-25000"/>
              <a:t>2</a:t>
            </a:r>
            <a:r>
              <a:rPr lang="en-US" altLang="en-US" sz="2400"/>
              <a:t>, less effective than aspirin as antiinflammatory agent.</a:t>
            </a:r>
          </a:p>
          <a:p>
            <a:pPr lvl="1" eaLnBrk="1" hangingPunct="1">
              <a:lnSpc>
                <a:spcPct val="80000"/>
              </a:lnSpc>
            </a:pPr>
            <a:r>
              <a:rPr lang="en-US" altLang="en-US" sz="2400"/>
              <a:t>They produce GIT disturbances,not used in pregnancy.</a:t>
            </a:r>
          </a:p>
          <a:p>
            <a:pPr eaLnBrk="1" hangingPunct="1">
              <a:lnSpc>
                <a:spcPct val="80000"/>
              </a:lnSpc>
              <a:buFontTx/>
              <a:buNone/>
            </a:pPr>
            <a:r>
              <a:rPr lang="en-US" altLang="en-US" b="1"/>
              <a:t>4) Propionic acid derivattives:</a:t>
            </a:r>
            <a:r>
              <a:rPr lang="en-US" altLang="en-US" sz="2800"/>
              <a:t> </a:t>
            </a:r>
            <a:r>
              <a:rPr lang="en-US" altLang="en-US" sz="2800" b="1"/>
              <a:t>Ibuprofen, ketoprofen</a:t>
            </a:r>
            <a:r>
              <a:rPr lang="en-US" altLang="en-US" sz="2800"/>
              <a:t>, </a:t>
            </a:r>
            <a:r>
              <a:rPr lang="en-US" altLang="en-US" sz="2800" b="1"/>
              <a:t>and naproxen</a:t>
            </a:r>
            <a:r>
              <a:rPr lang="en-US" altLang="en-US" sz="2800"/>
              <a:t> (t</a:t>
            </a:r>
            <a:r>
              <a:rPr lang="en-US" altLang="en-US" sz="2800" baseline="-25000"/>
              <a:t>1/2</a:t>
            </a:r>
            <a:r>
              <a:rPr lang="en-US" altLang="en-US" sz="2800"/>
              <a:t> is 14hr, 20 times more potent than aspirin).</a:t>
            </a:r>
          </a:p>
          <a:p>
            <a:pPr lvl="1" eaLnBrk="1" hangingPunct="1">
              <a:lnSpc>
                <a:spcPct val="80000"/>
              </a:lnSpc>
            </a:pPr>
            <a:r>
              <a:rPr lang="en-US" altLang="en-US" sz="2400"/>
              <a:t>They have analgesic, antipyretic and anti-inflammatory action as they inhibit cyclo-oxygenase enzyme (prostaglandin synthesis).</a:t>
            </a:r>
          </a:p>
          <a:p>
            <a:pPr lvl="1" eaLnBrk="1" hangingPunct="1">
              <a:lnSpc>
                <a:spcPct val="80000"/>
              </a:lnSpc>
            </a:pPr>
            <a:r>
              <a:rPr lang="en-US" altLang="en-US" sz="2400"/>
              <a:t>They are bound to plasma potiens so can displace other drugs and decrease the effect of diuretics, ß-blockers.</a:t>
            </a:r>
          </a:p>
          <a:p>
            <a:pPr eaLnBrk="1" hangingPunct="1">
              <a:lnSpc>
                <a:spcPct val="80000"/>
              </a:lnSpc>
              <a:buFontTx/>
              <a:buNone/>
            </a:pPr>
            <a:r>
              <a:rPr lang="en-US" altLang="en-US" b="1"/>
              <a:t>5) Arylacetic acid derivatives:</a:t>
            </a:r>
            <a:r>
              <a:rPr lang="en-US" altLang="en-US" sz="2800" b="1"/>
              <a:t> Diclofenac</a:t>
            </a:r>
            <a:r>
              <a:rPr lang="en-US" altLang="en-US" sz="2800"/>
              <a:t> (voltaren), </a:t>
            </a:r>
            <a:r>
              <a:rPr lang="en-US" altLang="en-US" sz="2800" b="1"/>
              <a:t>ketorolac </a:t>
            </a:r>
            <a:r>
              <a:rPr lang="en-US" altLang="en-US" sz="2800"/>
              <a:t>and </a:t>
            </a:r>
            <a:r>
              <a:rPr lang="en-US" altLang="en-US" sz="2800" b="1"/>
              <a:t>tolmetin.</a:t>
            </a:r>
            <a:r>
              <a:rPr lang="en-US" altLang="en-US" sz="2800"/>
              <a:t> Tolmetin is not effective in acute gout.</a:t>
            </a:r>
          </a:p>
          <a:p>
            <a:pPr eaLnBrk="1" hangingPunct="1">
              <a:lnSpc>
                <a:spcPct val="80000"/>
              </a:lnSpc>
            </a:pPr>
            <a:endParaRPr lang="en-US" altLang="en-US" sz="2800"/>
          </a:p>
        </p:txBody>
      </p:sp>
    </p:spTree>
  </p:cSld>
  <p:clrMapOvr>
    <a:masterClrMapping/>
  </p:clrMapOvr>
  <p:transition>
    <p:cover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F6329652-F55C-579A-99D7-576F6F813412}"/>
              </a:ext>
            </a:extLst>
          </p:cNvPr>
          <p:cNvSpPr>
            <a:spLocks noGrp="1" noChangeArrowheads="1"/>
          </p:cNvSpPr>
          <p:nvPr>
            <p:ph type="body" idx="1"/>
          </p:nvPr>
        </p:nvSpPr>
        <p:spPr>
          <a:xfrm>
            <a:off x="0" y="0"/>
            <a:ext cx="9144000" cy="6858000"/>
          </a:xfrm>
        </p:spPr>
        <p:txBody>
          <a:bodyPr/>
          <a:lstStyle/>
          <a:p>
            <a:pPr eaLnBrk="1" hangingPunct="1">
              <a:lnSpc>
                <a:spcPct val="90000"/>
              </a:lnSpc>
              <a:buFontTx/>
              <a:buNone/>
            </a:pPr>
            <a:r>
              <a:rPr lang="en-US" altLang="en-US" sz="2000" b="1"/>
              <a:t>6) Oxicams: piroxicam</a:t>
            </a:r>
            <a:r>
              <a:rPr lang="en-US" altLang="en-US" sz="2000"/>
              <a:t> (feldene). It has entrohepatic cycle, so has long plasma half life (t</a:t>
            </a:r>
            <a:r>
              <a:rPr lang="en-US" altLang="en-US" sz="2000" baseline="-25000"/>
              <a:t>1/2</a:t>
            </a:r>
            <a:r>
              <a:rPr lang="en-US" altLang="en-US" sz="2000"/>
              <a:t> is 45hr).↓leukocyte migration.Toxicity:GIT disturbances.</a:t>
            </a:r>
          </a:p>
          <a:p>
            <a:pPr eaLnBrk="1" hangingPunct="1">
              <a:lnSpc>
                <a:spcPct val="90000"/>
              </a:lnSpc>
              <a:buFontTx/>
              <a:buNone/>
            </a:pPr>
            <a:r>
              <a:rPr lang="en-US" altLang="en-US" sz="2400" b="1"/>
              <a:t> 7)Nabumetone</a:t>
            </a:r>
            <a:r>
              <a:rPr lang="en-US" altLang="en-US" sz="2400"/>
              <a:t>: is a prodrug given orally, it is nonacid NSAID ,it is converted into active metabolite.it is less dammage to stomach.</a:t>
            </a:r>
          </a:p>
          <a:p>
            <a:pPr eaLnBrk="1" hangingPunct="1">
              <a:lnSpc>
                <a:spcPct val="90000"/>
              </a:lnSpc>
              <a:buFontTx/>
              <a:buNone/>
            </a:pPr>
            <a:r>
              <a:rPr lang="en-US" altLang="en-US" sz="2000" b="1"/>
              <a:t>8) Pyrazolone derivatives</a:t>
            </a:r>
            <a:r>
              <a:rPr lang="en-US" altLang="en-US" sz="2000"/>
              <a:t>:</a:t>
            </a:r>
          </a:p>
          <a:p>
            <a:pPr lvl="1" eaLnBrk="1" hangingPunct="1">
              <a:lnSpc>
                <a:spcPct val="90000"/>
              </a:lnSpc>
            </a:pPr>
            <a:r>
              <a:rPr lang="en-US" altLang="en-US" sz="2000" b="1"/>
              <a:t>Dipyrone</a:t>
            </a:r>
            <a:r>
              <a:rPr lang="en-US" altLang="en-US" sz="2000"/>
              <a:t>(novalgin) (rarely used due to bone marrow depression), </a:t>
            </a:r>
            <a:r>
              <a:rPr lang="en-US" altLang="en-US" sz="2000" b="1"/>
              <a:t>phenylbutazone, oxyphenbutazone and Azapropazone.</a:t>
            </a:r>
          </a:p>
          <a:p>
            <a:pPr lvl="1" eaLnBrk="1" hangingPunct="1">
              <a:lnSpc>
                <a:spcPct val="90000"/>
              </a:lnSpc>
            </a:pPr>
            <a:r>
              <a:rPr lang="en-US" altLang="en-US" sz="2000" b="1"/>
              <a:t>Phenylbutazone</a:t>
            </a:r>
            <a:r>
              <a:rPr lang="en-US" altLang="en-US" sz="2000"/>
              <a:t>(butazolidine):</a:t>
            </a:r>
          </a:p>
          <a:p>
            <a:pPr lvl="2" eaLnBrk="1" hangingPunct="1">
              <a:lnSpc>
                <a:spcPct val="90000"/>
              </a:lnSpc>
            </a:pPr>
            <a:r>
              <a:rPr lang="en-US" altLang="en-US" sz="2000"/>
              <a:t>Strong anti-inflammatory used in rheumatoid arthritis.</a:t>
            </a:r>
          </a:p>
          <a:p>
            <a:pPr lvl="2" eaLnBrk="1" hangingPunct="1">
              <a:lnSpc>
                <a:spcPct val="90000"/>
              </a:lnSpc>
            </a:pPr>
            <a:r>
              <a:rPr lang="en-US" altLang="en-US" sz="2000"/>
              <a:t>Potent </a:t>
            </a:r>
            <a:r>
              <a:rPr lang="en-US" altLang="en-US" sz="2000" b="1"/>
              <a:t>uricosuric</a:t>
            </a:r>
            <a:r>
              <a:rPr lang="en-US" altLang="en-US" sz="2000"/>
              <a:t> agent useful in acute attack of gout.</a:t>
            </a:r>
          </a:p>
          <a:p>
            <a:pPr lvl="2" eaLnBrk="1" hangingPunct="1">
              <a:lnSpc>
                <a:spcPct val="90000"/>
              </a:lnSpc>
            </a:pPr>
            <a:r>
              <a:rPr lang="en-US" altLang="en-US" sz="2000"/>
              <a:t>Weak analgesic and antipyretic.</a:t>
            </a:r>
          </a:p>
          <a:p>
            <a:pPr lvl="2" eaLnBrk="1" hangingPunct="1">
              <a:lnSpc>
                <a:spcPct val="90000"/>
              </a:lnSpc>
            </a:pPr>
            <a:r>
              <a:rPr lang="en-US" altLang="en-US" sz="2000"/>
              <a:t>Absorption is rapid from GIT, highly bound to plasma protein( 98%).</a:t>
            </a:r>
          </a:p>
          <a:p>
            <a:pPr lvl="2" eaLnBrk="1" hangingPunct="1">
              <a:lnSpc>
                <a:spcPct val="90000"/>
              </a:lnSpc>
            </a:pPr>
            <a:r>
              <a:rPr lang="en-US" altLang="en-US" sz="2000"/>
              <a:t>Metabolized in liver to uricosuric metabolite.</a:t>
            </a:r>
          </a:p>
          <a:p>
            <a:pPr lvl="2" eaLnBrk="1" hangingPunct="1">
              <a:lnSpc>
                <a:spcPct val="90000"/>
              </a:lnSpc>
            </a:pPr>
            <a:r>
              <a:rPr lang="en-US" altLang="en-US" sz="2000" b="1"/>
              <a:t>It is enzyme inducer</a:t>
            </a:r>
            <a:r>
              <a:rPr lang="en-US" altLang="en-US" sz="2000"/>
              <a:t> and displace other drugs from their p.p. binding.</a:t>
            </a:r>
          </a:p>
          <a:p>
            <a:pPr lvl="2" eaLnBrk="1" hangingPunct="1">
              <a:lnSpc>
                <a:spcPct val="90000"/>
              </a:lnSpc>
            </a:pPr>
            <a:r>
              <a:rPr lang="en-US" altLang="en-US" sz="2000"/>
              <a:t>Side effect: nausea , vomiting, peptic ulcer, GIT bleeding, salt and water retention, rash, urticaria, oedema, hypertension, bone marrow depression, liver and renal toxicity, bronchospasm.</a:t>
            </a:r>
          </a:p>
          <a:p>
            <a:pPr lvl="1" eaLnBrk="1" hangingPunct="1">
              <a:lnSpc>
                <a:spcPct val="90000"/>
              </a:lnSpc>
            </a:pPr>
            <a:r>
              <a:rPr lang="en-US" altLang="en-US" sz="2000" b="1"/>
              <a:t>Azapropazone</a:t>
            </a:r>
            <a:r>
              <a:rPr lang="en-US" altLang="en-US" sz="2000"/>
              <a:t>: as phenylbutazone, potent </a:t>
            </a:r>
            <a:r>
              <a:rPr lang="en-US" altLang="en-US" sz="2000" b="1"/>
              <a:t>uricosuric</a:t>
            </a:r>
            <a:r>
              <a:rPr lang="en-US" altLang="en-US" sz="2000"/>
              <a:t> agent, less toxic used in acute attack of gout.</a:t>
            </a:r>
          </a:p>
          <a:p>
            <a:pPr eaLnBrk="1" hangingPunct="1">
              <a:lnSpc>
                <a:spcPct val="90000"/>
              </a:lnSpc>
            </a:pPr>
            <a:endParaRPr lang="en-US" altLang="en-US" sz="2000"/>
          </a:p>
          <a:p>
            <a:pPr eaLnBrk="1" hangingPunct="1">
              <a:lnSpc>
                <a:spcPct val="90000"/>
              </a:lnSpc>
            </a:pPr>
            <a:endParaRPr lang="en-US" altLang="en-US" sz="2000"/>
          </a:p>
          <a:p>
            <a:pPr eaLnBrk="1" hangingPunct="1">
              <a:lnSpc>
                <a:spcPct val="90000"/>
              </a:lnSpc>
            </a:pPr>
            <a:endParaRPr lang="en-US" altLang="en-US" sz="2000"/>
          </a:p>
          <a:p>
            <a:pPr eaLnBrk="1" hangingPunct="1">
              <a:lnSpc>
                <a:spcPct val="90000"/>
              </a:lnSpc>
            </a:pPr>
            <a:endParaRPr lang="en-US" altLang="en-US" sz="2000"/>
          </a:p>
          <a:p>
            <a:pPr eaLnBrk="1" hangingPunct="1">
              <a:lnSpc>
                <a:spcPct val="90000"/>
              </a:lnSpc>
            </a:pPr>
            <a:endParaRPr lang="en-US" altLang="en-US" sz="2000"/>
          </a:p>
          <a:p>
            <a:pPr eaLnBrk="1" hangingPunct="1">
              <a:lnSpc>
                <a:spcPct val="90000"/>
              </a:lnSpc>
            </a:pPr>
            <a:endParaRPr lang="en-US" altLang="en-US" sz="2000"/>
          </a:p>
          <a:p>
            <a:pPr eaLnBrk="1" hangingPunct="1">
              <a:lnSpc>
                <a:spcPct val="90000"/>
              </a:lnSpc>
            </a:pPr>
            <a:endParaRPr lang="en-US" altLang="en-US" sz="2000"/>
          </a:p>
        </p:txBody>
      </p:sp>
    </p:spTree>
  </p:cSld>
  <p:clrMapOvr>
    <a:masterClrMapping/>
  </p:clrMapOvr>
  <p:transition>
    <p:cover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a:extLst>
              <a:ext uri="{FF2B5EF4-FFF2-40B4-BE49-F238E27FC236}">
                <a16:creationId xmlns:a16="http://schemas.microsoft.com/office/drawing/2014/main" id="{C3B765FC-22A0-7A5C-01FE-A4899F83170B}"/>
              </a:ext>
            </a:extLst>
          </p:cNvPr>
          <p:cNvSpPr>
            <a:spLocks noGrp="1" noChangeArrowheads="1"/>
          </p:cNvSpPr>
          <p:nvPr>
            <p:ph type="body" idx="1"/>
          </p:nvPr>
        </p:nvSpPr>
        <p:spPr>
          <a:xfrm>
            <a:off x="228600" y="0"/>
            <a:ext cx="8915400" cy="6858000"/>
          </a:xfrm>
        </p:spPr>
        <p:txBody>
          <a:bodyPr/>
          <a:lstStyle/>
          <a:p>
            <a:pPr eaLnBrk="1" hangingPunct="1"/>
            <a:r>
              <a:rPr lang="en-US" altLang="en-US" sz="2400" b="1"/>
              <a:t>Selective COX-2 inhibitors:</a:t>
            </a:r>
          </a:p>
          <a:p>
            <a:pPr lvl="1" eaLnBrk="1" hangingPunct="1"/>
            <a:r>
              <a:rPr lang="en-US" altLang="en-US" sz="2400"/>
              <a:t>COX-1 isoenzyme is found in gut, kidney and platelets.</a:t>
            </a:r>
          </a:p>
          <a:p>
            <a:pPr lvl="1" eaLnBrk="1" hangingPunct="1"/>
            <a:r>
              <a:rPr lang="en-US" altLang="en-US" sz="2400"/>
              <a:t>COX-2 isoenzyme is induced at site of inflammation.</a:t>
            </a:r>
          </a:p>
          <a:p>
            <a:pPr lvl="1" eaLnBrk="1" hangingPunct="1"/>
            <a:r>
              <a:rPr lang="en-US" altLang="en-US" sz="2400"/>
              <a:t>Selective COX-2 inhibitor as </a:t>
            </a:r>
            <a:r>
              <a:rPr lang="en-US" altLang="en-US" sz="2400" b="1"/>
              <a:t>celecoxib, rofecoxib, valdicoxib, etoricoxib </a:t>
            </a:r>
            <a:r>
              <a:rPr lang="en-US" altLang="en-US" sz="2400"/>
              <a:t>and</a:t>
            </a:r>
            <a:r>
              <a:rPr lang="en-US" altLang="en-US" sz="2400" b="1"/>
              <a:t> meloxicam</a:t>
            </a:r>
            <a:r>
              <a:rPr lang="en-US" altLang="en-US" sz="2400"/>
              <a:t> have analgesic, antipyretic and anti-inflammatory effects as non selective COX inhibitors, but with fewer gastrointestinal side effects and </a:t>
            </a:r>
            <a:r>
              <a:rPr lang="en-US" altLang="en-US" sz="2400" b="1"/>
              <a:t>without affecting platelets.</a:t>
            </a:r>
          </a:p>
          <a:p>
            <a:pPr lvl="1" eaLnBrk="1" hangingPunct="1"/>
            <a:r>
              <a:rPr lang="en-US" altLang="en-US" sz="2400"/>
              <a:t>COX-2 is active withen the kidney, </a:t>
            </a:r>
            <a:r>
              <a:rPr lang="en-US" altLang="en-US" sz="2400" b="1"/>
              <a:t>so COX-2 inhibitors produce renal toxicity</a:t>
            </a:r>
            <a:r>
              <a:rPr lang="en-US" altLang="en-US" sz="2400"/>
              <a:t> as classic non selective COX inhibitors.</a:t>
            </a:r>
          </a:p>
          <a:p>
            <a:pPr lvl="1" eaLnBrk="1" hangingPunct="1"/>
            <a:r>
              <a:rPr lang="en-US" altLang="en-US" sz="2400" b="1"/>
              <a:t>Rofecoxib</a:t>
            </a:r>
            <a:r>
              <a:rPr lang="en-US" altLang="en-US" sz="2400"/>
              <a:t> : used for Rheumatoid arthrities ,osteoarthritis  and at  high doses it cause edema and hypertension </a:t>
            </a:r>
          </a:p>
          <a:p>
            <a:pPr lvl="1" eaLnBrk="1" hangingPunct="1"/>
            <a:r>
              <a:rPr lang="en-US" altLang="en-US" sz="2400" b="1"/>
              <a:t>Etoricoxib</a:t>
            </a:r>
            <a:r>
              <a:rPr lang="en-US" altLang="en-US" sz="2400"/>
              <a:t> :used for Rheumatoid arthrities ,osteoarthritis and in acute gouty arthritis.</a:t>
            </a:r>
          </a:p>
          <a:p>
            <a:pPr eaLnBrk="1" hangingPunct="1"/>
            <a:endParaRPr lang="en-US" altLang="en-US" sz="2400"/>
          </a:p>
        </p:txBody>
      </p:sp>
    </p:spTree>
  </p:cSld>
  <p:clrMapOvr>
    <a:masterClrMapping/>
  </p:clrMapOvr>
  <p:transition>
    <p:cover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FFE19CDD-717C-A0CA-A194-AD908478AC74}"/>
              </a:ext>
            </a:extLst>
          </p:cNvPr>
          <p:cNvSpPr>
            <a:spLocks noGrp="1" noChangeArrowheads="1"/>
          </p:cNvSpPr>
          <p:nvPr>
            <p:ph type="body" idx="1"/>
          </p:nvPr>
        </p:nvSpPr>
        <p:spPr>
          <a:xfrm>
            <a:off x="228600" y="228600"/>
            <a:ext cx="8458200" cy="6400800"/>
          </a:xfrm>
        </p:spPr>
        <p:txBody>
          <a:bodyPr/>
          <a:lstStyle/>
          <a:p>
            <a:pPr eaLnBrk="1" hangingPunct="1">
              <a:lnSpc>
                <a:spcPct val="90000"/>
              </a:lnSpc>
              <a:buFontTx/>
              <a:buNone/>
            </a:pPr>
            <a:r>
              <a:rPr lang="en-US" altLang="en-US" b="1"/>
              <a:t>Aniline derivatives:</a:t>
            </a:r>
          </a:p>
          <a:p>
            <a:pPr lvl="1" eaLnBrk="1" hangingPunct="1">
              <a:lnSpc>
                <a:spcPct val="90000"/>
              </a:lnSpc>
            </a:pPr>
            <a:r>
              <a:rPr lang="en-US" altLang="en-US" sz="2400" b="1"/>
              <a:t>Acetaminophen</a:t>
            </a:r>
            <a:r>
              <a:rPr lang="en-US" altLang="en-US" sz="2400"/>
              <a:t> (paracetamol) and </a:t>
            </a:r>
            <a:r>
              <a:rPr lang="en-US" altLang="en-US" sz="2400" b="1"/>
              <a:t>phenacetin</a:t>
            </a:r>
            <a:r>
              <a:rPr lang="en-US" altLang="en-US" sz="2400"/>
              <a:t> (rarly used.</a:t>
            </a:r>
          </a:p>
          <a:p>
            <a:pPr eaLnBrk="1" hangingPunct="1">
              <a:lnSpc>
                <a:spcPct val="90000"/>
              </a:lnSpc>
            </a:pPr>
            <a:r>
              <a:rPr lang="en-US" altLang="en-US" sz="2800" b="1"/>
              <a:t>Acetaminophen</a:t>
            </a:r>
            <a:r>
              <a:rPr lang="en-US" altLang="en-US" sz="2400"/>
              <a:t> (paracetamol)</a:t>
            </a:r>
          </a:p>
          <a:p>
            <a:pPr lvl="1" eaLnBrk="1" hangingPunct="1">
              <a:lnSpc>
                <a:spcPct val="90000"/>
              </a:lnSpc>
            </a:pPr>
            <a:r>
              <a:rPr lang="en-US" altLang="en-US" sz="2400" b="1"/>
              <a:t>Pharmacokinetic</a:t>
            </a:r>
            <a:r>
              <a:rPr lang="en-US" altLang="en-US" sz="2400"/>
              <a:t>: </a:t>
            </a:r>
          </a:p>
          <a:p>
            <a:pPr lvl="2" eaLnBrk="1" hangingPunct="1">
              <a:lnSpc>
                <a:spcPct val="90000"/>
              </a:lnSpc>
            </a:pPr>
            <a:r>
              <a:rPr lang="en-US" altLang="en-US"/>
              <a:t>oral absorption is related to gastric emptying, slightly bound to plasma proteins, metabolism by conjugation with glucuronic acid and sulphate into inactive and less than 5% is excreted unchanged in urine.</a:t>
            </a:r>
          </a:p>
          <a:p>
            <a:pPr lvl="2" eaLnBrk="1" hangingPunct="1">
              <a:lnSpc>
                <a:spcPct val="90000"/>
              </a:lnSpc>
            </a:pPr>
            <a:r>
              <a:rPr lang="en-US" altLang="en-US"/>
              <a:t>A minor toxic metabolite (N-acetyl-p-benzoquinone) is formed by cytochrome P450 (which is responsible for hepatic and renal toxicity).This toxic metabolite is detoxification by glutathione</a:t>
            </a:r>
            <a:r>
              <a:rPr lang="en-US" altLang="en-US" sz="2000"/>
              <a:t>.</a:t>
            </a:r>
          </a:p>
        </p:txBody>
      </p:sp>
    </p:spTree>
  </p:cSld>
  <p:clrMapOvr>
    <a:masterClrMapping/>
  </p:clrMapOvr>
  <p:transition>
    <p:cover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a:extLst>
              <a:ext uri="{FF2B5EF4-FFF2-40B4-BE49-F238E27FC236}">
                <a16:creationId xmlns:a16="http://schemas.microsoft.com/office/drawing/2014/main" id="{27C831BB-52F2-0915-090B-DB7F677C224B}"/>
              </a:ext>
            </a:extLst>
          </p:cNvPr>
          <p:cNvSpPr>
            <a:spLocks noGrp="1" noChangeArrowheads="1"/>
          </p:cNvSpPr>
          <p:nvPr>
            <p:ph type="body" idx="1"/>
          </p:nvPr>
        </p:nvSpPr>
        <p:spPr>
          <a:xfrm>
            <a:off x="0" y="0"/>
            <a:ext cx="9144000" cy="6858000"/>
          </a:xfrm>
        </p:spPr>
        <p:txBody>
          <a:bodyPr/>
          <a:lstStyle/>
          <a:p>
            <a:pPr eaLnBrk="1" hangingPunct="1">
              <a:lnSpc>
                <a:spcPct val="90000"/>
              </a:lnSpc>
            </a:pPr>
            <a:r>
              <a:rPr lang="en-US" altLang="en-US" sz="2400" b="1"/>
              <a:t>Action:</a:t>
            </a:r>
          </a:p>
          <a:p>
            <a:pPr lvl="1" eaLnBrk="1" hangingPunct="1">
              <a:lnSpc>
                <a:spcPct val="90000"/>
              </a:lnSpc>
            </a:pPr>
            <a:r>
              <a:rPr lang="en-US" altLang="en-US" sz="2000"/>
              <a:t>It inhibit COX enzyme central with weak peripheral effect so it has no significant anti-inflammatory action. </a:t>
            </a:r>
          </a:p>
          <a:p>
            <a:pPr lvl="1" eaLnBrk="1" hangingPunct="1">
              <a:lnSpc>
                <a:spcPct val="90000"/>
              </a:lnSpc>
            </a:pPr>
            <a:r>
              <a:rPr lang="en-US" altLang="en-US" sz="2000"/>
              <a:t>It may inhibit COX-3 enzyme in CNS (a variant product of COX-1 gene)</a:t>
            </a:r>
          </a:p>
          <a:p>
            <a:pPr lvl="1" eaLnBrk="1" hangingPunct="1">
              <a:lnSpc>
                <a:spcPct val="90000"/>
              </a:lnSpc>
            </a:pPr>
            <a:r>
              <a:rPr lang="en-US" altLang="en-US" sz="2000"/>
              <a:t>It is analgesic antipyretic as aspirin but has no effect on platelets or gut, no bronchospasm and no effect on uric acid.</a:t>
            </a:r>
          </a:p>
          <a:p>
            <a:pPr eaLnBrk="1" hangingPunct="1">
              <a:lnSpc>
                <a:spcPct val="90000"/>
              </a:lnSpc>
            </a:pPr>
            <a:endParaRPr lang="en-US" altLang="en-US" sz="2400" b="1"/>
          </a:p>
          <a:p>
            <a:pPr eaLnBrk="1" hangingPunct="1">
              <a:lnSpc>
                <a:spcPct val="90000"/>
              </a:lnSpc>
            </a:pPr>
            <a:r>
              <a:rPr lang="en-US" altLang="en-US" sz="2400" b="1"/>
              <a:t>Uses:</a:t>
            </a:r>
          </a:p>
          <a:p>
            <a:pPr lvl="1" eaLnBrk="1" hangingPunct="1">
              <a:lnSpc>
                <a:spcPct val="90000"/>
              </a:lnSpc>
            </a:pPr>
            <a:r>
              <a:rPr lang="en-US" altLang="en-US" sz="2000"/>
              <a:t>Analgesic antipyretic in patients allergic or intolerant to aspirin.</a:t>
            </a:r>
          </a:p>
          <a:p>
            <a:pPr lvl="1" eaLnBrk="1" hangingPunct="1">
              <a:lnSpc>
                <a:spcPct val="90000"/>
              </a:lnSpc>
            </a:pPr>
            <a:r>
              <a:rPr lang="en-US" altLang="en-US" sz="2000"/>
              <a:t>It is used in pregnancy, patients with hemophilia, history of peptic ulcer, bronchial asthma.</a:t>
            </a:r>
          </a:p>
          <a:p>
            <a:pPr lvl="1" eaLnBrk="1" hangingPunct="1">
              <a:lnSpc>
                <a:spcPct val="90000"/>
              </a:lnSpc>
            </a:pPr>
            <a:r>
              <a:rPr lang="en-US" altLang="en-US" sz="2000" b="1"/>
              <a:t>Side effects:</a:t>
            </a:r>
          </a:p>
          <a:p>
            <a:pPr lvl="1" eaLnBrk="1" hangingPunct="1">
              <a:lnSpc>
                <a:spcPct val="90000"/>
              </a:lnSpc>
            </a:pPr>
            <a:r>
              <a:rPr lang="en-US" altLang="en-US" sz="2000"/>
              <a:t>It is well tolerated at therapeutic doses.</a:t>
            </a:r>
          </a:p>
          <a:p>
            <a:pPr lvl="1" eaLnBrk="1" hangingPunct="1">
              <a:lnSpc>
                <a:spcPct val="90000"/>
              </a:lnSpc>
            </a:pPr>
            <a:r>
              <a:rPr lang="en-US" altLang="en-US" sz="2000"/>
              <a:t>Skin rash and drug fever.</a:t>
            </a:r>
          </a:p>
          <a:p>
            <a:pPr lvl="1" eaLnBrk="1" hangingPunct="1">
              <a:lnSpc>
                <a:spcPct val="90000"/>
              </a:lnSpc>
            </a:pPr>
            <a:r>
              <a:rPr lang="en-US" altLang="en-US" sz="2000"/>
              <a:t>Hepatic necrosis and renal tubular necrosis and hypoglycemic coma.</a:t>
            </a:r>
          </a:p>
          <a:p>
            <a:pPr lvl="1" eaLnBrk="1" hangingPunct="1">
              <a:lnSpc>
                <a:spcPct val="90000"/>
              </a:lnSpc>
            </a:pPr>
            <a:r>
              <a:rPr lang="en-US" altLang="en-US" sz="2000"/>
              <a:t>Methemoglobinemia, heamolytic anamia, cyanosis, respiratory and cardiac arrest with lethal doses of phenacetin. </a:t>
            </a:r>
          </a:p>
        </p:txBody>
      </p:sp>
    </p:spTree>
  </p:cSld>
  <p:clrMapOvr>
    <a:masterClrMapping/>
  </p:clrMapOvr>
  <p:transition>
    <p:cover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F0C631BA-BDAE-A100-C61C-75ACB0FA07FF}"/>
              </a:ext>
            </a:extLst>
          </p:cNvPr>
          <p:cNvSpPr>
            <a:spLocks noGrp="1" noChangeArrowheads="1"/>
          </p:cNvSpPr>
          <p:nvPr>
            <p:ph type="body" idx="1"/>
          </p:nvPr>
        </p:nvSpPr>
        <p:spPr>
          <a:xfrm>
            <a:off x="228600" y="381000"/>
            <a:ext cx="8458200" cy="5745163"/>
          </a:xfrm>
        </p:spPr>
        <p:txBody>
          <a:bodyPr/>
          <a:lstStyle/>
          <a:p>
            <a:pPr eaLnBrk="1" hangingPunct="1"/>
            <a:r>
              <a:rPr lang="en-US" altLang="en-US" sz="3600" b="1"/>
              <a:t>Acute paracetamol toxicity:</a:t>
            </a:r>
          </a:p>
          <a:p>
            <a:pPr lvl="1" eaLnBrk="1" hangingPunct="1"/>
            <a:r>
              <a:rPr lang="en-US" altLang="en-US"/>
              <a:t>Ingestion of 15g acetaminophen may be fetal. Death may occur due to hepatotoxicity and acute renal tubular necrosis.</a:t>
            </a:r>
          </a:p>
          <a:p>
            <a:pPr lvl="1" eaLnBrk="1" hangingPunct="1"/>
            <a:r>
              <a:rPr lang="en-US" altLang="en-US"/>
              <a:t>Early symptoms include nausea, vomiting, diarrhea, abdominal pain, then hepato-renal failure .</a:t>
            </a:r>
          </a:p>
          <a:p>
            <a:pPr lvl="1" eaLnBrk="1" hangingPunct="1"/>
            <a:r>
              <a:rPr lang="en-US" altLang="en-US"/>
              <a:t>Administration of </a:t>
            </a:r>
            <a:r>
              <a:rPr lang="en-US" altLang="en-US" sz="3200" b="1"/>
              <a:t>N-acetylcysteine</a:t>
            </a:r>
            <a:r>
              <a:rPr lang="en-US" altLang="en-US"/>
              <a:t> within 6-8 hrs following acute overdose can protect against toxicity.</a:t>
            </a:r>
          </a:p>
        </p:txBody>
      </p:sp>
    </p:spTree>
  </p:cSld>
  <p:clrMapOvr>
    <a:masterClrMapping/>
  </p:clrMapOvr>
  <p:transition>
    <p:cover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a:extLst>
              <a:ext uri="{FF2B5EF4-FFF2-40B4-BE49-F238E27FC236}">
                <a16:creationId xmlns:a16="http://schemas.microsoft.com/office/drawing/2014/main" id="{EA5AC745-5673-1E33-15AE-98EC039C8CFD}"/>
              </a:ext>
            </a:extLst>
          </p:cNvPr>
          <p:cNvSpPr>
            <a:spLocks noGrp="1"/>
          </p:cNvSpPr>
          <p:nvPr>
            <p:ph idx="1"/>
          </p:nvPr>
        </p:nvSpPr>
        <p:spPr>
          <a:xfrm>
            <a:off x="0" y="0"/>
            <a:ext cx="9144000" cy="6858000"/>
          </a:xfrm>
        </p:spPr>
        <p:txBody>
          <a:bodyPr/>
          <a:lstStyle/>
          <a:p>
            <a:pPr algn="ctr" eaLnBrk="1" hangingPunct="1">
              <a:buFont typeface="Arial" panose="020B0604020202020204" pitchFamily="34" charset="0"/>
              <a:buNone/>
            </a:pPr>
            <a:r>
              <a:rPr lang="en-US" altLang="en-US" sz="4000" b="1">
                <a:latin typeface="Times New Roman" panose="02020603050405020304" pitchFamily="18" charset="0"/>
                <a:cs typeface="Times New Roman" panose="02020603050405020304" pitchFamily="18" charset="0"/>
              </a:rPr>
              <a:t>Sedative, Hypnotic &amp; Anxiolytic Drugs</a:t>
            </a:r>
            <a:endParaRPr lang="en-US" altLang="en-US" sz="360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r>
              <a:rPr lang="en-US" altLang="en-US" sz="2400">
                <a:latin typeface="Times New Roman" panose="02020603050405020304" pitchFamily="18" charset="0"/>
                <a:cs typeface="Times New Roman" panose="02020603050405020304" pitchFamily="18" charset="0"/>
              </a:rPr>
              <a:t>Sedative, hypnotic &amp; anxiolytic drugs are drugs used mainly in treatment of anxiety and insomnia</a:t>
            </a:r>
          </a:p>
          <a:p>
            <a:pPr eaLnBrk="1" hangingPunct="1">
              <a:buFont typeface="Arial" panose="020B0604020202020204" pitchFamily="34" charset="0"/>
              <a:buNone/>
            </a:pPr>
            <a:r>
              <a:rPr lang="en-US" altLang="en-US" sz="2400" b="1">
                <a:latin typeface="Times New Roman" panose="02020603050405020304" pitchFamily="18" charset="0"/>
                <a:cs typeface="Times New Roman" panose="02020603050405020304" pitchFamily="18" charset="0"/>
              </a:rPr>
              <a:t>Classification:</a:t>
            </a:r>
            <a:endParaRPr lang="en-US" altLang="en-US" sz="2400">
              <a:latin typeface="Times New Roman" panose="02020603050405020304" pitchFamily="18" charset="0"/>
              <a:cs typeface="Times New Roman" panose="02020603050405020304" pitchFamily="18" charset="0"/>
            </a:endParaRPr>
          </a:p>
          <a:p>
            <a:pPr lvl="1" eaLnBrk="1" hangingPunct="1"/>
            <a:r>
              <a:rPr lang="en-US" altLang="en-US" sz="2400">
                <a:latin typeface="Times New Roman" panose="02020603050405020304" pitchFamily="18" charset="0"/>
                <a:cs typeface="Times New Roman" panose="02020603050405020304" pitchFamily="18" charset="0"/>
              </a:rPr>
              <a:t>Drugs  facilitating GABA (gamma-aminobuteric acid ) action: </a:t>
            </a:r>
            <a:r>
              <a:rPr lang="en-US" altLang="en-US" sz="2400" b="1">
                <a:latin typeface="Times New Roman" panose="02020603050405020304" pitchFamily="18" charset="0"/>
                <a:cs typeface="Times New Roman" panose="02020603050405020304" pitchFamily="18" charset="0"/>
              </a:rPr>
              <a:t>Benzodiazepines, barbiturates, zolpidem</a:t>
            </a:r>
          </a:p>
          <a:p>
            <a:pPr lvl="1" eaLnBrk="1" hangingPunct="1"/>
            <a:r>
              <a:rPr lang="en-US" altLang="en-US" sz="2400">
                <a:latin typeface="Times New Roman" panose="02020603050405020304" pitchFamily="18" charset="0"/>
                <a:cs typeface="Times New Roman" panose="02020603050405020304" pitchFamily="18" charset="0"/>
              </a:rPr>
              <a:t>Drugs which are agonist to 5-HT</a:t>
            </a:r>
            <a:r>
              <a:rPr lang="en-US" altLang="en-US" sz="2400" baseline="-25000">
                <a:latin typeface="Times New Roman" panose="02020603050405020304" pitchFamily="18" charset="0"/>
                <a:cs typeface="Times New Roman" panose="02020603050405020304" pitchFamily="18" charset="0"/>
              </a:rPr>
              <a:t>1A</a:t>
            </a:r>
            <a:r>
              <a:rPr lang="en-US" altLang="en-US" sz="2400">
                <a:latin typeface="Times New Roman" panose="02020603050405020304" pitchFamily="18" charset="0"/>
                <a:cs typeface="Times New Roman" panose="02020603050405020304" pitchFamily="18" charset="0"/>
              </a:rPr>
              <a:t>: </a:t>
            </a:r>
            <a:r>
              <a:rPr lang="en-US" altLang="en-US" sz="2400" b="1">
                <a:latin typeface="Times New Roman" panose="02020603050405020304" pitchFamily="18" charset="0"/>
                <a:cs typeface="Times New Roman" panose="02020603050405020304" pitchFamily="18" charset="0"/>
              </a:rPr>
              <a:t>Buspirone</a:t>
            </a:r>
          </a:p>
          <a:p>
            <a:pPr eaLnBrk="1" hangingPunct="1">
              <a:buFont typeface="Arial" panose="020B0604020202020204" pitchFamily="34" charset="0"/>
              <a:buNone/>
            </a:pPr>
            <a:r>
              <a:rPr lang="en-US" altLang="en-US" sz="2000" b="1">
                <a:solidFill>
                  <a:srgbClr val="000000"/>
                </a:solidFill>
                <a:latin typeface="Times New Roman" panose="02020603050405020304" pitchFamily="18" charset="0"/>
                <a:cs typeface="Times New Roman" panose="02020603050405020304" pitchFamily="18" charset="0"/>
              </a:rPr>
              <a:t>GABA receptors</a:t>
            </a:r>
            <a:r>
              <a:rPr lang="en-US" altLang="en-US" sz="2000">
                <a:solidFill>
                  <a:srgbClr val="000000"/>
                </a:solidFill>
                <a:latin typeface="Times New Roman" panose="02020603050405020304" pitchFamily="18" charset="0"/>
                <a:cs typeface="Times New Roman" panose="02020603050405020304" pitchFamily="18" charset="0"/>
              </a:rPr>
              <a:t> can be divided into : </a:t>
            </a:r>
          </a:p>
          <a:p>
            <a:pPr eaLnBrk="1" hangingPunct="1"/>
            <a:r>
              <a:rPr lang="en-US" altLang="en-US" sz="2000" b="1">
                <a:solidFill>
                  <a:srgbClr val="000000"/>
                </a:solidFill>
                <a:latin typeface="Times New Roman" panose="02020603050405020304" pitchFamily="18" charset="0"/>
                <a:cs typeface="Times New Roman" panose="02020603050405020304" pitchFamily="18" charset="0"/>
              </a:rPr>
              <a:t>Ionotropic</a:t>
            </a:r>
            <a:r>
              <a:rPr lang="en-US" altLang="en-US" sz="2000">
                <a:solidFill>
                  <a:srgbClr val="000000"/>
                </a:solidFill>
                <a:latin typeface="Times New Roman" panose="02020603050405020304" pitchFamily="18" charset="0"/>
                <a:cs typeface="Times New Roman" panose="02020603050405020304" pitchFamily="18" charset="0"/>
              </a:rPr>
              <a:t>(ligand-gated ion channels) </a:t>
            </a:r>
          </a:p>
          <a:p>
            <a:pPr lvl="1" eaLnBrk="1" hangingPunct="1"/>
            <a:r>
              <a:rPr lang="en-US" altLang="en-US" sz="2000" b="1">
                <a:solidFill>
                  <a:srgbClr val="000000"/>
                </a:solidFill>
                <a:latin typeface="Times New Roman" panose="02020603050405020304" pitchFamily="18" charset="0"/>
                <a:cs typeface="Times New Roman" panose="02020603050405020304" pitchFamily="18" charset="0"/>
              </a:rPr>
              <a:t>GABA</a:t>
            </a:r>
            <a:r>
              <a:rPr lang="en-US" altLang="en-US" sz="2000" b="1" baseline="-25000">
                <a:solidFill>
                  <a:srgbClr val="000000"/>
                </a:solidFill>
                <a:latin typeface="Times New Roman" panose="02020603050405020304" pitchFamily="18" charset="0"/>
                <a:cs typeface="Times New Roman" panose="02020603050405020304" pitchFamily="18" charset="0"/>
              </a:rPr>
              <a:t>A</a:t>
            </a:r>
            <a:r>
              <a:rPr lang="en-US" altLang="en-US" sz="2000" b="1">
                <a:solidFill>
                  <a:srgbClr val="000000"/>
                </a:solidFill>
                <a:latin typeface="Times New Roman" panose="02020603050405020304" pitchFamily="18" charset="0"/>
                <a:cs typeface="Times New Roman" panose="02020603050405020304" pitchFamily="18" charset="0"/>
              </a:rPr>
              <a:t>:   </a:t>
            </a:r>
            <a:endParaRPr lang="en-US" altLang="en-US" sz="2000">
              <a:solidFill>
                <a:srgbClr val="000000"/>
              </a:solidFill>
              <a:latin typeface="Times New Roman" panose="02020603050405020304" pitchFamily="18" charset="0"/>
              <a:cs typeface="Times New Roman" panose="02020603050405020304" pitchFamily="18" charset="0"/>
            </a:endParaRPr>
          </a:p>
          <a:p>
            <a:pPr lvl="2" eaLnBrk="1" hangingPunct="1"/>
            <a:r>
              <a:rPr lang="en-US" altLang="en-US" sz="2000">
                <a:solidFill>
                  <a:srgbClr val="000000"/>
                </a:solidFill>
                <a:latin typeface="Times New Roman" panose="02020603050405020304" pitchFamily="18" charset="0"/>
                <a:cs typeface="Times New Roman" panose="02020603050405020304" pitchFamily="18" charset="0"/>
              </a:rPr>
              <a:t>Mediate postsynaptic neuronal inhibition.</a:t>
            </a:r>
          </a:p>
          <a:p>
            <a:pPr lvl="2" eaLnBrk="1" hangingPunct="1"/>
            <a:r>
              <a:rPr lang="en-US" altLang="en-US" sz="2000">
                <a:solidFill>
                  <a:srgbClr val="000000"/>
                </a:solidFill>
                <a:latin typeface="Times New Roman" panose="02020603050405020304" pitchFamily="18" charset="0"/>
                <a:cs typeface="Times New Roman" panose="02020603050405020304" pitchFamily="18" charset="0"/>
              </a:rPr>
              <a:t>Permeable to </a:t>
            </a:r>
            <a:r>
              <a:rPr lang="en-US" altLang="en-US" sz="2000" b="1">
                <a:solidFill>
                  <a:srgbClr val="000000"/>
                </a:solidFill>
                <a:latin typeface="Times New Roman" panose="02020603050405020304" pitchFamily="18" charset="0"/>
                <a:cs typeface="Times New Roman" panose="02020603050405020304" pitchFamily="18" charset="0"/>
              </a:rPr>
              <a:t>Cl</a:t>
            </a:r>
            <a:r>
              <a:rPr lang="en-US" altLang="en-US" sz="2000" b="1" baseline="30000">
                <a:solidFill>
                  <a:srgbClr val="000000"/>
                </a:solidFill>
                <a:latin typeface="Times New Roman" panose="02020603050405020304" pitchFamily="18" charset="0"/>
                <a:cs typeface="Times New Roman" panose="02020603050405020304" pitchFamily="18" charset="0"/>
              </a:rPr>
              <a:t>- </a:t>
            </a:r>
            <a:endParaRPr lang="en-US" altLang="en-US" sz="2000">
              <a:solidFill>
                <a:srgbClr val="000000"/>
              </a:solidFill>
              <a:latin typeface="Times New Roman" panose="02020603050405020304" pitchFamily="18" charset="0"/>
              <a:cs typeface="Times New Roman" panose="02020603050405020304" pitchFamily="18" charset="0"/>
            </a:endParaRPr>
          </a:p>
          <a:p>
            <a:pPr eaLnBrk="1" hangingPunct="1"/>
            <a:r>
              <a:rPr lang="en-US" altLang="en-US" sz="2000" b="1">
                <a:solidFill>
                  <a:srgbClr val="000000"/>
                </a:solidFill>
                <a:latin typeface="Times New Roman" panose="02020603050405020304" pitchFamily="18" charset="0"/>
                <a:cs typeface="Times New Roman" panose="02020603050405020304" pitchFamily="18" charset="0"/>
              </a:rPr>
              <a:t>Metabotropic</a:t>
            </a:r>
            <a:r>
              <a:rPr lang="en-US" altLang="en-US" sz="2000">
                <a:solidFill>
                  <a:srgbClr val="000000"/>
                </a:solidFill>
                <a:latin typeface="Times New Roman" panose="02020603050405020304" pitchFamily="18" charset="0"/>
                <a:cs typeface="Times New Roman" panose="02020603050405020304" pitchFamily="18" charset="0"/>
              </a:rPr>
              <a:t>(G protein-coupled receptors) </a:t>
            </a:r>
          </a:p>
          <a:p>
            <a:pPr lvl="1" eaLnBrk="1" hangingPunct="1"/>
            <a:r>
              <a:rPr lang="en-US" altLang="en-US" sz="2000" b="1">
                <a:solidFill>
                  <a:srgbClr val="000000"/>
                </a:solidFill>
                <a:latin typeface="Times New Roman" panose="02020603050405020304" pitchFamily="18" charset="0"/>
                <a:cs typeface="Times New Roman" panose="02020603050405020304" pitchFamily="18" charset="0"/>
              </a:rPr>
              <a:t>GABA</a:t>
            </a:r>
            <a:r>
              <a:rPr lang="en-US" altLang="en-US" sz="2000" b="1" baseline="-25000">
                <a:solidFill>
                  <a:srgbClr val="000000"/>
                </a:solidFill>
                <a:latin typeface="Times New Roman" panose="02020603050405020304" pitchFamily="18" charset="0"/>
                <a:cs typeface="Times New Roman" panose="02020603050405020304" pitchFamily="18" charset="0"/>
              </a:rPr>
              <a:t>B</a:t>
            </a:r>
            <a:r>
              <a:rPr lang="en-US" altLang="en-US" sz="2000" b="1">
                <a:solidFill>
                  <a:srgbClr val="000000"/>
                </a:solidFill>
                <a:latin typeface="Times New Roman" panose="02020603050405020304" pitchFamily="18" charset="0"/>
                <a:cs typeface="Times New Roman" panose="02020603050405020304" pitchFamily="18" charset="0"/>
              </a:rPr>
              <a:t>: </a:t>
            </a:r>
            <a:r>
              <a:rPr lang="en-US" altLang="en-US" sz="2000">
                <a:solidFill>
                  <a:srgbClr val="000000"/>
                </a:solidFill>
                <a:latin typeface="Times New Roman" panose="02020603050405020304" pitchFamily="18" charset="0"/>
                <a:cs typeface="Times New Roman" panose="02020603050405020304" pitchFamily="18" charset="0"/>
              </a:rPr>
              <a:t>Mediate</a:t>
            </a:r>
          </a:p>
          <a:p>
            <a:pPr lvl="2" eaLnBrk="1" hangingPunct="1"/>
            <a:r>
              <a:rPr lang="en-US" altLang="en-US" sz="2000" b="1">
                <a:solidFill>
                  <a:srgbClr val="000000"/>
                </a:solidFill>
                <a:latin typeface="Times New Roman" panose="02020603050405020304" pitchFamily="18" charset="0"/>
                <a:cs typeface="Times New Roman" panose="02020603050405020304" pitchFamily="18" charset="0"/>
              </a:rPr>
              <a:t>Presynaptic </a:t>
            </a:r>
            <a:r>
              <a:rPr lang="en-US" altLang="en-US" sz="2000">
                <a:solidFill>
                  <a:srgbClr val="000000"/>
                </a:solidFill>
                <a:latin typeface="Times New Roman" panose="02020603050405020304" pitchFamily="18" charset="0"/>
                <a:cs typeface="Times New Roman" panose="02020603050405020304" pitchFamily="18" charset="0"/>
              </a:rPr>
              <a:t>neuronal inhibition by ↓ Ca</a:t>
            </a:r>
            <a:r>
              <a:rPr lang="en-US" altLang="en-US" sz="2000" baseline="30000">
                <a:solidFill>
                  <a:srgbClr val="000000"/>
                </a:solidFill>
                <a:latin typeface="Times New Roman" panose="02020603050405020304" pitchFamily="18" charset="0"/>
                <a:cs typeface="Times New Roman" panose="02020603050405020304" pitchFamily="18" charset="0"/>
              </a:rPr>
              <a:t>2+</a:t>
            </a:r>
            <a:r>
              <a:rPr lang="en-US" altLang="en-US" sz="2000">
                <a:solidFill>
                  <a:srgbClr val="000000"/>
                </a:solidFill>
                <a:latin typeface="Times New Roman" panose="02020603050405020304" pitchFamily="18" charset="0"/>
                <a:cs typeface="Times New Roman" panose="02020603050405020304" pitchFamily="18" charset="0"/>
              </a:rPr>
              <a:t> influx resulting in inhibition of release of excitatory neurotransmitter glutamate.</a:t>
            </a:r>
          </a:p>
          <a:p>
            <a:pPr lvl="2" eaLnBrk="1" hangingPunct="1"/>
            <a:r>
              <a:rPr lang="en-US" altLang="en-US" sz="2000" b="1">
                <a:solidFill>
                  <a:srgbClr val="000000"/>
                </a:solidFill>
                <a:latin typeface="Times New Roman" panose="02020603050405020304" pitchFamily="18" charset="0"/>
                <a:cs typeface="Times New Roman" panose="02020603050405020304" pitchFamily="18" charset="0"/>
              </a:rPr>
              <a:t>Postsynaptic</a:t>
            </a:r>
            <a:r>
              <a:rPr lang="en-US" altLang="en-US" sz="2000">
                <a:solidFill>
                  <a:srgbClr val="000000"/>
                </a:solidFill>
                <a:latin typeface="Times New Roman" panose="02020603050405020304" pitchFamily="18" charset="0"/>
                <a:cs typeface="Times New Roman" panose="02020603050405020304" pitchFamily="18" charset="0"/>
              </a:rPr>
              <a:t> neuronal inhibition by ↑K</a:t>
            </a:r>
            <a:r>
              <a:rPr lang="en-US" altLang="en-US" sz="2000" baseline="30000">
                <a:solidFill>
                  <a:srgbClr val="000000"/>
                </a:solidFill>
                <a:latin typeface="Times New Roman" panose="02020603050405020304" pitchFamily="18" charset="0"/>
                <a:cs typeface="Times New Roman" panose="02020603050405020304" pitchFamily="18" charset="0"/>
              </a:rPr>
              <a:t>+</a:t>
            </a:r>
            <a:r>
              <a:rPr lang="en-US" altLang="en-US" sz="2000">
                <a:solidFill>
                  <a:srgbClr val="000000"/>
                </a:solidFill>
                <a:latin typeface="Times New Roman" panose="02020603050405020304" pitchFamily="18" charset="0"/>
                <a:cs typeface="Times New Roman" panose="02020603050405020304" pitchFamily="18" charset="0"/>
              </a:rPr>
              <a:t> outflux (hyperpolarization).</a:t>
            </a:r>
          </a:p>
          <a:p>
            <a:pPr eaLnBrk="1" hangingPunct="1"/>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EB5961B9-D870-2A83-9F29-6BB5F1835988}"/>
              </a:ext>
            </a:extLst>
          </p:cNvPr>
          <p:cNvSpPr>
            <a:spLocks noGrp="1" noChangeArrowheads="1"/>
          </p:cNvSpPr>
          <p:nvPr>
            <p:ph type="title"/>
          </p:nvPr>
        </p:nvSpPr>
        <p:spPr/>
        <p:txBody>
          <a:bodyPr/>
          <a:lstStyle/>
          <a:p>
            <a:pPr eaLnBrk="1" hangingPunct="1"/>
            <a:r>
              <a:rPr lang="en-US" altLang="en-US" sz="4000"/>
              <a:t>Non Steroidal Anti-inflammatory Drugs (NSAIDs)</a:t>
            </a:r>
          </a:p>
        </p:txBody>
      </p:sp>
      <p:sp>
        <p:nvSpPr>
          <p:cNvPr id="15363" name="Rectangle 3">
            <a:extLst>
              <a:ext uri="{FF2B5EF4-FFF2-40B4-BE49-F238E27FC236}">
                <a16:creationId xmlns:a16="http://schemas.microsoft.com/office/drawing/2014/main" id="{C2710DFD-B45B-B20D-5290-64DC8C2F77B4}"/>
              </a:ext>
            </a:extLst>
          </p:cNvPr>
          <p:cNvSpPr>
            <a:spLocks noGrp="1" noChangeArrowheads="1"/>
          </p:cNvSpPr>
          <p:nvPr>
            <p:ph type="body" idx="1"/>
          </p:nvPr>
        </p:nvSpPr>
        <p:spPr/>
        <p:txBody>
          <a:bodyPr/>
          <a:lstStyle/>
          <a:p>
            <a:pPr eaLnBrk="1" hangingPunct="1">
              <a:lnSpc>
                <a:spcPct val="90000"/>
              </a:lnSpc>
            </a:pPr>
            <a:r>
              <a:rPr lang="en-US" altLang="en-US" sz="2400"/>
              <a:t>This group of drugs have the common characteristic of being analgesic, antipyretic and anti-inflammatory. </a:t>
            </a:r>
          </a:p>
          <a:p>
            <a:pPr eaLnBrk="1" hangingPunct="1">
              <a:lnSpc>
                <a:spcPct val="90000"/>
              </a:lnSpc>
            </a:pPr>
            <a:r>
              <a:rPr lang="en-US" altLang="en-US" sz="2400"/>
              <a:t>All these effects are produced through a common mechanism of action; the inhibition of prostaglandins synthesis by inhibiting the enzyme cyclo-oxygenase (COX) in the pathway of arachidonic acid metabolism.</a:t>
            </a:r>
          </a:p>
          <a:p>
            <a:pPr eaLnBrk="1" hangingPunct="1">
              <a:lnSpc>
                <a:spcPct val="90000"/>
              </a:lnSpc>
            </a:pPr>
            <a:r>
              <a:rPr lang="en-US" altLang="en-US" sz="2400"/>
              <a:t>There are 2 COX isoenzymes: COX-1 (constitutive in the cells) and COX-2 ( induced during inflammation.</a:t>
            </a:r>
          </a:p>
          <a:p>
            <a:pPr eaLnBrk="1" hangingPunct="1">
              <a:lnSpc>
                <a:spcPct val="90000"/>
              </a:lnSpc>
            </a:pPr>
            <a:r>
              <a:rPr lang="en-US" altLang="en-US" sz="2400"/>
              <a:t>Corticosteroids are the well known steroidal and have powerful anti-inflammatory effects. But the toxicity associated with chronic corticosteroids therapy limits their use .</a:t>
            </a:r>
          </a:p>
          <a:p>
            <a:pPr eaLnBrk="1" hangingPunct="1">
              <a:lnSpc>
                <a:spcPct val="90000"/>
              </a:lnSpc>
            </a:pPr>
            <a:endParaRPr lang="en-US" altLang="en-US" sz="2400"/>
          </a:p>
        </p:txBody>
      </p:sp>
    </p:spTree>
  </p:cSld>
  <p:clrMapOvr>
    <a:masterClrMapping/>
  </p:clrMapOvr>
  <p:transition>
    <p:cover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id="{69FB6288-E078-4F71-3407-3341D89B6C8F}"/>
              </a:ext>
            </a:extLst>
          </p:cNvPr>
          <p:cNvSpPr>
            <a:spLocks noGrp="1"/>
          </p:cNvSpPr>
          <p:nvPr>
            <p:ph idx="1"/>
          </p:nvPr>
        </p:nvSpPr>
        <p:spPr>
          <a:xfrm>
            <a:off x="0" y="0"/>
            <a:ext cx="9144000" cy="6858000"/>
          </a:xfrm>
        </p:spPr>
        <p:txBody>
          <a:bodyPr/>
          <a:lstStyle/>
          <a:p>
            <a:pPr algn="ctr" eaLnBrk="1" hangingPunct="1">
              <a:buFont typeface="Arial" panose="020B0604020202020204" pitchFamily="34" charset="0"/>
              <a:buNone/>
            </a:pPr>
            <a:r>
              <a:rPr lang="en-US" altLang="en-US" sz="4000" b="1">
                <a:latin typeface="Times New Roman" panose="02020603050405020304" pitchFamily="18" charset="0"/>
                <a:cs typeface="Times New Roman" panose="02020603050405020304" pitchFamily="18" charset="0"/>
              </a:rPr>
              <a:t>Mechanism of action of benzodiazepines </a:t>
            </a:r>
            <a:r>
              <a:rPr lang="en-US" altLang="en-US" sz="2800" b="1">
                <a:latin typeface="Times New Roman" panose="02020603050405020304" pitchFamily="18" charset="0"/>
                <a:cs typeface="Times New Roman" panose="02020603050405020304" pitchFamily="18" charset="0"/>
              </a:rPr>
              <a:t>(BZD), barbiturates and zolpidem.</a:t>
            </a:r>
            <a:endParaRPr lang="en-US" altLang="en-US" sz="2800">
              <a:latin typeface="Times New Roman" panose="02020603050405020304" pitchFamily="18" charset="0"/>
              <a:cs typeface="Times New Roman" panose="02020603050405020304" pitchFamily="18" charset="0"/>
            </a:endParaRPr>
          </a:p>
          <a:p>
            <a:pPr lvl="1" eaLnBrk="1" hangingPunct="1">
              <a:buFont typeface="Wingdings" panose="05000000000000000000" pitchFamily="2" charset="2"/>
              <a:buChar char="Ø"/>
            </a:pPr>
            <a:r>
              <a:rPr lang="en-US" altLang="en-US" b="1">
                <a:latin typeface="Times New Roman" panose="02020603050405020304" pitchFamily="18" charset="0"/>
                <a:cs typeface="Times New Roman" panose="02020603050405020304" pitchFamily="18" charset="0"/>
              </a:rPr>
              <a:t>GABA</a:t>
            </a:r>
            <a:r>
              <a:rPr lang="en-US" altLang="en-US" b="1" baseline="-25000">
                <a:latin typeface="Times New Roman" panose="02020603050405020304" pitchFamily="18" charset="0"/>
                <a:cs typeface="Times New Roman" panose="02020603050405020304" pitchFamily="18" charset="0"/>
              </a:rPr>
              <a:t>A</a:t>
            </a:r>
            <a:r>
              <a:rPr lang="en-US" altLang="en-US" b="1">
                <a:latin typeface="Times New Roman" panose="02020603050405020304" pitchFamily="18" charset="0"/>
                <a:cs typeface="Times New Roman" panose="02020603050405020304" pitchFamily="18" charset="0"/>
              </a:rPr>
              <a:t> receptor </a:t>
            </a:r>
            <a:r>
              <a:rPr lang="en-US" altLang="en-US">
                <a:latin typeface="Times New Roman" panose="02020603050405020304" pitchFamily="18" charset="0"/>
                <a:cs typeface="Times New Roman" panose="02020603050405020304" pitchFamily="18" charset="0"/>
              </a:rPr>
              <a:t>is formed of 3 subunits ( α, β, γ ) and Cl</a:t>
            </a:r>
            <a:r>
              <a:rPr lang="en-US" altLang="en-US" baseline="30000">
                <a:latin typeface="Times New Roman" panose="02020603050405020304" pitchFamily="18" charset="0"/>
                <a:cs typeface="Times New Roman" panose="02020603050405020304" pitchFamily="18" charset="0"/>
              </a:rPr>
              <a:t>-</a:t>
            </a:r>
            <a:r>
              <a:rPr lang="en-US" altLang="en-US">
                <a:latin typeface="Times New Roman" panose="02020603050405020304" pitchFamily="18" charset="0"/>
                <a:cs typeface="Times New Roman" panose="02020603050405020304" pitchFamily="18" charset="0"/>
              </a:rPr>
              <a:t> ion channel.</a:t>
            </a:r>
          </a:p>
          <a:p>
            <a:pPr eaLnBrk="1" hangingPunct="1"/>
            <a:r>
              <a:rPr lang="en-US" altLang="en-US" sz="2800">
                <a:latin typeface="Times New Roman" panose="02020603050405020304" pitchFamily="18" charset="0"/>
                <a:cs typeface="Times New Roman" panose="02020603050405020304" pitchFamily="18" charset="0"/>
              </a:rPr>
              <a:t>When </a:t>
            </a:r>
            <a:r>
              <a:rPr lang="en-US" altLang="en-US" sz="2800" b="1">
                <a:latin typeface="Times New Roman" panose="02020603050405020304" pitchFamily="18" charset="0"/>
                <a:cs typeface="Times New Roman" panose="02020603050405020304" pitchFamily="18" charset="0"/>
              </a:rPr>
              <a:t>GABA</a:t>
            </a:r>
            <a:r>
              <a:rPr lang="en-US" altLang="en-US" sz="2800">
                <a:latin typeface="Times New Roman" panose="02020603050405020304" pitchFamily="18" charset="0"/>
                <a:cs typeface="Times New Roman" panose="02020603050405020304" pitchFamily="18" charset="0"/>
              </a:rPr>
              <a:t> bind to its receptor on α, β subunits, Cl</a:t>
            </a:r>
            <a:r>
              <a:rPr lang="en-US" altLang="en-US" sz="2800" baseline="30000">
                <a:latin typeface="Times New Roman" panose="02020603050405020304" pitchFamily="18" charset="0"/>
                <a:cs typeface="Times New Roman" panose="02020603050405020304" pitchFamily="18" charset="0"/>
              </a:rPr>
              <a:t>-</a:t>
            </a:r>
            <a:r>
              <a:rPr lang="en-US" altLang="en-US" sz="2800">
                <a:latin typeface="Times New Roman" panose="02020603050405020304" pitchFamily="18" charset="0"/>
                <a:cs typeface="Times New Roman" panose="02020603050405020304" pitchFamily="18" charset="0"/>
              </a:rPr>
              <a:t> channel is opened with influx of Cl</a:t>
            </a:r>
            <a:r>
              <a:rPr lang="en-US" altLang="en-US" sz="2800" baseline="30000">
                <a:latin typeface="Times New Roman" panose="02020603050405020304" pitchFamily="18" charset="0"/>
                <a:cs typeface="Times New Roman" panose="02020603050405020304" pitchFamily="18" charset="0"/>
              </a:rPr>
              <a:t>-</a:t>
            </a:r>
            <a:r>
              <a:rPr lang="en-US" altLang="en-US" sz="2800">
                <a:latin typeface="Times New Roman" panose="02020603050405020304" pitchFamily="18" charset="0"/>
                <a:cs typeface="Times New Roman" panose="02020603050405020304" pitchFamily="18" charset="0"/>
              </a:rPr>
              <a:t> resulting in hyperpolarization and inhibition of  neuronal firing.</a:t>
            </a:r>
            <a:r>
              <a:rPr lang="en-US" altLang="en-US" sz="2800" b="1">
                <a:solidFill>
                  <a:srgbClr val="000000"/>
                </a:solidFill>
                <a:latin typeface="Times New Roman" panose="02020603050405020304" pitchFamily="18" charset="0"/>
                <a:cs typeface="Times New Roman" panose="02020603050405020304" pitchFamily="18" charset="0"/>
              </a:rPr>
              <a:t> Benzodiazepines</a:t>
            </a:r>
            <a:r>
              <a:rPr lang="en-US" altLang="en-US" sz="2800">
                <a:solidFill>
                  <a:srgbClr val="000000"/>
                </a:solidFill>
                <a:latin typeface="Times New Roman" panose="02020603050405020304" pitchFamily="18" charset="0"/>
                <a:cs typeface="Times New Roman" panose="02020603050405020304" pitchFamily="18" charset="0"/>
              </a:rPr>
              <a:t> binding site on γ subunit and act on specific receptors, [BZ</a:t>
            </a:r>
            <a:r>
              <a:rPr lang="en-US" altLang="en-US" sz="2800" baseline="-25000">
                <a:solidFill>
                  <a:srgbClr val="000000"/>
                </a:solidFill>
                <a:latin typeface="Times New Roman" panose="02020603050405020304" pitchFamily="18" charset="0"/>
                <a:cs typeface="Times New Roman" panose="02020603050405020304" pitchFamily="18" charset="0"/>
              </a:rPr>
              <a:t>1</a:t>
            </a:r>
            <a:r>
              <a:rPr lang="en-US" altLang="en-US" sz="2800">
                <a:solidFill>
                  <a:srgbClr val="000000"/>
                </a:solidFill>
                <a:latin typeface="Times New Roman" panose="02020603050405020304" pitchFamily="18" charset="0"/>
                <a:cs typeface="Times New Roman" panose="02020603050405020304" pitchFamily="18" charset="0"/>
              </a:rPr>
              <a:t> (ω</a:t>
            </a:r>
            <a:r>
              <a:rPr lang="en-US" altLang="en-US" sz="2800" baseline="-25000">
                <a:solidFill>
                  <a:srgbClr val="000000"/>
                </a:solidFill>
                <a:latin typeface="Times New Roman" panose="02020603050405020304" pitchFamily="18" charset="0"/>
                <a:cs typeface="Times New Roman" panose="02020603050405020304" pitchFamily="18" charset="0"/>
              </a:rPr>
              <a:t>1</a:t>
            </a:r>
            <a:r>
              <a:rPr lang="en-US" altLang="en-US" sz="2800">
                <a:solidFill>
                  <a:srgbClr val="000000"/>
                </a:solidFill>
                <a:latin typeface="Times New Roman" panose="02020603050405020304" pitchFamily="18" charset="0"/>
                <a:cs typeface="Times New Roman" panose="02020603050405020304" pitchFamily="18" charset="0"/>
              </a:rPr>
              <a:t>) and BZ</a:t>
            </a:r>
            <a:r>
              <a:rPr lang="en-US" altLang="en-US" sz="2800" baseline="-25000">
                <a:solidFill>
                  <a:srgbClr val="000000"/>
                </a:solidFill>
                <a:latin typeface="Times New Roman" panose="02020603050405020304" pitchFamily="18" charset="0"/>
                <a:cs typeface="Times New Roman" panose="02020603050405020304" pitchFamily="18" charset="0"/>
              </a:rPr>
              <a:t>2</a:t>
            </a:r>
            <a:r>
              <a:rPr lang="en-US" altLang="en-US" sz="2800">
                <a:solidFill>
                  <a:srgbClr val="000000"/>
                </a:solidFill>
                <a:latin typeface="Times New Roman" panose="02020603050405020304" pitchFamily="18" charset="0"/>
                <a:cs typeface="Times New Roman" panose="02020603050405020304" pitchFamily="18" charset="0"/>
              </a:rPr>
              <a:t> (ω</a:t>
            </a:r>
            <a:r>
              <a:rPr lang="en-US" altLang="en-US" sz="2800" baseline="-25000">
                <a:solidFill>
                  <a:srgbClr val="000000"/>
                </a:solidFill>
                <a:latin typeface="Times New Roman" panose="02020603050405020304" pitchFamily="18" charset="0"/>
                <a:cs typeface="Times New Roman" panose="02020603050405020304" pitchFamily="18" charset="0"/>
              </a:rPr>
              <a:t>2</a:t>
            </a:r>
            <a:r>
              <a:rPr lang="en-US" altLang="en-US" sz="2800">
                <a:solidFill>
                  <a:srgbClr val="000000"/>
                </a:solidFill>
                <a:latin typeface="Times New Roman" panose="02020603050405020304" pitchFamily="18" charset="0"/>
                <a:cs typeface="Times New Roman" panose="02020603050405020304" pitchFamily="18" charset="0"/>
              </a:rPr>
              <a:t>)] so enhance the effect of GABA on GABA</a:t>
            </a:r>
            <a:r>
              <a:rPr lang="en-US" altLang="en-US" sz="2800" baseline="-25000">
                <a:solidFill>
                  <a:srgbClr val="000000"/>
                </a:solidFill>
                <a:latin typeface="Times New Roman" panose="02020603050405020304" pitchFamily="18" charset="0"/>
                <a:cs typeface="Times New Roman" panose="02020603050405020304" pitchFamily="18" charset="0"/>
              </a:rPr>
              <a:t>A</a:t>
            </a:r>
            <a:r>
              <a:rPr lang="en-US" altLang="en-US" sz="2800">
                <a:solidFill>
                  <a:srgbClr val="000000"/>
                </a:solidFill>
                <a:latin typeface="Times New Roman" panose="02020603050405020304" pitchFamily="18" charset="0"/>
                <a:cs typeface="Times New Roman" panose="02020603050405020304" pitchFamily="18" charset="0"/>
              </a:rPr>
              <a:t> receptors and increase the frequency of Cl</a:t>
            </a:r>
            <a:r>
              <a:rPr lang="en-US" altLang="en-US" sz="2800" baseline="30000">
                <a:solidFill>
                  <a:srgbClr val="000000"/>
                </a:solidFill>
                <a:latin typeface="Times New Roman" panose="02020603050405020304" pitchFamily="18" charset="0"/>
                <a:cs typeface="Times New Roman" panose="02020603050405020304" pitchFamily="18" charset="0"/>
              </a:rPr>
              <a:t>-</a:t>
            </a:r>
            <a:r>
              <a:rPr lang="en-US" altLang="en-US" sz="2800">
                <a:solidFill>
                  <a:srgbClr val="000000"/>
                </a:solidFill>
                <a:latin typeface="Times New Roman" panose="02020603050405020304" pitchFamily="18" charset="0"/>
                <a:cs typeface="Times New Roman" panose="02020603050405020304" pitchFamily="18" charset="0"/>
              </a:rPr>
              <a:t> channel opening → hyperpolarization→ ↓CNS.</a:t>
            </a:r>
          </a:p>
          <a:p>
            <a:pPr lvl="1" eaLnBrk="1" hangingPunct="1"/>
            <a:r>
              <a:rPr lang="en-US" altLang="en-US">
                <a:solidFill>
                  <a:srgbClr val="000000"/>
                </a:solidFill>
                <a:latin typeface="Times New Roman" panose="02020603050405020304" pitchFamily="18" charset="0"/>
                <a:cs typeface="Times New Roman" panose="02020603050405020304" pitchFamily="18" charset="0"/>
              </a:rPr>
              <a:t>BZ</a:t>
            </a:r>
            <a:r>
              <a:rPr lang="en-US" altLang="en-US" baseline="-25000">
                <a:solidFill>
                  <a:srgbClr val="000000"/>
                </a:solidFill>
                <a:latin typeface="Times New Roman" panose="02020603050405020304" pitchFamily="18" charset="0"/>
                <a:cs typeface="Times New Roman" panose="02020603050405020304" pitchFamily="18" charset="0"/>
              </a:rPr>
              <a:t>1</a:t>
            </a:r>
            <a:r>
              <a:rPr lang="en-US" altLang="en-US">
                <a:solidFill>
                  <a:srgbClr val="000000"/>
                </a:solidFill>
                <a:latin typeface="Times New Roman" panose="02020603050405020304" pitchFamily="18" charset="0"/>
                <a:cs typeface="Times New Roman" panose="02020603050405020304" pitchFamily="18" charset="0"/>
              </a:rPr>
              <a:t> for anxiolytic, sedative and hypnotic effects. </a:t>
            </a:r>
          </a:p>
          <a:p>
            <a:pPr lvl="1" eaLnBrk="1" hangingPunct="1"/>
            <a:r>
              <a:rPr lang="en-US" altLang="en-US">
                <a:solidFill>
                  <a:srgbClr val="000000"/>
                </a:solidFill>
                <a:latin typeface="Times New Roman" panose="02020603050405020304" pitchFamily="18" charset="0"/>
                <a:cs typeface="Times New Roman" panose="02020603050405020304" pitchFamily="18" charset="0"/>
              </a:rPr>
              <a:t>BZ</a:t>
            </a:r>
            <a:r>
              <a:rPr lang="en-US" altLang="en-US" baseline="-25000">
                <a:solidFill>
                  <a:srgbClr val="000000"/>
                </a:solidFill>
                <a:latin typeface="Times New Roman" panose="02020603050405020304" pitchFamily="18" charset="0"/>
                <a:cs typeface="Times New Roman" panose="02020603050405020304" pitchFamily="18" charset="0"/>
              </a:rPr>
              <a:t>2</a:t>
            </a:r>
            <a:r>
              <a:rPr lang="en-US" altLang="en-US">
                <a:solidFill>
                  <a:srgbClr val="000000"/>
                </a:solidFill>
                <a:latin typeface="Times New Roman" panose="02020603050405020304" pitchFamily="18" charset="0"/>
                <a:cs typeface="Times New Roman" panose="02020603050405020304" pitchFamily="18" charset="0"/>
              </a:rPr>
              <a:t> for muscle relaxant and anticonvulsant effects.</a:t>
            </a:r>
          </a:p>
          <a:p>
            <a:pPr lvl="1" eaLnBrk="1" hangingPunct="1">
              <a:buFont typeface="Wingdings" panose="05000000000000000000" pitchFamily="2" charset="2"/>
              <a:buChar char="Ø"/>
            </a:pPr>
            <a:endParaRPr lang="en-US" altLang="en-US" sz="3600">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a:extLst>
              <a:ext uri="{FF2B5EF4-FFF2-40B4-BE49-F238E27FC236}">
                <a16:creationId xmlns:a16="http://schemas.microsoft.com/office/drawing/2014/main" id="{2B091DC0-C9E7-1770-FA41-E5F26DECF92D}"/>
              </a:ext>
            </a:extLst>
          </p:cNvPr>
          <p:cNvSpPr>
            <a:spLocks noGrp="1"/>
          </p:cNvSpPr>
          <p:nvPr>
            <p:ph idx="1"/>
          </p:nvPr>
        </p:nvSpPr>
        <p:spPr>
          <a:xfrm>
            <a:off x="0" y="0"/>
            <a:ext cx="9144000" cy="6858000"/>
          </a:xfrm>
        </p:spPr>
        <p:txBody>
          <a:bodyPr/>
          <a:lstStyle/>
          <a:p>
            <a:pPr eaLnBrk="1" hangingPunct="1"/>
            <a:r>
              <a:rPr lang="en-US" altLang="en-US" sz="3600">
                <a:latin typeface="Times New Roman" panose="02020603050405020304" pitchFamily="18" charset="0"/>
                <a:cs typeface="Times New Roman" panose="02020603050405020304" pitchFamily="18" charset="0"/>
              </a:rPr>
              <a:t>The non benzodiazepines </a:t>
            </a:r>
            <a:r>
              <a:rPr lang="en-US" altLang="en-US" sz="3600" b="1">
                <a:latin typeface="Times New Roman" panose="02020603050405020304" pitchFamily="18" charset="0"/>
                <a:cs typeface="Times New Roman" panose="02020603050405020304" pitchFamily="18" charset="0"/>
              </a:rPr>
              <a:t>Zolpidem</a:t>
            </a:r>
            <a:r>
              <a:rPr lang="en-US" altLang="en-US" sz="3600">
                <a:latin typeface="Times New Roman" panose="02020603050405020304" pitchFamily="18" charset="0"/>
                <a:cs typeface="Times New Roman" panose="02020603050405020304" pitchFamily="18" charset="0"/>
              </a:rPr>
              <a:t> and </a:t>
            </a:r>
            <a:r>
              <a:rPr lang="en-US" altLang="en-US" sz="3600" b="1">
                <a:latin typeface="Times New Roman" panose="02020603050405020304" pitchFamily="18" charset="0"/>
                <a:cs typeface="Times New Roman" panose="02020603050405020304" pitchFamily="18" charset="0"/>
              </a:rPr>
              <a:t>Zaleplon</a:t>
            </a:r>
            <a:r>
              <a:rPr lang="en-US" altLang="en-US" sz="3600">
                <a:latin typeface="Times New Roman" panose="02020603050405020304" pitchFamily="18" charset="0"/>
                <a:cs typeface="Times New Roman" panose="02020603050405020304" pitchFamily="18" charset="0"/>
              </a:rPr>
              <a:t> act on BZ</a:t>
            </a:r>
            <a:r>
              <a:rPr lang="en-US" altLang="en-US" sz="3600" baseline="-25000">
                <a:latin typeface="Times New Roman" panose="02020603050405020304" pitchFamily="18" charset="0"/>
                <a:cs typeface="Times New Roman" panose="02020603050405020304" pitchFamily="18" charset="0"/>
              </a:rPr>
              <a:t>1 </a:t>
            </a:r>
            <a:r>
              <a:rPr lang="en-US" altLang="en-US" sz="3600">
                <a:latin typeface="Times New Roman" panose="02020603050405020304" pitchFamily="18" charset="0"/>
                <a:cs typeface="Times New Roman" panose="02020603050405020304" pitchFamily="18" charset="0"/>
              </a:rPr>
              <a:t>receptors as </a:t>
            </a:r>
            <a:r>
              <a:rPr lang="en-US" altLang="en-US" sz="3600" b="1">
                <a:latin typeface="Times New Roman" panose="02020603050405020304" pitchFamily="18" charset="0"/>
                <a:cs typeface="Times New Roman" panose="02020603050405020304" pitchFamily="18" charset="0"/>
              </a:rPr>
              <a:t>agonist</a:t>
            </a:r>
            <a:r>
              <a:rPr lang="en-US" altLang="en-US" sz="3600">
                <a:latin typeface="Times New Roman" panose="02020603050405020304" pitchFamily="18" charset="0"/>
                <a:cs typeface="Times New Roman" panose="02020603050405020304" pitchFamily="18" charset="0"/>
              </a:rPr>
              <a:t> and they have minimal muscle relaxant effect.</a:t>
            </a:r>
          </a:p>
          <a:p>
            <a:pPr eaLnBrk="1" hangingPunct="1"/>
            <a:r>
              <a:rPr lang="en-US" altLang="en-US" sz="3600" b="1">
                <a:latin typeface="Times New Roman" panose="02020603050405020304" pitchFamily="18" charset="0"/>
                <a:cs typeface="Times New Roman" panose="02020603050405020304" pitchFamily="18" charset="0"/>
              </a:rPr>
              <a:t>Barbiturates</a:t>
            </a:r>
            <a:r>
              <a:rPr lang="en-US" altLang="en-US" sz="3600">
                <a:latin typeface="Times New Roman" panose="02020603050405020304" pitchFamily="18" charset="0"/>
                <a:cs typeface="Times New Roman" panose="02020603050405020304" pitchFamily="18" charset="0"/>
              </a:rPr>
              <a:t> bind to a site near the Cl</a:t>
            </a:r>
            <a:r>
              <a:rPr lang="en-US" altLang="en-US" sz="3600" baseline="30000">
                <a:latin typeface="Times New Roman" panose="02020603050405020304" pitchFamily="18" charset="0"/>
                <a:cs typeface="Times New Roman" panose="02020603050405020304" pitchFamily="18" charset="0"/>
              </a:rPr>
              <a:t>-</a:t>
            </a:r>
            <a:r>
              <a:rPr lang="en-US" altLang="en-US" sz="3600">
                <a:latin typeface="Times New Roman" panose="02020603050405020304" pitchFamily="18" charset="0"/>
                <a:cs typeface="Times New Roman" panose="02020603050405020304" pitchFamily="18" charset="0"/>
              </a:rPr>
              <a:t> channel distinct from the BZD site.</a:t>
            </a:r>
          </a:p>
          <a:p>
            <a:pPr lvl="1" eaLnBrk="1" hangingPunct="1"/>
            <a:r>
              <a:rPr lang="en-US" altLang="en-US" sz="3600">
                <a:latin typeface="Times New Roman" panose="02020603050405020304" pitchFamily="18" charset="0"/>
                <a:cs typeface="Times New Roman" panose="02020603050405020304" pitchFamily="18" charset="0"/>
              </a:rPr>
              <a:t>They ↑the duration of the GABA-gated chloride channel opening . They depress also the action of excitatory neurotransmitters (glutamic acid) so they produce full anesthesia.</a:t>
            </a:r>
          </a:p>
          <a:p>
            <a:pPr eaLnBrk="1" hangingPunct="1"/>
            <a:endParaRPr lang="en-US"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a:extLst>
              <a:ext uri="{FF2B5EF4-FFF2-40B4-BE49-F238E27FC236}">
                <a16:creationId xmlns:a16="http://schemas.microsoft.com/office/drawing/2014/main" id="{3E0E540A-1E69-DFDF-6AC6-CB1772556D9F}"/>
              </a:ext>
            </a:extLst>
          </p:cNvPr>
          <p:cNvSpPr>
            <a:spLocks noGrp="1"/>
          </p:cNvSpPr>
          <p:nvPr>
            <p:ph idx="1"/>
          </p:nvPr>
        </p:nvSpPr>
        <p:spPr>
          <a:xfrm>
            <a:off x="0" y="0"/>
            <a:ext cx="9144000" cy="6858000"/>
          </a:xfrm>
        </p:spPr>
        <p:txBody>
          <a:bodyPr/>
          <a:lstStyle/>
          <a:p>
            <a:pPr algn="ctr" eaLnBrk="1" hangingPunct="1">
              <a:buFont typeface="Arial" panose="020B0604020202020204" pitchFamily="34" charset="0"/>
              <a:buNone/>
            </a:pPr>
            <a:r>
              <a:rPr lang="en-US" altLang="en-US" sz="4000" b="1">
                <a:latin typeface="Times New Roman" panose="02020603050405020304" pitchFamily="18" charset="0"/>
                <a:cs typeface="Times New Roman" panose="02020603050405020304" pitchFamily="18" charset="0"/>
              </a:rPr>
              <a:t>Benzodiazepines </a:t>
            </a:r>
            <a:endParaRPr lang="en-US" altLang="en-US" sz="4000">
              <a:latin typeface="Times New Roman" panose="02020603050405020304" pitchFamily="18" charset="0"/>
              <a:cs typeface="Times New Roman" panose="02020603050405020304" pitchFamily="18" charset="0"/>
            </a:endParaRPr>
          </a:p>
          <a:p>
            <a:pPr algn="ctr" eaLnBrk="1" hangingPunct="1">
              <a:buFont typeface="Arial" panose="020B0604020202020204" pitchFamily="34" charset="0"/>
              <a:buNone/>
            </a:pPr>
            <a:r>
              <a:rPr lang="en-US" altLang="en-US" sz="4000" b="1">
                <a:latin typeface="Times New Roman" panose="02020603050405020304" pitchFamily="18" charset="0"/>
                <a:cs typeface="Times New Roman" panose="02020603050405020304" pitchFamily="18" charset="0"/>
              </a:rPr>
              <a:t> (anti-anxiety=Minor tranqillisers )</a:t>
            </a:r>
            <a:endParaRPr lang="en-US" altLang="en-US" sz="400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r>
              <a:rPr lang="en-US" altLang="en-US" sz="3600" b="1">
                <a:latin typeface="Times New Roman" panose="02020603050405020304" pitchFamily="18" charset="0"/>
                <a:cs typeface="Times New Roman" panose="02020603050405020304" pitchFamily="18" charset="0"/>
              </a:rPr>
              <a:t>Classification :</a:t>
            </a:r>
            <a:endParaRPr lang="en-US" altLang="en-US" sz="3600">
              <a:latin typeface="Times New Roman" panose="02020603050405020304" pitchFamily="18" charset="0"/>
              <a:cs typeface="Times New Roman" panose="02020603050405020304" pitchFamily="18" charset="0"/>
            </a:endParaRPr>
          </a:p>
          <a:p>
            <a:pPr lvl="1" eaLnBrk="1" hangingPunct="1"/>
            <a:r>
              <a:rPr lang="en-US" altLang="en-US" sz="3600">
                <a:latin typeface="Times New Roman" panose="02020603050405020304" pitchFamily="18" charset="0"/>
                <a:cs typeface="Times New Roman" panose="02020603050405020304" pitchFamily="18" charset="0"/>
              </a:rPr>
              <a:t>Long acting (t½ &gt; 24 hours) : diazepam, Prazepam, flurazepam and clorazepate and chlordiazepoxide .</a:t>
            </a:r>
          </a:p>
          <a:p>
            <a:pPr lvl="1" eaLnBrk="1" hangingPunct="1"/>
            <a:r>
              <a:rPr lang="en-US" altLang="en-US" sz="3600">
                <a:latin typeface="Times New Roman" panose="02020603050405020304" pitchFamily="18" charset="0"/>
                <a:cs typeface="Times New Roman" panose="02020603050405020304" pitchFamily="18" charset="0"/>
              </a:rPr>
              <a:t>Intermediate acting (t ½ 6-24 hours ) : temazepam, oxazepam, lorazepam , alprazolam.</a:t>
            </a:r>
          </a:p>
          <a:p>
            <a:pPr lvl="1" eaLnBrk="1" hangingPunct="1"/>
            <a:r>
              <a:rPr lang="en-US" altLang="en-US" sz="3600">
                <a:latin typeface="Times New Roman" panose="02020603050405020304" pitchFamily="18" charset="0"/>
                <a:cs typeface="Times New Roman" panose="02020603050405020304" pitchFamily="18" charset="0"/>
              </a:rPr>
              <a:t>Short acting ( t ½ &lt; 6 hours ): triazolam and midazolam .</a:t>
            </a:r>
          </a:p>
          <a:p>
            <a:pPr eaLnBrk="1" hangingPunct="1"/>
            <a:endParaRPr lang="en-US"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a:extLst>
              <a:ext uri="{FF2B5EF4-FFF2-40B4-BE49-F238E27FC236}">
                <a16:creationId xmlns:a16="http://schemas.microsoft.com/office/drawing/2014/main" id="{7365E780-1D2D-FAD0-92C0-6A29473CCBCD}"/>
              </a:ext>
            </a:extLst>
          </p:cNvPr>
          <p:cNvSpPr>
            <a:spLocks noGrp="1"/>
          </p:cNvSpPr>
          <p:nvPr>
            <p:ph idx="1"/>
          </p:nvPr>
        </p:nvSpPr>
        <p:spPr>
          <a:xfrm>
            <a:off x="0" y="0"/>
            <a:ext cx="9296400" cy="7010400"/>
          </a:xfrm>
        </p:spPr>
        <p:txBody>
          <a:bodyPr/>
          <a:lstStyle/>
          <a:p>
            <a:pPr eaLnBrk="1" hangingPunct="1">
              <a:buFont typeface="Arial" panose="020B0604020202020204" pitchFamily="34" charset="0"/>
              <a:buNone/>
            </a:pPr>
            <a:r>
              <a:rPr lang="en-US" altLang="en-US" b="1">
                <a:latin typeface="Times New Roman" panose="02020603050405020304" pitchFamily="18" charset="0"/>
                <a:cs typeface="Times New Roman" panose="02020603050405020304" pitchFamily="18" charset="0"/>
              </a:rPr>
              <a:t>Actions :</a:t>
            </a:r>
            <a:r>
              <a:rPr lang="en-US" altLang="en-US">
                <a:latin typeface="Times New Roman" panose="02020603050405020304" pitchFamily="18" charset="0"/>
                <a:cs typeface="Times New Roman" panose="02020603050405020304" pitchFamily="18" charset="0"/>
              </a:rPr>
              <a:t> </a:t>
            </a:r>
          </a:p>
          <a:p>
            <a:pPr lvl="1" eaLnBrk="1" hangingPunct="1"/>
            <a:r>
              <a:rPr lang="en-US" altLang="en-US" b="1">
                <a:latin typeface="Times New Roman" panose="02020603050405020304" pitchFamily="18" charset="0"/>
                <a:cs typeface="Times New Roman" panose="02020603050405020304" pitchFamily="18" charset="0"/>
              </a:rPr>
              <a:t>Antianxiety </a:t>
            </a:r>
            <a:r>
              <a:rPr lang="en-US" altLang="en-US">
                <a:latin typeface="Times New Roman" panose="02020603050405020304" pitchFamily="18" charset="0"/>
                <a:cs typeface="Times New Roman" panose="02020603050405020304" pitchFamily="18" charset="0"/>
              </a:rPr>
              <a:t>and relieve neurosis .they also exert dose dependent anterograde amnesic effect (inability to remember events occuring during the drug duration of action)</a:t>
            </a:r>
          </a:p>
          <a:p>
            <a:pPr lvl="1" eaLnBrk="1" hangingPunct="1"/>
            <a:r>
              <a:rPr lang="en-US" altLang="en-US" b="1">
                <a:latin typeface="Times New Roman" panose="02020603050405020304" pitchFamily="18" charset="0"/>
                <a:cs typeface="Times New Roman" panose="02020603050405020304" pitchFamily="18" charset="0"/>
              </a:rPr>
              <a:t>Sedative and hypnotic</a:t>
            </a:r>
            <a:r>
              <a:rPr lang="en-US" altLang="en-US">
                <a:latin typeface="Times New Roman" panose="02020603050405020304" pitchFamily="18" charset="0"/>
                <a:cs typeface="Times New Roman" panose="02020603050405020304" pitchFamily="18" charset="0"/>
              </a:rPr>
              <a:t> effect by flurazepam, temazepam, and triazolam , they ↓latency of sleep onset (time to fall sleep) , ↑duration of NREM, ↓duration of REM.</a:t>
            </a:r>
          </a:p>
          <a:p>
            <a:pPr lvl="1" eaLnBrk="1" hangingPunct="1"/>
            <a:r>
              <a:rPr lang="en-US" altLang="en-US" b="1">
                <a:latin typeface="Times New Roman" panose="02020603050405020304" pitchFamily="18" charset="0"/>
                <a:cs typeface="Times New Roman" panose="02020603050405020304" pitchFamily="18" charset="0"/>
              </a:rPr>
              <a:t>Central muscle relaxant action</a:t>
            </a:r>
            <a:r>
              <a:rPr lang="en-US" altLang="en-US">
                <a:latin typeface="Times New Roman" panose="02020603050405020304" pitchFamily="18" charset="0"/>
                <a:cs typeface="Times New Roman" panose="02020603050405020304" pitchFamily="18" charset="0"/>
              </a:rPr>
              <a:t> especially diazepam .</a:t>
            </a:r>
          </a:p>
          <a:p>
            <a:pPr lvl="1" eaLnBrk="1" hangingPunct="1"/>
            <a:r>
              <a:rPr lang="en-US" altLang="en-US" b="1">
                <a:latin typeface="Times New Roman" panose="02020603050405020304" pitchFamily="18" charset="0"/>
                <a:cs typeface="Times New Roman" panose="02020603050405020304" pitchFamily="18" charset="0"/>
              </a:rPr>
              <a:t>Anticonvulsant and antiepilptic</a:t>
            </a:r>
            <a:r>
              <a:rPr lang="en-US" altLang="en-US">
                <a:latin typeface="Times New Roman" panose="02020603050405020304" pitchFamily="18" charset="0"/>
                <a:cs typeface="Times New Roman" panose="02020603050405020304" pitchFamily="18" charset="0"/>
              </a:rPr>
              <a:t> action . They increase the seizures threshold especially diazepam, lorazepam, nitrazepam and clonazepam .</a:t>
            </a:r>
          </a:p>
          <a:p>
            <a:pPr lvl="1" eaLnBrk="1" hangingPunct="1"/>
            <a:r>
              <a:rPr lang="en-US" altLang="en-US" b="1">
                <a:latin typeface="Times New Roman" panose="02020603050405020304" pitchFamily="18" charset="0"/>
                <a:cs typeface="Times New Roman" panose="02020603050405020304" pitchFamily="18" charset="0"/>
              </a:rPr>
              <a:t>Anaesthesia</a:t>
            </a:r>
            <a:r>
              <a:rPr lang="en-US" altLang="en-US">
                <a:latin typeface="Times New Roman" panose="02020603050405020304" pitchFamily="18" charset="0"/>
                <a:cs typeface="Times New Roman" panose="02020603050405020304" pitchFamily="18" charset="0"/>
              </a:rPr>
              <a:t> : Diazepam, lorazepam and midazolam are given I.V. in anesthesia in compination with other agent.</a:t>
            </a:r>
          </a:p>
          <a:p>
            <a:pPr eaLnBrk="1" hangingPunct="1"/>
            <a:endParaRPr lang="en-US" altLang="en-US" sz="2800">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a:extLst>
              <a:ext uri="{FF2B5EF4-FFF2-40B4-BE49-F238E27FC236}">
                <a16:creationId xmlns:a16="http://schemas.microsoft.com/office/drawing/2014/main" id="{6E570E95-F7F4-B04C-41F1-518A85653FCA}"/>
              </a:ext>
            </a:extLst>
          </p:cNvPr>
          <p:cNvSpPr>
            <a:spLocks noGrp="1"/>
          </p:cNvSpPr>
          <p:nvPr>
            <p:ph idx="1"/>
          </p:nvPr>
        </p:nvSpPr>
        <p:spPr>
          <a:xfrm>
            <a:off x="0" y="0"/>
            <a:ext cx="9144000" cy="6858000"/>
          </a:xfrm>
        </p:spPr>
        <p:txBody>
          <a:bodyPr/>
          <a:lstStyle/>
          <a:p>
            <a:pPr eaLnBrk="1" hangingPunct="1">
              <a:buFont typeface="Arial" panose="020B0604020202020204" pitchFamily="34" charset="0"/>
              <a:buNone/>
            </a:pPr>
            <a:r>
              <a:rPr lang="en-US" altLang="en-US" sz="3600" b="1">
                <a:latin typeface="Times New Roman" panose="02020603050405020304" pitchFamily="18" charset="0"/>
                <a:cs typeface="Times New Roman" panose="02020603050405020304" pitchFamily="18" charset="0"/>
              </a:rPr>
              <a:t>Therapeutic uses:</a:t>
            </a:r>
            <a:r>
              <a:rPr lang="en-US" altLang="en-US" sz="3600">
                <a:latin typeface="Times New Roman" panose="02020603050405020304" pitchFamily="18" charset="0"/>
                <a:cs typeface="Times New Roman" panose="02020603050405020304" pitchFamily="18" charset="0"/>
              </a:rPr>
              <a:t> </a:t>
            </a:r>
          </a:p>
          <a:p>
            <a:pPr eaLnBrk="1" hangingPunct="1"/>
            <a:r>
              <a:rPr lang="en-US" altLang="en-US" sz="2800" b="1">
                <a:latin typeface="Times New Roman" panose="02020603050405020304" pitchFamily="18" charset="0"/>
                <a:cs typeface="Times New Roman" panose="02020603050405020304" pitchFamily="18" charset="0"/>
              </a:rPr>
              <a:t>Treatment of anxiety</a:t>
            </a:r>
            <a:r>
              <a:rPr lang="en-US" altLang="en-US" sz="2800">
                <a:latin typeface="Times New Roman" panose="02020603050405020304" pitchFamily="18" charset="0"/>
                <a:cs typeface="Times New Roman" panose="02020603050405020304" pitchFamily="18" charset="0"/>
              </a:rPr>
              <a:t> which is secondary to acute MI, angina pectoris, GI ulcers.</a:t>
            </a:r>
          </a:p>
          <a:p>
            <a:pPr eaLnBrk="1" hangingPunct="1"/>
            <a:r>
              <a:rPr lang="en-US" altLang="en-US" sz="2800" b="1">
                <a:latin typeface="Times New Roman" panose="02020603050405020304" pitchFamily="18" charset="0"/>
                <a:cs typeface="Times New Roman" panose="02020603050405020304" pitchFamily="18" charset="0"/>
              </a:rPr>
              <a:t>Sedative and hypnotic in insomnia</a:t>
            </a:r>
            <a:r>
              <a:rPr lang="en-US" altLang="en-US" sz="2800">
                <a:latin typeface="Times New Roman" panose="02020603050405020304" pitchFamily="18" charset="0"/>
                <a:cs typeface="Times New Roman" panose="02020603050405020304" pitchFamily="18" charset="0"/>
              </a:rPr>
              <a:t> . They are preferred than barbiturates due to :</a:t>
            </a:r>
          </a:p>
          <a:p>
            <a:pPr lvl="1" eaLnBrk="1" hangingPunct="1"/>
            <a:r>
              <a:rPr lang="en-US" altLang="en-US">
                <a:latin typeface="Times New Roman" panose="02020603050405020304" pitchFamily="18" charset="0"/>
                <a:cs typeface="Times New Roman" panose="02020603050405020304" pitchFamily="18" charset="0"/>
              </a:rPr>
              <a:t>High therapeutic index.</a:t>
            </a:r>
          </a:p>
          <a:p>
            <a:pPr lvl="1" eaLnBrk="1" hangingPunct="1"/>
            <a:r>
              <a:rPr lang="en-US" altLang="en-US">
                <a:latin typeface="Times New Roman" panose="02020603050405020304" pitchFamily="18" charset="0"/>
                <a:cs typeface="Times New Roman" panose="02020603050405020304" pitchFamily="18" charset="0"/>
              </a:rPr>
              <a:t>Mild physical dependence.</a:t>
            </a:r>
          </a:p>
          <a:p>
            <a:pPr lvl="1" eaLnBrk="1" hangingPunct="1"/>
            <a:r>
              <a:rPr lang="en-US" altLang="en-US">
                <a:latin typeface="Times New Roman" panose="02020603050405020304" pitchFamily="18" charset="0"/>
                <a:cs typeface="Times New Roman" panose="02020603050405020304" pitchFamily="18" charset="0"/>
              </a:rPr>
              <a:t>Little respiratory depression and little cardiovascular effects. </a:t>
            </a:r>
          </a:p>
          <a:p>
            <a:pPr lvl="1" eaLnBrk="1" hangingPunct="1"/>
            <a:r>
              <a:rPr lang="en-US" altLang="en-US">
                <a:latin typeface="Times New Roman" panose="02020603050405020304" pitchFamily="18" charset="0"/>
                <a:cs typeface="Times New Roman" panose="02020603050405020304" pitchFamily="18" charset="0"/>
              </a:rPr>
              <a:t>Little or no hangover (daytime sedation).</a:t>
            </a:r>
          </a:p>
          <a:p>
            <a:pPr lvl="1" eaLnBrk="1" hangingPunct="1"/>
            <a:r>
              <a:rPr lang="en-US" altLang="en-US">
                <a:latin typeface="Times New Roman" panose="02020603050405020304" pitchFamily="18" charset="0"/>
                <a:cs typeface="Times New Roman" panose="02020603050405020304" pitchFamily="18" charset="0"/>
              </a:rPr>
              <a:t>Not significantly enzyme inducers (so little interactions).</a:t>
            </a:r>
          </a:p>
          <a:p>
            <a:pPr lvl="1" eaLnBrk="1" hangingPunct="1"/>
            <a:r>
              <a:rPr lang="en-US" altLang="en-US">
                <a:latin typeface="Times New Roman" panose="02020603050405020304" pitchFamily="18" charset="0"/>
                <a:cs typeface="Times New Roman" panose="02020603050405020304" pitchFamily="18" charset="0"/>
              </a:rPr>
              <a:t>Slow development of tolerance .</a:t>
            </a:r>
          </a:p>
          <a:p>
            <a:pPr lvl="1" eaLnBrk="1" hangingPunct="1"/>
            <a:r>
              <a:rPr lang="en-US" altLang="en-US">
                <a:latin typeface="Times New Roman" panose="02020603050405020304" pitchFamily="18" charset="0"/>
                <a:cs typeface="Times New Roman" panose="02020603050405020304" pitchFamily="18" charset="0"/>
              </a:rPr>
              <a:t>Availability of flumazenil to treat overdose.</a:t>
            </a:r>
          </a:p>
          <a:p>
            <a:pPr eaLnBrk="1" hangingPunct="1"/>
            <a:endParaRPr lang="en-US" altLang="en-US" sz="2800">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a:extLst>
              <a:ext uri="{FF2B5EF4-FFF2-40B4-BE49-F238E27FC236}">
                <a16:creationId xmlns:a16="http://schemas.microsoft.com/office/drawing/2014/main" id="{8E5822C2-9F17-48B1-3249-44F3AC507E3B}"/>
              </a:ext>
            </a:extLst>
          </p:cNvPr>
          <p:cNvSpPr>
            <a:spLocks noGrp="1"/>
          </p:cNvSpPr>
          <p:nvPr>
            <p:ph idx="1"/>
          </p:nvPr>
        </p:nvSpPr>
        <p:spPr>
          <a:xfrm>
            <a:off x="0" y="0"/>
            <a:ext cx="9144000" cy="6858000"/>
          </a:xfrm>
        </p:spPr>
        <p:txBody>
          <a:bodyPr/>
          <a:lstStyle/>
          <a:p>
            <a:pPr eaLnBrk="1" hangingPunct="1"/>
            <a:r>
              <a:rPr lang="en-US" altLang="en-US" sz="2400" b="1">
                <a:latin typeface="Times New Roman" panose="02020603050405020304" pitchFamily="18" charset="0"/>
                <a:cs typeface="Times New Roman" panose="02020603050405020304" pitchFamily="18" charset="0"/>
              </a:rPr>
              <a:t>Muscle spasm and rigidity .</a:t>
            </a:r>
            <a:endParaRPr lang="en-US" altLang="en-US" sz="2400">
              <a:latin typeface="Times New Roman" panose="02020603050405020304" pitchFamily="18" charset="0"/>
              <a:cs typeface="Times New Roman" panose="02020603050405020304" pitchFamily="18" charset="0"/>
            </a:endParaRPr>
          </a:p>
          <a:p>
            <a:pPr eaLnBrk="1" hangingPunct="1"/>
            <a:r>
              <a:rPr lang="en-US" altLang="en-US" sz="2400" b="1">
                <a:latin typeface="Times New Roman" panose="02020603050405020304" pitchFamily="18" charset="0"/>
                <a:cs typeface="Times New Roman" panose="02020603050405020304" pitchFamily="18" charset="0"/>
              </a:rPr>
              <a:t>Status epilepticus</a:t>
            </a:r>
            <a:r>
              <a:rPr lang="en-US" altLang="en-US" sz="2400">
                <a:latin typeface="Times New Roman" panose="02020603050405020304" pitchFamily="18" charset="0"/>
                <a:cs typeface="Times New Roman" panose="02020603050405020304" pitchFamily="18" charset="0"/>
              </a:rPr>
              <a:t> ( by </a:t>
            </a:r>
            <a:r>
              <a:rPr lang="en-US" altLang="en-US" sz="2400" b="1">
                <a:latin typeface="Times New Roman" panose="02020603050405020304" pitchFamily="18" charset="0"/>
                <a:cs typeface="Times New Roman" panose="02020603050405020304" pitchFamily="18" charset="0"/>
              </a:rPr>
              <a:t>diazepam</a:t>
            </a:r>
            <a:r>
              <a:rPr lang="en-US" altLang="en-US" sz="2400">
                <a:latin typeface="Times New Roman" panose="02020603050405020304" pitchFamily="18" charset="0"/>
                <a:cs typeface="Times New Roman" panose="02020603050405020304" pitchFamily="18" charset="0"/>
              </a:rPr>
              <a:t> or </a:t>
            </a:r>
            <a:r>
              <a:rPr lang="en-US" altLang="en-US" sz="2400" b="1">
                <a:latin typeface="Times New Roman" panose="02020603050405020304" pitchFamily="18" charset="0"/>
                <a:cs typeface="Times New Roman" panose="02020603050405020304" pitchFamily="18" charset="0"/>
              </a:rPr>
              <a:t>lorazepam</a:t>
            </a:r>
            <a:r>
              <a:rPr lang="en-US" altLang="en-US" sz="2400">
                <a:latin typeface="Times New Roman" panose="02020603050405020304" pitchFamily="18" charset="0"/>
                <a:cs typeface="Times New Roman" panose="02020603050405020304" pitchFamily="18" charset="0"/>
              </a:rPr>
              <a:t> ) and petit mal epilepsy ( by </a:t>
            </a:r>
            <a:r>
              <a:rPr lang="en-US" altLang="en-US" sz="2400" b="1">
                <a:latin typeface="Times New Roman" panose="02020603050405020304" pitchFamily="18" charset="0"/>
                <a:cs typeface="Times New Roman" panose="02020603050405020304" pitchFamily="18" charset="0"/>
              </a:rPr>
              <a:t>clonazepam</a:t>
            </a:r>
            <a:r>
              <a:rPr lang="en-US" altLang="en-US" sz="2400">
                <a:latin typeface="Times New Roman" panose="02020603050405020304" pitchFamily="18" charset="0"/>
                <a:cs typeface="Times New Roman" panose="02020603050405020304" pitchFamily="18" charset="0"/>
              </a:rPr>
              <a:t> ) .</a:t>
            </a:r>
          </a:p>
          <a:p>
            <a:pPr eaLnBrk="1" hangingPunct="1"/>
            <a:r>
              <a:rPr lang="en-US" altLang="en-US" sz="2400" b="1">
                <a:latin typeface="Times New Roman" panose="02020603050405020304" pitchFamily="18" charset="0"/>
                <a:cs typeface="Times New Roman" panose="02020603050405020304" pitchFamily="18" charset="0"/>
              </a:rPr>
              <a:t>Preanaesthetic medication</a:t>
            </a:r>
            <a:r>
              <a:rPr lang="en-US" altLang="en-US" sz="2400">
                <a:latin typeface="Times New Roman" panose="02020603050405020304" pitchFamily="18" charset="0"/>
                <a:cs typeface="Times New Roman" panose="02020603050405020304" pitchFamily="18" charset="0"/>
              </a:rPr>
              <a:t>, induction and maintenance of anaesthesia for procedures that do not require analgesia as endoscopy, cardioversion, catheterization.</a:t>
            </a:r>
          </a:p>
          <a:p>
            <a:pPr eaLnBrk="1" hangingPunct="1"/>
            <a:r>
              <a:rPr lang="en-US" altLang="en-US" sz="2400" b="1">
                <a:latin typeface="Times New Roman" panose="02020603050405020304" pitchFamily="18" charset="0"/>
                <a:cs typeface="Times New Roman" panose="02020603050405020304" pitchFamily="18" charset="0"/>
              </a:rPr>
              <a:t>Treatment of alcohol withdrawal</a:t>
            </a:r>
            <a:r>
              <a:rPr lang="en-US" altLang="en-US" sz="2400">
                <a:latin typeface="Times New Roman" panose="02020603050405020304" pitchFamily="18" charset="0"/>
                <a:cs typeface="Times New Roman" panose="02020603050405020304" pitchFamily="18" charset="0"/>
              </a:rPr>
              <a:t> .</a:t>
            </a:r>
          </a:p>
          <a:p>
            <a:pPr eaLnBrk="1" hangingPunct="1">
              <a:buFont typeface="Arial" panose="020B0604020202020204" pitchFamily="34" charset="0"/>
              <a:buNone/>
            </a:pPr>
            <a:r>
              <a:rPr lang="en-US" altLang="en-US" sz="2400" b="1">
                <a:solidFill>
                  <a:srgbClr val="000000"/>
                </a:solidFill>
                <a:latin typeface="Times New Roman" panose="02020603050405020304" pitchFamily="18" charset="0"/>
                <a:cs typeface="Times New Roman" panose="02020603050405020304" pitchFamily="18" charset="0"/>
              </a:rPr>
              <a:t>Side effects :</a:t>
            </a:r>
            <a:r>
              <a:rPr lang="en-US" altLang="en-US" sz="2400">
                <a:solidFill>
                  <a:srgbClr val="000000"/>
                </a:solidFill>
                <a:latin typeface="Times New Roman" panose="02020603050405020304" pitchFamily="18" charset="0"/>
                <a:cs typeface="Times New Roman" panose="02020603050405020304" pitchFamily="18" charset="0"/>
              </a:rPr>
              <a:t> </a:t>
            </a:r>
          </a:p>
          <a:p>
            <a:pPr lvl="1" eaLnBrk="1" hangingPunct="1"/>
            <a:r>
              <a:rPr lang="en-US" altLang="en-US" sz="2400" b="1">
                <a:solidFill>
                  <a:srgbClr val="000000"/>
                </a:solidFill>
                <a:latin typeface="Times New Roman" panose="02020603050405020304" pitchFamily="18" charset="0"/>
                <a:cs typeface="Times New Roman" panose="02020603050405020304" pitchFamily="18" charset="0"/>
              </a:rPr>
              <a:t>Confusion and drowsiness</a:t>
            </a:r>
            <a:r>
              <a:rPr lang="en-US" altLang="en-US" sz="2400">
                <a:solidFill>
                  <a:srgbClr val="000000"/>
                </a:solidFill>
                <a:latin typeface="Times New Roman" panose="02020603050405020304" pitchFamily="18" charset="0"/>
                <a:cs typeface="Times New Roman" panose="02020603050405020304" pitchFamily="18" charset="0"/>
              </a:rPr>
              <a:t>.</a:t>
            </a:r>
          </a:p>
          <a:p>
            <a:pPr lvl="1" eaLnBrk="1" hangingPunct="1"/>
            <a:r>
              <a:rPr lang="en-US" altLang="en-US" sz="2400">
                <a:solidFill>
                  <a:srgbClr val="000000"/>
                </a:solidFill>
                <a:latin typeface="Times New Roman" panose="02020603050405020304" pitchFamily="18" charset="0"/>
                <a:cs typeface="Times New Roman" panose="02020603050405020304" pitchFamily="18" charset="0"/>
              </a:rPr>
              <a:t> </a:t>
            </a:r>
            <a:r>
              <a:rPr lang="en-US" altLang="en-US" sz="2400" b="1">
                <a:solidFill>
                  <a:srgbClr val="000000"/>
                </a:solidFill>
                <a:latin typeface="Times New Roman" panose="02020603050405020304" pitchFamily="18" charset="0"/>
                <a:cs typeface="Times New Roman" panose="02020603050405020304" pitchFamily="18" charset="0"/>
              </a:rPr>
              <a:t>Anterograde amnesia</a:t>
            </a:r>
            <a:r>
              <a:rPr lang="en-US" altLang="en-US" sz="2400">
                <a:solidFill>
                  <a:srgbClr val="000000"/>
                </a:solidFill>
                <a:latin typeface="Times New Roman" panose="02020603050405020304" pitchFamily="18" charset="0"/>
                <a:cs typeface="Times New Roman" panose="02020603050405020304" pitchFamily="18" charset="0"/>
              </a:rPr>
              <a:t>.</a:t>
            </a:r>
          </a:p>
          <a:p>
            <a:pPr lvl="1" eaLnBrk="1" hangingPunct="1"/>
            <a:r>
              <a:rPr lang="en-US" altLang="en-US" sz="2400" b="1">
                <a:solidFill>
                  <a:srgbClr val="000000"/>
                </a:solidFill>
                <a:latin typeface="Times New Roman" panose="02020603050405020304" pitchFamily="18" charset="0"/>
                <a:cs typeface="Times New Roman" panose="02020603050405020304" pitchFamily="18" charset="0"/>
              </a:rPr>
              <a:t>Ataxia</a:t>
            </a:r>
            <a:r>
              <a:rPr lang="en-US" altLang="en-US" sz="2400">
                <a:solidFill>
                  <a:srgbClr val="000000"/>
                </a:solidFill>
                <a:latin typeface="Times New Roman" panose="02020603050405020304" pitchFamily="18" charset="0"/>
                <a:cs typeface="Times New Roman" panose="02020603050405020304" pitchFamily="18" charset="0"/>
              </a:rPr>
              <a:t>. </a:t>
            </a:r>
          </a:p>
          <a:p>
            <a:pPr lvl="1" eaLnBrk="1" hangingPunct="1"/>
            <a:r>
              <a:rPr lang="en-US" altLang="en-US" sz="2400">
                <a:solidFill>
                  <a:srgbClr val="000000"/>
                </a:solidFill>
                <a:latin typeface="Times New Roman" panose="02020603050405020304" pitchFamily="18" charset="0"/>
                <a:cs typeface="Times New Roman" panose="02020603050405020304" pitchFamily="18" charset="0"/>
              </a:rPr>
              <a:t>Nausea, vomiting, diarrhea, dry mouth, bitter taste.</a:t>
            </a:r>
          </a:p>
          <a:p>
            <a:pPr lvl="1" eaLnBrk="1" hangingPunct="1"/>
            <a:r>
              <a:rPr lang="en-US" altLang="en-US" sz="2400" b="1">
                <a:solidFill>
                  <a:srgbClr val="000000"/>
                </a:solidFill>
                <a:latin typeface="Times New Roman" panose="02020603050405020304" pitchFamily="18" charset="0"/>
                <a:cs typeface="Times New Roman" panose="02020603050405020304" pitchFamily="18" charset="0"/>
              </a:rPr>
              <a:t>Allergy and bone marrow depression</a:t>
            </a:r>
            <a:r>
              <a:rPr lang="en-US" altLang="en-US" sz="2400">
                <a:solidFill>
                  <a:srgbClr val="000000"/>
                </a:solidFill>
                <a:latin typeface="Times New Roman" panose="02020603050405020304" pitchFamily="18" charset="0"/>
                <a:cs typeface="Times New Roman" panose="02020603050405020304" pitchFamily="18" charset="0"/>
              </a:rPr>
              <a:t>.</a:t>
            </a:r>
          </a:p>
          <a:p>
            <a:pPr lvl="1" eaLnBrk="1" hangingPunct="1"/>
            <a:r>
              <a:rPr lang="en-US" altLang="en-US" sz="2400" b="1">
                <a:solidFill>
                  <a:srgbClr val="000000"/>
                </a:solidFill>
                <a:latin typeface="Times New Roman" panose="02020603050405020304" pitchFamily="18" charset="0"/>
                <a:cs typeface="Times New Roman" panose="02020603050405020304" pitchFamily="18" charset="0"/>
              </a:rPr>
              <a:t>Abuse and dependence </a:t>
            </a:r>
            <a:r>
              <a:rPr lang="en-US" altLang="en-US" sz="2400">
                <a:solidFill>
                  <a:srgbClr val="000000"/>
                </a:solidFill>
                <a:latin typeface="Times New Roman" panose="02020603050405020304" pitchFamily="18" charset="0"/>
                <a:cs typeface="Times New Roman" panose="02020603050405020304" pitchFamily="18" charset="0"/>
              </a:rPr>
              <a:t>(less than barbiturates).</a:t>
            </a:r>
          </a:p>
          <a:p>
            <a:pPr lvl="1" eaLnBrk="1" hangingPunct="1"/>
            <a:r>
              <a:rPr lang="en-US" altLang="en-US" sz="2400">
                <a:solidFill>
                  <a:srgbClr val="000000"/>
                </a:solidFill>
                <a:latin typeface="Times New Roman" panose="02020603050405020304" pitchFamily="18" charset="0"/>
                <a:cs typeface="Times New Roman" panose="02020603050405020304" pitchFamily="18" charset="0"/>
              </a:rPr>
              <a:t>In large dose cause </a:t>
            </a:r>
            <a:r>
              <a:rPr lang="en-US" altLang="en-US" sz="2400" b="1">
                <a:solidFill>
                  <a:srgbClr val="000000"/>
                </a:solidFill>
                <a:latin typeface="Times New Roman" panose="02020603050405020304" pitchFamily="18" charset="0"/>
                <a:cs typeface="Times New Roman" panose="02020603050405020304" pitchFamily="18" charset="0"/>
              </a:rPr>
              <a:t>respiratory depression</a:t>
            </a:r>
            <a:r>
              <a:rPr lang="en-US" altLang="en-US" sz="2400">
                <a:solidFill>
                  <a:srgbClr val="000000"/>
                </a:solidFill>
                <a:latin typeface="Times New Roman" panose="02020603050405020304" pitchFamily="18" charset="0"/>
                <a:cs typeface="Times New Roman" panose="02020603050405020304" pitchFamily="18" charset="0"/>
              </a:rPr>
              <a:t>.</a:t>
            </a:r>
          </a:p>
          <a:p>
            <a:pPr eaLnBrk="1" hangingPunct="1"/>
            <a:endParaRPr lang="en-US"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a:extLst>
              <a:ext uri="{FF2B5EF4-FFF2-40B4-BE49-F238E27FC236}">
                <a16:creationId xmlns:a16="http://schemas.microsoft.com/office/drawing/2014/main" id="{147130B0-4935-4D18-A50E-2D7C633C8B56}"/>
              </a:ext>
            </a:extLst>
          </p:cNvPr>
          <p:cNvSpPr>
            <a:spLocks noGrp="1"/>
          </p:cNvSpPr>
          <p:nvPr>
            <p:ph idx="1"/>
          </p:nvPr>
        </p:nvSpPr>
        <p:spPr>
          <a:xfrm>
            <a:off x="0" y="0"/>
            <a:ext cx="9144000" cy="6858000"/>
          </a:xfrm>
        </p:spPr>
        <p:txBody>
          <a:bodyPr/>
          <a:lstStyle/>
          <a:p>
            <a:pPr eaLnBrk="1" hangingPunct="1">
              <a:buFont typeface="Arial" panose="020B0604020202020204" pitchFamily="34" charset="0"/>
              <a:buNone/>
            </a:pPr>
            <a:r>
              <a:rPr lang="en-US" altLang="en-US" sz="3600" b="1">
                <a:latin typeface="Times New Roman" panose="02020603050405020304" pitchFamily="18" charset="0"/>
                <a:cs typeface="Times New Roman" panose="02020603050405020304" pitchFamily="18" charset="0"/>
              </a:rPr>
              <a:t>Flumazenil 	</a:t>
            </a:r>
            <a:endParaRPr lang="en-US" altLang="en-US" sz="3600">
              <a:latin typeface="Times New Roman" panose="02020603050405020304" pitchFamily="18" charset="0"/>
              <a:cs typeface="Times New Roman" panose="02020603050405020304" pitchFamily="18" charset="0"/>
            </a:endParaRPr>
          </a:p>
          <a:p>
            <a:pPr lvl="1" eaLnBrk="1" hangingPunct="1"/>
            <a:r>
              <a:rPr lang="en-US" altLang="en-US" sz="3200">
                <a:latin typeface="Times New Roman" panose="02020603050405020304" pitchFamily="18" charset="0"/>
                <a:cs typeface="Times New Roman" panose="02020603050405020304" pitchFamily="18" charset="0"/>
              </a:rPr>
              <a:t>Action of benzodiazepines and zolpidem could be blocked by </a:t>
            </a:r>
            <a:r>
              <a:rPr lang="en-US" altLang="en-US" sz="3200" b="1">
                <a:latin typeface="Times New Roman" panose="02020603050405020304" pitchFamily="18" charset="0"/>
                <a:cs typeface="Times New Roman" panose="02020603050405020304" pitchFamily="18" charset="0"/>
              </a:rPr>
              <a:t>flumazenil</a:t>
            </a:r>
            <a:r>
              <a:rPr lang="en-US" altLang="en-US" sz="3200">
                <a:latin typeface="Times New Roman" panose="02020603050405020304" pitchFamily="18" charset="0"/>
                <a:cs typeface="Times New Roman" panose="02020603050405020304" pitchFamily="18" charset="0"/>
              </a:rPr>
              <a:t>( specific benzodiazepine receptor </a:t>
            </a:r>
            <a:r>
              <a:rPr lang="en-US" altLang="en-US" sz="3200" b="1">
                <a:latin typeface="Times New Roman" panose="02020603050405020304" pitchFamily="18" charset="0"/>
                <a:cs typeface="Times New Roman" panose="02020603050405020304" pitchFamily="18" charset="0"/>
              </a:rPr>
              <a:t>antagonist </a:t>
            </a:r>
            <a:r>
              <a:rPr lang="en-US" altLang="en-US" sz="3200">
                <a:latin typeface="Times New Roman" panose="02020603050405020304" pitchFamily="18" charset="0"/>
                <a:cs typeface="Times New Roman" panose="02020603050405020304" pitchFamily="18" charset="0"/>
              </a:rPr>
              <a:t>).</a:t>
            </a:r>
          </a:p>
          <a:p>
            <a:pPr lvl="1" eaLnBrk="1" hangingPunct="1"/>
            <a:r>
              <a:rPr lang="en-US" altLang="en-US" sz="3200">
                <a:latin typeface="Times New Roman" panose="02020603050405020304" pitchFamily="18" charset="0"/>
                <a:cs typeface="Times New Roman" panose="02020603050405020304" pitchFamily="18" charset="0"/>
              </a:rPr>
              <a:t>given orally or better I.V</a:t>
            </a:r>
          </a:p>
          <a:p>
            <a:pPr eaLnBrk="1" hangingPunct="1"/>
            <a:r>
              <a:rPr lang="en-US" altLang="en-US" b="1">
                <a:latin typeface="Times New Roman" panose="02020603050405020304" pitchFamily="18" charset="0"/>
                <a:cs typeface="Times New Roman" panose="02020603050405020304" pitchFamily="18" charset="0"/>
              </a:rPr>
              <a:t>Uses:</a:t>
            </a:r>
            <a:r>
              <a:rPr lang="en-US" altLang="en-US">
                <a:latin typeface="Times New Roman" panose="02020603050405020304" pitchFamily="18" charset="0"/>
                <a:cs typeface="Times New Roman" panose="02020603050405020304" pitchFamily="18" charset="0"/>
              </a:rPr>
              <a:t> reverse the effects of benzodiazepines overdose and can improve mental state in patient with hepatic encephalopathy .</a:t>
            </a:r>
          </a:p>
          <a:p>
            <a:pPr eaLnBrk="1" hangingPunct="1"/>
            <a:r>
              <a:rPr lang="en-US" altLang="en-US" b="1">
                <a:latin typeface="Times New Roman" panose="02020603050405020304" pitchFamily="18" charset="0"/>
                <a:cs typeface="Times New Roman" panose="02020603050405020304" pitchFamily="18" charset="0"/>
              </a:rPr>
              <a:t>Adverse effect</a:t>
            </a:r>
            <a:r>
              <a:rPr lang="en-US" altLang="en-US">
                <a:latin typeface="Times New Roman" panose="02020603050405020304" pitchFamily="18" charset="0"/>
                <a:cs typeface="Times New Roman" panose="02020603050405020304" pitchFamily="18" charset="0"/>
              </a:rPr>
              <a:t>: agitation, confusion, dizziness,   nausea.</a:t>
            </a:r>
          </a:p>
          <a:p>
            <a:pPr eaLnBrk="1" hangingPunct="1"/>
            <a:endParaRPr lang="en-US"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a:extLst>
              <a:ext uri="{FF2B5EF4-FFF2-40B4-BE49-F238E27FC236}">
                <a16:creationId xmlns:a16="http://schemas.microsoft.com/office/drawing/2014/main" id="{2A83785D-10E4-3904-D4A0-D576F9D123C0}"/>
              </a:ext>
            </a:extLst>
          </p:cNvPr>
          <p:cNvSpPr>
            <a:spLocks noGrp="1"/>
          </p:cNvSpPr>
          <p:nvPr>
            <p:ph idx="1"/>
          </p:nvPr>
        </p:nvSpPr>
        <p:spPr>
          <a:xfrm>
            <a:off x="0" y="0"/>
            <a:ext cx="9144000" cy="6858000"/>
          </a:xfrm>
        </p:spPr>
        <p:txBody>
          <a:bodyPr/>
          <a:lstStyle/>
          <a:p>
            <a:pPr eaLnBrk="1" hangingPunct="1">
              <a:buFont typeface="Arial" panose="020B0604020202020204" pitchFamily="34" charset="0"/>
              <a:buNone/>
            </a:pPr>
            <a:r>
              <a:rPr lang="en-US" altLang="en-US" sz="3600" b="1">
                <a:latin typeface="Times New Roman" panose="02020603050405020304" pitchFamily="18" charset="0"/>
                <a:cs typeface="Times New Roman" panose="02020603050405020304" pitchFamily="18" charset="0"/>
              </a:rPr>
              <a:t>Zolpidem and Zaleplon</a:t>
            </a:r>
            <a:r>
              <a:rPr lang="en-US" altLang="en-US" sz="3600">
                <a:latin typeface="Times New Roman" panose="02020603050405020304" pitchFamily="18" charset="0"/>
                <a:cs typeface="Times New Roman" panose="02020603050405020304" pitchFamily="18" charset="0"/>
              </a:rPr>
              <a:t> are non-benzodiazepine sedative and hypnotic used for short-term treatment of insomnia . They binds to benzodiazepine receptor type I ( BZ1= </a:t>
            </a:r>
            <a:r>
              <a:rPr lang="el-GR" altLang="en-US" sz="3600">
                <a:latin typeface="Times New Roman" panose="02020603050405020304" pitchFamily="18" charset="0"/>
                <a:cs typeface="Times New Roman" panose="02020603050405020304" pitchFamily="18" charset="0"/>
              </a:rPr>
              <a:t>ω</a:t>
            </a:r>
            <a:r>
              <a:rPr lang="en-US" altLang="en-US" sz="3600">
                <a:latin typeface="Times New Roman" panose="02020603050405020304" pitchFamily="18" charset="0"/>
                <a:cs typeface="Times New Roman" panose="02020603050405020304" pitchFamily="18" charset="0"/>
              </a:rPr>
              <a:t>1 omega1 subtype so faciliate effect of GABA ) .</a:t>
            </a:r>
          </a:p>
          <a:p>
            <a:pPr eaLnBrk="1" hangingPunct="1">
              <a:buFont typeface="Arial" panose="020B0604020202020204" pitchFamily="34" charset="0"/>
              <a:buNone/>
            </a:pPr>
            <a:r>
              <a:rPr lang="en-US" altLang="en-US" sz="3600" b="1">
                <a:latin typeface="Times New Roman" panose="02020603050405020304" pitchFamily="18" charset="0"/>
                <a:cs typeface="Times New Roman" panose="02020603050405020304" pitchFamily="18" charset="0"/>
              </a:rPr>
              <a:t>Zolpidem </a:t>
            </a:r>
            <a:r>
              <a:rPr lang="en-US" altLang="en-US" sz="3600">
                <a:latin typeface="Times New Roman" panose="02020603050405020304" pitchFamily="18" charset="0"/>
                <a:cs typeface="Times New Roman" panose="02020603050405020304" pitchFamily="18" charset="0"/>
              </a:rPr>
              <a:t>has minimal muscle relaxing and anticonvulsant. At high dose caused amnestic effect</a:t>
            </a:r>
          </a:p>
          <a:p>
            <a:pPr eaLnBrk="1" hangingPunct="1">
              <a:buFont typeface="Arial" panose="020B0604020202020204" pitchFamily="34" charset="0"/>
              <a:buNone/>
            </a:pPr>
            <a:r>
              <a:rPr lang="en-US" altLang="en-US" sz="3600" b="1">
                <a:latin typeface="Times New Roman" panose="02020603050405020304" pitchFamily="18" charset="0"/>
                <a:cs typeface="Times New Roman" panose="02020603050405020304" pitchFamily="18" charset="0"/>
              </a:rPr>
              <a:t>Zaleplon</a:t>
            </a:r>
            <a:r>
              <a:rPr lang="en-US" altLang="en-US" sz="3600">
                <a:latin typeface="Times New Roman" panose="02020603050405020304" pitchFamily="18" charset="0"/>
                <a:cs typeface="Times New Roman" panose="02020603050405020304" pitchFamily="18" charset="0"/>
              </a:rPr>
              <a:t> at high dose caused rebound insomnia</a:t>
            </a:r>
          </a:p>
          <a:p>
            <a:pPr eaLnBrk="1" hangingPunct="1"/>
            <a:endParaRPr lang="en-US"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a:extLst>
              <a:ext uri="{FF2B5EF4-FFF2-40B4-BE49-F238E27FC236}">
                <a16:creationId xmlns:a16="http://schemas.microsoft.com/office/drawing/2014/main" id="{9FA98571-5B64-C19B-D0FE-CD09962B2903}"/>
              </a:ext>
            </a:extLst>
          </p:cNvPr>
          <p:cNvSpPr>
            <a:spLocks noGrp="1"/>
          </p:cNvSpPr>
          <p:nvPr>
            <p:ph idx="1"/>
          </p:nvPr>
        </p:nvSpPr>
        <p:spPr>
          <a:xfrm>
            <a:off x="0" y="0"/>
            <a:ext cx="9144000" cy="6858000"/>
          </a:xfrm>
        </p:spPr>
        <p:txBody>
          <a:bodyPr/>
          <a:lstStyle/>
          <a:p>
            <a:pPr eaLnBrk="1" hangingPunct="1">
              <a:buFont typeface="Arial" panose="020B0604020202020204" pitchFamily="34" charset="0"/>
              <a:buNone/>
            </a:pPr>
            <a:r>
              <a:rPr lang="en-US" altLang="en-US" sz="4000" b="1">
                <a:latin typeface="Times New Roman" panose="02020603050405020304" pitchFamily="18" charset="0"/>
                <a:cs typeface="Times New Roman" panose="02020603050405020304" pitchFamily="18" charset="0"/>
              </a:rPr>
              <a:t>Buspirone </a:t>
            </a:r>
          </a:p>
          <a:p>
            <a:pPr eaLnBrk="1" hangingPunct="1">
              <a:buFont typeface="Arial" panose="020B0604020202020204" pitchFamily="34" charset="0"/>
              <a:buNone/>
            </a:pPr>
            <a:r>
              <a:rPr lang="en-US" altLang="en-US" sz="3600">
                <a:latin typeface="Times New Roman" panose="02020603050405020304" pitchFamily="18" charset="0"/>
                <a:cs typeface="Times New Roman" panose="02020603050405020304" pitchFamily="18" charset="0"/>
              </a:rPr>
              <a:t>is anxiolytic drug, which acts as a partial  agonist on 5HT</a:t>
            </a:r>
            <a:r>
              <a:rPr lang="en-US" altLang="en-US" sz="3600" baseline="-25000">
                <a:latin typeface="Times New Roman" panose="02020603050405020304" pitchFamily="18" charset="0"/>
                <a:cs typeface="Times New Roman" panose="02020603050405020304" pitchFamily="18" charset="0"/>
              </a:rPr>
              <a:t>1A</a:t>
            </a:r>
            <a:r>
              <a:rPr lang="en-US" altLang="en-US" sz="3600">
                <a:latin typeface="Times New Roman" panose="02020603050405020304" pitchFamily="18" charset="0"/>
                <a:cs typeface="Times New Roman" panose="02020603050405020304" pitchFamily="18" charset="0"/>
              </a:rPr>
              <a:t> presynaptic receptors in brain, it also has affinity for brain dopamine D</a:t>
            </a:r>
            <a:r>
              <a:rPr lang="en-US" altLang="en-US" sz="3600" baseline="-25000">
                <a:latin typeface="Times New Roman" panose="02020603050405020304" pitchFamily="18" charset="0"/>
                <a:cs typeface="Times New Roman" panose="02020603050405020304" pitchFamily="18" charset="0"/>
              </a:rPr>
              <a:t>2</a:t>
            </a:r>
            <a:r>
              <a:rPr lang="en-US" altLang="en-US" sz="3600">
                <a:latin typeface="Times New Roman" panose="02020603050405020304" pitchFamily="18" charset="0"/>
                <a:cs typeface="Times New Roman" panose="02020603050405020304" pitchFamily="18" charset="0"/>
              </a:rPr>
              <a:t> receptors. It has no hypnotic or sedative or anticonvalsant or muscle relaxant action . There is no rebound anxiety or withdrawal signs if stopped suddenly </a:t>
            </a:r>
          </a:p>
          <a:p>
            <a:pPr lvl="1" eaLnBrk="1" hangingPunct="1"/>
            <a:r>
              <a:rPr lang="en-US" altLang="en-US" sz="3600" b="1">
                <a:latin typeface="Times New Roman" panose="02020603050405020304" pitchFamily="18" charset="0"/>
                <a:cs typeface="Times New Roman" panose="02020603050405020304" pitchFamily="18" charset="0"/>
              </a:rPr>
              <a:t>Side effects:</a:t>
            </a:r>
            <a:r>
              <a:rPr lang="en-US" altLang="en-US" sz="3600">
                <a:latin typeface="Times New Roman" panose="02020603050405020304" pitchFamily="18" charset="0"/>
                <a:cs typeface="Times New Roman" panose="02020603050405020304" pitchFamily="18" charset="0"/>
              </a:rPr>
              <a:t> Tachycardia, palpitation, nervousness, paresthesia, gut upset, miosis and hypertension with MAOIs </a:t>
            </a:r>
            <a:r>
              <a:rPr lang="en-US" altLang="en-US" sz="3200">
                <a:latin typeface="Times New Roman" panose="02020603050405020304" pitchFamily="18" charset="0"/>
                <a:cs typeface="Times New Roman" panose="02020603050405020304" pitchFamily="18" charset="0"/>
              </a:rPr>
              <a:t>. </a:t>
            </a:r>
            <a:endParaRPr lang="en-US"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a:extLst>
              <a:ext uri="{FF2B5EF4-FFF2-40B4-BE49-F238E27FC236}">
                <a16:creationId xmlns:a16="http://schemas.microsoft.com/office/drawing/2014/main" id="{0D50FBC1-AA5A-08D7-A9B8-4B35403CF61A}"/>
              </a:ext>
            </a:extLst>
          </p:cNvPr>
          <p:cNvSpPr>
            <a:spLocks noGrp="1"/>
          </p:cNvSpPr>
          <p:nvPr>
            <p:ph idx="1"/>
          </p:nvPr>
        </p:nvSpPr>
        <p:spPr>
          <a:xfrm>
            <a:off x="0" y="0"/>
            <a:ext cx="9144000" cy="6858000"/>
          </a:xfrm>
        </p:spPr>
        <p:txBody>
          <a:bodyPr/>
          <a:lstStyle/>
          <a:p>
            <a:pPr algn="ctr" eaLnBrk="1" hangingPunct="1">
              <a:buFont typeface="Arial" panose="020B0604020202020204" pitchFamily="34" charset="0"/>
              <a:buNone/>
            </a:pPr>
            <a:r>
              <a:rPr lang="en-US" altLang="en-US" sz="4000" b="1">
                <a:latin typeface="Times New Roman" panose="02020603050405020304" pitchFamily="18" charset="0"/>
                <a:cs typeface="Times New Roman" panose="02020603050405020304" pitchFamily="18" charset="0"/>
              </a:rPr>
              <a:t>Barbiturates</a:t>
            </a:r>
            <a:endParaRPr lang="en-US" altLang="en-US" sz="4000">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r>
              <a:rPr lang="en-US" altLang="en-US" sz="2800" b="1">
                <a:latin typeface="Times New Roman" panose="02020603050405020304" pitchFamily="18" charset="0"/>
                <a:cs typeface="Times New Roman" panose="02020603050405020304" pitchFamily="18" charset="0"/>
              </a:rPr>
              <a:t>They are classifed into :</a:t>
            </a:r>
            <a:r>
              <a:rPr lang="en-US" altLang="en-US" sz="2800">
                <a:latin typeface="Times New Roman" panose="02020603050405020304" pitchFamily="18" charset="0"/>
                <a:cs typeface="Times New Roman" panose="02020603050405020304" pitchFamily="18" charset="0"/>
              </a:rPr>
              <a:t> </a:t>
            </a:r>
          </a:p>
          <a:p>
            <a:pPr lvl="1" eaLnBrk="1" hangingPunct="1"/>
            <a:r>
              <a:rPr lang="en-US" altLang="en-US">
                <a:latin typeface="Times New Roman" panose="02020603050405020304" pitchFamily="18" charset="0"/>
                <a:cs typeface="Times New Roman" panose="02020603050405020304" pitchFamily="18" charset="0"/>
              </a:rPr>
              <a:t>Long acting: Phenobarbitone and barbitone </a:t>
            </a:r>
          </a:p>
          <a:p>
            <a:pPr lvl="1" eaLnBrk="1" hangingPunct="1"/>
            <a:r>
              <a:rPr lang="en-US" altLang="en-US">
                <a:latin typeface="Times New Roman" panose="02020603050405020304" pitchFamily="18" charset="0"/>
                <a:cs typeface="Times New Roman" panose="02020603050405020304" pitchFamily="18" charset="0"/>
              </a:rPr>
              <a:t>Intermediate acting: Amylobarbitone .</a:t>
            </a:r>
          </a:p>
          <a:p>
            <a:pPr lvl="1" eaLnBrk="1" hangingPunct="1"/>
            <a:r>
              <a:rPr lang="en-US" altLang="en-US">
                <a:latin typeface="Times New Roman" panose="02020603050405020304" pitchFamily="18" charset="0"/>
                <a:cs typeface="Times New Roman" panose="02020603050405020304" pitchFamily="18" charset="0"/>
              </a:rPr>
              <a:t>Short acting: Pentobarbitone and secobarbitone .</a:t>
            </a:r>
          </a:p>
          <a:p>
            <a:pPr lvl="1" eaLnBrk="1" hangingPunct="1"/>
            <a:r>
              <a:rPr lang="en-US" altLang="en-US">
                <a:latin typeface="Times New Roman" panose="02020603050405020304" pitchFamily="18" charset="0"/>
                <a:cs typeface="Times New Roman" panose="02020603050405020304" pitchFamily="18" charset="0"/>
              </a:rPr>
              <a:t>Ultrashort acting: Thiobarbitone ( thiopentone ) .</a:t>
            </a:r>
          </a:p>
          <a:p>
            <a:pPr eaLnBrk="1" hangingPunct="1">
              <a:buFont typeface="Arial" panose="020B0604020202020204" pitchFamily="34" charset="0"/>
              <a:buNone/>
            </a:pPr>
            <a:r>
              <a:rPr lang="en-US" altLang="en-US" sz="2800" b="1">
                <a:solidFill>
                  <a:srgbClr val="000000"/>
                </a:solidFill>
                <a:latin typeface="Times New Roman" panose="02020603050405020304" pitchFamily="18" charset="0"/>
                <a:cs typeface="Times New Roman" panose="02020603050405020304" pitchFamily="18" charset="0"/>
              </a:rPr>
              <a:t>Uses:</a:t>
            </a:r>
            <a:endParaRPr lang="en-US" altLang="en-US" sz="2800">
              <a:solidFill>
                <a:srgbClr val="000000"/>
              </a:solidFill>
              <a:latin typeface="Times New Roman" panose="02020603050405020304" pitchFamily="18" charset="0"/>
              <a:cs typeface="Times New Roman" panose="02020603050405020304" pitchFamily="18" charset="0"/>
            </a:endParaRPr>
          </a:p>
          <a:p>
            <a:pPr lvl="1" eaLnBrk="1" hangingPunct="1"/>
            <a:r>
              <a:rPr lang="en-US" altLang="en-US">
                <a:solidFill>
                  <a:srgbClr val="000000"/>
                </a:solidFill>
                <a:latin typeface="Times New Roman" panose="02020603050405020304" pitchFamily="18" charset="0"/>
                <a:cs typeface="Times New Roman" panose="02020603050405020304" pitchFamily="18" charset="0"/>
              </a:rPr>
              <a:t>Sedation : by long acting barbiturates .</a:t>
            </a:r>
          </a:p>
          <a:p>
            <a:pPr lvl="1" eaLnBrk="1" hangingPunct="1"/>
            <a:r>
              <a:rPr lang="en-US" altLang="en-US">
                <a:solidFill>
                  <a:srgbClr val="000000"/>
                </a:solidFill>
                <a:latin typeface="Times New Roman" panose="02020603050405020304" pitchFamily="18" charset="0"/>
                <a:cs typeface="Times New Roman" panose="02020603050405020304" pitchFamily="18" charset="0"/>
              </a:rPr>
              <a:t>Hypnosis : for treatment of insomnia.</a:t>
            </a:r>
          </a:p>
          <a:p>
            <a:pPr lvl="1" eaLnBrk="1" hangingPunct="1"/>
            <a:r>
              <a:rPr lang="en-US" altLang="en-US">
                <a:solidFill>
                  <a:srgbClr val="000000"/>
                </a:solidFill>
                <a:latin typeface="Times New Roman" panose="02020603050405020304" pitchFamily="18" charset="0"/>
                <a:cs typeface="Times New Roman" panose="02020603050405020304" pitchFamily="18" charset="0"/>
              </a:rPr>
              <a:t>Preanaesthetic medication .</a:t>
            </a:r>
          </a:p>
          <a:p>
            <a:pPr lvl="1" eaLnBrk="1" hangingPunct="1"/>
            <a:r>
              <a:rPr lang="en-US" altLang="en-US">
                <a:solidFill>
                  <a:srgbClr val="000000"/>
                </a:solidFill>
                <a:latin typeface="Times New Roman" panose="02020603050405020304" pitchFamily="18" charset="0"/>
                <a:cs typeface="Times New Roman" panose="02020603050405020304" pitchFamily="18" charset="0"/>
              </a:rPr>
              <a:t>Potentiate analgesia of salicylate and pyrazolone .</a:t>
            </a:r>
          </a:p>
          <a:p>
            <a:pPr lvl="1" eaLnBrk="1" hangingPunct="1"/>
            <a:r>
              <a:rPr lang="en-US" altLang="en-US">
                <a:solidFill>
                  <a:srgbClr val="000000"/>
                </a:solidFill>
                <a:latin typeface="Times New Roman" panose="02020603050405020304" pitchFamily="18" charset="0"/>
                <a:cs typeface="Times New Roman" panose="02020603050405020304" pitchFamily="18" charset="0"/>
              </a:rPr>
              <a:t>Activate liver microsomal enzymes in neonatal jaundice. </a:t>
            </a:r>
          </a:p>
          <a:p>
            <a:pPr eaLnBrk="1" hangingPunct="1"/>
            <a:endParaRPr lang="en-US" altLang="en-US" sz="360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038FF3A-9C85-11E7-8103-8A2145C75F99}"/>
              </a:ext>
            </a:extLst>
          </p:cNvPr>
          <p:cNvSpPr>
            <a:spLocks noGrp="1" noChangeArrowheads="1"/>
          </p:cNvSpPr>
          <p:nvPr>
            <p:ph type="title"/>
          </p:nvPr>
        </p:nvSpPr>
        <p:spPr>
          <a:xfrm>
            <a:off x="228600" y="228600"/>
            <a:ext cx="8458200" cy="1143000"/>
          </a:xfrm>
        </p:spPr>
        <p:txBody>
          <a:bodyPr/>
          <a:lstStyle/>
          <a:p>
            <a:pPr eaLnBrk="1" hangingPunct="1"/>
            <a:r>
              <a:rPr lang="en-US" altLang="en-US" sz="3600" b="1"/>
              <a:t>Classification of analgesic antipyretic drugs</a:t>
            </a:r>
          </a:p>
        </p:txBody>
      </p:sp>
      <p:sp>
        <p:nvSpPr>
          <p:cNvPr id="16387" name="Rectangle 3">
            <a:extLst>
              <a:ext uri="{FF2B5EF4-FFF2-40B4-BE49-F238E27FC236}">
                <a16:creationId xmlns:a16="http://schemas.microsoft.com/office/drawing/2014/main" id="{5A3BADE7-9423-3AD2-9830-C407121AF3E9}"/>
              </a:ext>
            </a:extLst>
          </p:cNvPr>
          <p:cNvSpPr>
            <a:spLocks noGrp="1" noChangeArrowheads="1"/>
          </p:cNvSpPr>
          <p:nvPr>
            <p:ph type="body" idx="1"/>
          </p:nvPr>
        </p:nvSpPr>
        <p:spPr>
          <a:xfrm>
            <a:off x="-152400" y="1371600"/>
            <a:ext cx="9296400" cy="5486400"/>
          </a:xfrm>
        </p:spPr>
        <p:txBody>
          <a:bodyPr/>
          <a:lstStyle/>
          <a:p>
            <a:pPr eaLnBrk="1" hangingPunct="1">
              <a:lnSpc>
                <a:spcPct val="80000"/>
              </a:lnSpc>
            </a:pPr>
            <a:r>
              <a:rPr lang="en-US" altLang="en-US" sz="2800" b="1"/>
              <a:t>Non selective COX inhibitors</a:t>
            </a:r>
            <a:r>
              <a:rPr lang="en-US" altLang="en-US" sz="2800"/>
              <a:t>:</a:t>
            </a:r>
          </a:p>
          <a:p>
            <a:pPr lvl="1" eaLnBrk="1" hangingPunct="1">
              <a:lnSpc>
                <a:spcPct val="80000"/>
              </a:lnSpc>
            </a:pPr>
            <a:r>
              <a:rPr lang="en-US" altLang="en-US" sz="2400"/>
              <a:t>Salicylates :aspirin, sodium salicylate, diflunisal.</a:t>
            </a:r>
          </a:p>
          <a:p>
            <a:pPr lvl="1" eaLnBrk="1" hangingPunct="1">
              <a:lnSpc>
                <a:spcPct val="80000"/>
              </a:lnSpc>
            </a:pPr>
            <a:r>
              <a:rPr lang="en-US" altLang="en-US" sz="2400"/>
              <a:t>Indol derivatives: indomethacin, sulindac(prodrug).</a:t>
            </a:r>
          </a:p>
          <a:p>
            <a:pPr lvl="1" eaLnBrk="1" hangingPunct="1">
              <a:lnSpc>
                <a:spcPct val="80000"/>
              </a:lnSpc>
            </a:pPr>
            <a:r>
              <a:rPr lang="en-US" altLang="en-US" sz="2400"/>
              <a:t>Anthranilic acid derivatives: mefenamic acid, meclofenamic acid.</a:t>
            </a:r>
          </a:p>
          <a:p>
            <a:pPr lvl="1" eaLnBrk="1" hangingPunct="1">
              <a:lnSpc>
                <a:spcPct val="80000"/>
              </a:lnSpc>
            </a:pPr>
            <a:r>
              <a:rPr lang="en-US" altLang="en-US" sz="2400"/>
              <a:t>Propionic acid derivatives: iboprufen, ketoprofen, naproxen.</a:t>
            </a:r>
          </a:p>
          <a:p>
            <a:pPr lvl="1" eaLnBrk="1" hangingPunct="1">
              <a:lnSpc>
                <a:spcPct val="80000"/>
              </a:lnSpc>
            </a:pPr>
            <a:r>
              <a:rPr lang="en-US" altLang="en-US" sz="2400"/>
              <a:t>Aryl acetic acid derivatives: diclofenac, ketorolac, tolmetin.</a:t>
            </a:r>
          </a:p>
          <a:p>
            <a:pPr lvl="1" eaLnBrk="1" hangingPunct="1">
              <a:lnSpc>
                <a:spcPct val="80000"/>
              </a:lnSpc>
            </a:pPr>
            <a:r>
              <a:rPr lang="en-US" altLang="en-US" sz="2400"/>
              <a:t>Oxicams: piroxycam, tenoxicam.</a:t>
            </a:r>
          </a:p>
          <a:p>
            <a:pPr lvl="1" eaLnBrk="1" hangingPunct="1">
              <a:lnSpc>
                <a:spcPct val="80000"/>
              </a:lnSpc>
            </a:pPr>
            <a:r>
              <a:rPr lang="en-US" altLang="en-US" sz="2400"/>
              <a:t>Alkanones: nabumetone (prodrug).</a:t>
            </a:r>
          </a:p>
          <a:p>
            <a:pPr lvl="1" eaLnBrk="1" hangingPunct="1">
              <a:lnSpc>
                <a:spcPct val="80000"/>
              </a:lnSpc>
            </a:pPr>
            <a:r>
              <a:rPr lang="en-US" altLang="en-US" sz="2400"/>
              <a:t>Pyrazolone derivatives: phenylbutazone, oxyphenylbutazone, azapropazone.</a:t>
            </a:r>
          </a:p>
          <a:p>
            <a:pPr lvl="1" eaLnBrk="1" hangingPunct="1">
              <a:lnSpc>
                <a:spcPct val="80000"/>
              </a:lnSpc>
            </a:pPr>
            <a:r>
              <a:rPr lang="en-US" altLang="en-US" sz="2400"/>
              <a:t>Aniline derivatives: phenacetin, paracetamol=acetaminophin .</a:t>
            </a:r>
          </a:p>
          <a:p>
            <a:pPr eaLnBrk="1" hangingPunct="1">
              <a:lnSpc>
                <a:spcPct val="80000"/>
              </a:lnSpc>
            </a:pPr>
            <a:r>
              <a:rPr lang="en-US" altLang="en-US" sz="2800" b="1"/>
              <a:t>Selective COX-2 inhibitors</a:t>
            </a:r>
            <a:r>
              <a:rPr lang="en-US" altLang="en-US" sz="2800"/>
              <a:t>: celecoxib, rofecoxib, valdicoxib and meloxicam.</a:t>
            </a:r>
          </a:p>
        </p:txBody>
      </p:sp>
    </p:spTree>
  </p:cSld>
  <p:clrMapOvr>
    <a:masterClrMapping/>
  </p:clrMapOvr>
  <p:transition>
    <p:cover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D28E83-F094-D692-7065-AEAC7AFA191B}"/>
              </a:ext>
            </a:extLst>
          </p:cNvPr>
          <p:cNvSpPr>
            <a:spLocks noGrp="1"/>
          </p:cNvSpPr>
          <p:nvPr>
            <p:ph idx="1"/>
          </p:nvPr>
        </p:nvSpPr>
        <p:spPr>
          <a:xfrm>
            <a:off x="0" y="0"/>
            <a:ext cx="9144000" cy="6858000"/>
          </a:xfrm>
        </p:spPr>
        <p:txBody>
          <a:bodyPr rtlCol="0">
            <a:normAutofit lnSpcReduction="10000"/>
          </a:bodyPr>
          <a:lstStyle/>
          <a:p>
            <a:pPr eaLnBrk="1" fontAlgn="auto" hangingPunct="1">
              <a:spcAft>
                <a:spcPts val="0"/>
              </a:spcAft>
              <a:buFont typeface="Arial" panose="020B0604020202020204" pitchFamily="34" charset="0"/>
              <a:buNone/>
              <a:defRPr/>
            </a:pPr>
            <a:r>
              <a:rPr lang="en-US" sz="3600" b="1" dirty="0">
                <a:latin typeface="Times New Roman" pitchFamily="18" charset="0"/>
                <a:cs typeface="Times New Roman" pitchFamily="18" charset="0"/>
              </a:rPr>
              <a:t>Adverse and toxic effects:</a:t>
            </a:r>
            <a:endParaRPr lang="en-US" sz="3600" dirty="0">
              <a:latin typeface="Times New Roman" pitchFamily="18" charset="0"/>
              <a:cs typeface="Times New Roman" pitchFamily="18" charset="0"/>
            </a:endParaRPr>
          </a:p>
          <a:p>
            <a:pPr lvl="1" eaLnBrk="1" fontAlgn="auto" hangingPunct="1">
              <a:spcAft>
                <a:spcPts val="0"/>
              </a:spcAft>
              <a:defRPr/>
            </a:pPr>
            <a:r>
              <a:rPr lang="en-US" sz="3600" dirty="0">
                <a:latin typeface="Times New Roman" pitchFamily="18" charset="0"/>
                <a:cs typeface="Times New Roman" pitchFamily="18" charset="0"/>
              </a:rPr>
              <a:t>Tolerance</a:t>
            </a:r>
          </a:p>
          <a:p>
            <a:pPr lvl="1" eaLnBrk="1" fontAlgn="auto" hangingPunct="1">
              <a:spcAft>
                <a:spcPts val="0"/>
              </a:spcAft>
              <a:defRPr/>
            </a:pPr>
            <a:r>
              <a:rPr lang="en-US" sz="3600" dirty="0">
                <a:latin typeface="Times New Roman" pitchFamily="18" charset="0"/>
                <a:cs typeface="Times New Roman" pitchFamily="18" charset="0"/>
              </a:rPr>
              <a:t>Hypersensitivity reaction, e.g., skin rash, …</a:t>
            </a:r>
          </a:p>
          <a:p>
            <a:pPr lvl="1" eaLnBrk="1" fontAlgn="auto" hangingPunct="1">
              <a:spcAft>
                <a:spcPts val="0"/>
              </a:spcAft>
              <a:defRPr/>
            </a:pPr>
            <a:r>
              <a:rPr lang="en-US" sz="3600" dirty="0">
                <a:latin typeface="Times New Roman" pitchFamily="18" charset="0"/>
                <a:cs typeface="Times New Roman" pitchFamily="18" charset="0"/>
              </a:rPr>
              <a:t>Automatism : repeated administration due to amnesia .</a:t>
            </a:r>
          </a:p>
          <a:p>
            <a:pPr lvl="1" eaLnBrk="1" fontAlgn="auto" hangingPunct="1">
              <a:spcAft>
                <a:spcPts val="0"/>
              </a:spcAft>
              <a:defRPr/>
            </a:pPr>
            <a:r>
              <a:rPr lang="en-US" sz="3600" dirty="0">
                <a:latin typeface="Times New Roman" pitchFamily="18" charset="0"/>
                <a:cs typeface="Times New Roman" pitchFamily="18" charset="0"/>
              </a:rPr>
              <a:t>Chronic administration lead to habituation and </a:t>
            </a:r>
            <a:r>
              <a:rPr lang="en-US" sz="3600" b="1" dirty="0">
                <a:latin typeface="Times New Roman" pitchFamily="18" charset="0"/>
                <a:cs typeface="Times New Roman" pitchFamily="18" charset="0"/>
              </a:rPr>
              <a:t>addiction</a:t>
            </a:r>
            <a:r>
              <a:rPr lang="en-US" sz="3600" dirty="0">
                <a:latin typeface="Times New Roman" pitchFamily="18" charset="0"/>
                <a:cs typeface="Times New Roman" pitchFamily="18" charset="0"/>
              </a:rPr>
              <a:t> …. Treated by gradual withdrawal . </a:t>
            </a:r>
          </a:p>
          <a:p>
            <a:pPr eaLnBrk="1" fontAlgn="auto" hangingPunct="1">
              <a:spcAft>
                <a:spcPts val="0"/>
              </a:spcAft>
              <a:defRPr/>
            </a:pPr>
            <a:r>
              <a:rPr lang="en-US" sz="3600" b="1" dirty="0">
                <a:latin typeface="Times New Roman" pitchFamily="18" charset="0"/>
                <a:cs typeface="Times New Roman" pitchFamily="18" charset="0"/>
              </a:rPr>
              <a:t>Acute barbiturate poisoning </a:t>
            </a:r>
            <a:r>
              <a:rPr lang="en-US" sz="3600" dirty="0">
                <a:latin typeface="Times New Roman" pitchFamily="18" charset="0"/>
                <a:cs typeface="Times New Roman" pitchFamily="18" charset="0"/>
              </a:rPr>
              <a:t>manifested by hypotension, hypothermia, </a:t>
            </a:r>
            <a:r>
              <a:rPr lang="en-US" sz="3600" dirty="0" err="1">
                <a:latin typeface="Times New Roman" pitchFamily="18" charset="0"/>
                <a:cs typeface="Times New Roman" pitchFamily="18" charset="0"/>
              </a:rPr>
              <a:t>hyporeflexia</a:t>
            </a:r>
            <a:r>
              <a:rPr lang="en-US" sz="3600" dirty="0">
                <a:latin typeface="Times New Roman" pitchFamily="18" charset="0"/>
                <a:cs typeface="Times New Roman" pitchFamily="18" charset="0"/>
              </a:rPr>
              <a:t>, coma and death due to respiratory failure, …. </a:t>
            </a:r>
          </a:p>
          <a:p>
            <a:pPr eaLnBrk="1" fontAlgn="auto" hangingPunct="1">
              <a:spcAft>
                <a:spcPts val="0"/>
              </a:spcAft>
              <a:buFont typeface="Arial" panose="020B0604020202020204" pitchFamily="34" charset="0"/>
              <a:buNone/>
              <a:defRPr/>
            </a:pPr>
            <a:r>
              <a:rPr lang="en-US" sz="3600" b="1" dirty="0">
                <a:latin typeface="Times New Roman" pitchFamily="18" charset="0"/>
                <a:cs typeface="Times New Roman" pitchFamily="18" charset="0"/>
              </a:rPr>
              <a:t> </a:t>
            </a:r>
            <a:endParaRPr lang="en-US" sz="3600" dirty="0">
              <a:latin typeface="Times New Roman" pitchFamily="18" charset="0"/>
              <a:cs typeface="Times New Roman" pitchFamily="18" charset="0"/>
            </a:endParaRPr>
          </a:p>
          <a:p>
            <a:pPr eaLnBrk="1" fontAlgn="auto" hangingPunct="1">
              <a:spcAft>
                <a:spcPts val="0"/>
              </a:spcAft>
              <a:defRPr/>
            </a:pP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5186F39-B3E6-E447-B50A-C2DAAAEC90D7}"/>
              </a:ext>
            </a:extLst>
          </p:cNvPr>
          <p:cNvSpPr>
            <a:spLocks noGrp="1" noChangeArrowheads="1"/>
          </p:cNvSpPr>
          <p:nvPr>
            <p:ph type="title"/>
          </p:nvPr>
        </p:nvSpPr>
        <p:spPr/>
        <p:txBody>
          <a:bodyPr/>
          <a:lstStyle/>
          <a:p>
            <a:pPr eaLnBrk="1" hangingPunct="1"/>
            <a:r>
              <a:rPr lang="en-US" altLang="en-US" b="1"/>
              <a:t>1) Salicylates</a:t>
            </a:r>
            <a:r>
              <a:rPr lang="en-US" altLang="en-US"/>
              <a:t> </a:t>
            </a:r>
          </a:p>
        </p:txBody>
      </p:sp>
      <p:sp>
        <p:nvSpPr>
          <p:cNvPr id="17411" name="Rectangle 3">
            <a:extLst>
              <a:ext uri="{FF2B5EF4-FFF2-40B4-BE49-F238E27FC236}">
                <a16:creationId xmlns:a16="http://schemas.microsoft.com/office/drawing/2014/main" id="{0C521B1E-1673-6F78-8AAD-812EF689AAAA}"/>
              </a:ext>
            </a:extLst>
          </p:cNvPr>
          <p:cNvSpPr>
            <a:spLocks noGrp="1" noChangeArrowheads="1"/>
          </p:cNvSpPr>
          <p:nvPr>
            <p:ph type="body" idx="1"/>
          </p:nvPr>
        </p:nvSpPr>
        <p:spPr>
          <a:xfrm>
            <a:off x="457200" y="1295400"/>
            <a:ext cx="8229600" cy="5029200"/>
          </a:xfrm>
        </p:spPr>
        <p:txBody>
          <a:bodyPr/>
          <a:lstStyle/>
          <a:p>
            <a:pPr eaLnBrk="1" hangingPunct="1">
              <a:lnSpc>
                <a:spcPct val="90000"/>
              </a:lnSpc>
              <a:buFontTx/>
              <a:buNone/>
            </a:pPr>
            <a:r>
              <a:rPr lang="en-US" altLang="en-US" sz="2000"/>
              <a:t>Derived from salicylic acid which itself is highly irritant. They include </a:t>
            </a:r>
            <a:r>
              <a:rPr lang="en-US" altLang="en-US" sz="2000" b="1"/>
              <a:t>acetylsalicylic acid (aspirin)</a:t>
            </a:r>
            <a:r>
              <a:rPr lang="en-US" altLang="en-US" sz="2000"/>
              <a:t> , sodium salicylate and diflunisal.</a:t>
            </a:r>
            <a:r>
              <a:rPr lang="en-US" altLang="en-US" sz="2000" b="1">
                <a:solidFill>
                  <a:srgbClr val="000000"/>
                </a:solidFill>
              </a:rPr>
              <a:t> Actions:</a:t>
            </a:r>
          </a:p>
          <a:p>
            <a:pPr eaLnBrk="1" hangingPunct="1">
              <a:lnSpc>
                <a:spcPct val="90000"/>
              </a:lnSpc>
            </a:pPr>
            <a:r>
              <a:rPr lang="en-US" altLang="en-US" sz="2000" b="1">
                <a:solidFill>
                  <a:srgbClr val="000000"/>
                </a:solidFill>
              </a:rPr>
              <a:t>Local actions:</a:t>
            </a:r>
          </a:p>
          <a:p>
            <a:pPr lvl="1" eaLnBrk="1" hangingPunct="1">
              <a:lnSpc>
                <a:spcPct val="90000"/>
              </a:lnSpc>
            </a:pPr>
            <a:r>
              <a:rPr lang="en-US" altLang="en-US" sz="2000">
                <a:solidFill>
                  <a:srgbClr val="000000"/>
                </a:solidFill>
              </a:rPr>
              <a:t>Salicylic acid: antifungal and antiseptic.</a:t>
            </a:r>
          </a:p>
          <a:p>
            <a:pPr lvl="1" eaLnBrk="1" hangingPunct="1">
              <a:lnSpc>
                <a:spcPct val="90000"/>
              </a:lnSpc>
            </a:pPr>
            <a:r>
              <a:rPr lang="en-US" altLang="en-US" sz="2000">
                <a:solidFill>
                  <a:srgbClr val="000000"/>
                </a:solidFill>
              </a:rPr>
              <a:t>Methyl salicylate (oil of winter green): counter-irritant.</a:t>
            </a:r>
          </a:p>
          <a:p>
            <a:pPr eaLnBrk="1" hangingPunct="1">
              <a:lnSpc>
                <a:spcPct val="90000"/>
              </a:lnSpc>
            </a:pPr>
            <a:r>
              <a:rPr lang="en-US" altLang="en-US" sz="2000" b="1">
                <a:solidFill>
                  <a:srgbClr val="000000"/>
                </a:solidFill>
              </a:rPr>
              <a:t>Systemic actions:</a:t>
            </a:r>
          </a:p>
          <a:p>
            <a:pPr eaLnBrk="1" hangingPunct="1">
              <a:lnSpc>
                <a:spcPct val="90000"/>
              </a:lnSpc>
              <a:buFontTx/>
              <a:buNone/>
            </a:pPr>
            <a:r>
              <a:rPr lang="en-US" altLang="en-US" sz="2000" b="1">
                <a:solidFill>
                  <a:srgbClr val="000000"/>
                </a:solidFill>
              </a:rPr>
              <a:t>1- C.N.S.:</a:t>
            </a:r>
          </a:p>
          <a:p>
            <a:pPr lvl="1" eaLnBrk="1" hangingPunct="1">
              <a:lnSpc>
                <a:spcPct val="90000"/>
              </a:lnSpc>
            </a:pPr>
            <a:r>
              <a:rPr lang="en-US" altLang="en-US" sz="2000" b="1">
                <a:solidFill>
                  <a:srgbClr val="000000"/>
                </a:solidFill>
              </a:rPr>
              <a:t>Analgesic action:</a:t>
            </a:r>
            <a:r>
              <a:rPr lang="en-US" altLang="en-US" sz="2000">
                <a:solidFill>
                  <a:srgbClr val="000000"/>
                </a:solidFill>
              </a:rPr>
              <a:t> By inhibiting prostaglandin synthesis. They have central action elevating pain threshold and peripheral action due to anti-inflammatory effect. </a:t>
            </a:r>
          </a:p>
          <a:p>
            <a:pPr lvl="1" eaLnBrk="1" hangingPunct="1">
              <a:lnSpc>
                <a:spcPct val="90000"/>
              </a:lnSpc>
            </a:pPr>
            <a:r>
              <a:rPr lang="en-US" altLang="en-US" sz="2000" b="1">
                <a:solidFill>
                  <a:srgbClr val="000000"/>
                </a:solidFill>
              </a:rPr>
              <a:t>Antipyretic action:</a:t>
            </a:r>
            <a:r>
              <a:rPr lang="en-US" altLang="en-US" sz="2000">
                <a:solidFill>
                  <a:srgbClr val="000000"/>
                </a:solidFill>
              </a:rPr>
              <a:t> By inhibiting IL</a:t>
            </a:r>
            <a:r>
              <a:rPr lang="en-US" altLang="en-US" sz="2000" baseline="-25000">
                <a:solidFill>
                  <a:srgbClr val="000000"/>
                </a:solidFill>
              </a:rPr>
              <a:t>1</a:t>
            </a:r>
            <a:r>
              <a:rPr lang="en-US" altLang="en-US" sz="2000">
                <a:solidFill>
                  <a:srgbClr val="000000"/>
                </a:solidFill>
              </a:rPr>
              <a:t>, and increase heat loss by cutaneous V.D., sweating and mobilization of fluid from tissue to blood. However, salicylate in large dose may lead to hyperthermia due to uncoupling of oxidative phosphorylation.</a:t>
            </a:r>
            <a:endParaRPr lang="el-GR" altLang="en-US" sz="2000">
              <a:solidFill>
                <a:srgbClr val="000000"/>
              </a:solidFill>
            </a:endParaRPr>
          </a:p>
          <a:p>
            <a:pPr eaLnBrk="1" hangingPunct="1">
              <a:lnSpc>
                <a:spcPct val="80000"/>
              </a:lnSpc>
              <a:buFontTx/>
              <a:buNone/>
            </a:pPr>
            <a:endParaRPr lang="en-US" altLang="en-US" sz="2400"/>
          </a:p>
        </p:txBody>
      </p:sp>
    </p:spTree>
  </p:cSld>
  <p:clrMapOvr>
    <a:masterClrMapping/>
  </p:clrMapOvr>
  <p:transition>
    <p:cover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495EA36F-8EF4-549A-8853-1CF40D579F4C}"/>
              </a:ext>
            </a:extLst>
          </p:cNvPr>
          <p:cNvSpPr>
            <a:spLocks noGrp="1" noChangeArrowheads="1"/>
          </p:cNvSpPr>
          <p:nvPr>
            <p:ph type="body" idx="1"/>
          </p:nvPr>
        </p:nvSpPr>
        <p:spPr>
          <a:xfrm>
            <a:off x="381000" y="304800"/>
            <a:ext cx="8305800" cy="6324600"/>
          </a:xfrm>
        </p:spPr>
        <p:txBody>
          <a:bodyPr/>
          <a:lstStyle/>
          <a:p>
            <a:pPr eaLnBrk="1" hangingPunct="1"/>
            <a:r>
              <a:rPr lang="en-US" altLang="en-US" sz="2800" b="1"/>
              <a:t>2-</a:t>
            </a:r>
            <a:r>
              <a:rPr lang="en-US" altLang="en-US" sz="2800"/>
              <a:t> </a:t>
            </a:r>
            <a:r>
              <a:rPr lang="en-US" altLang="en-US" sz="2800" b="1"/>
              <a:t>anti-inflammatory, antirheumatic action</a:t>
            </a:r>
            <a:r>
              <a:rPr lang="en-US" altLang="en-US" sz="2800"/>
              <a:t> due to:</a:t>
            </a:r>
          </a:p>
          <a:p>
            <a:pPr eaLnBrk="1" hangingPunct="1"/>
            <a:r>
              <a:rPr lang="en-US" altLang="en-US" sz="2800"/>
              <a:t>Inhibition of cyclo-oxygenase enzyme so inhibit prostaglandins synthesis which are important for inflammation. Aspirin acetylates the enzyme through irreversible non-competitive mechanism.</a:t>
            </a:r>
          </a:p>
          <a:p>
            <a:pPr eaLnBrk="1" hangingPunct="1"/>
            <a:r>
              <a:rPr lang="en-US" altLang="en-US" sz="2800"/>
              <a:t>Inhibit platelet aggregation.</a:t>
            </a:r>
          </a:p>
          <a:p>
            <a:pPr eaLnBrk="1" hangingPunct="1"/>
            <a:r>
              <a:rPr lang="en-US" altLang="en-US" sz="2800"/>
              <a:t>Inhibit kallikrein system (bradykinin produces pain, redness and oedema)</a:t>
            </a:r>
          </a:p>
          <a:p>
            <a:pPr eaLnBrk="1" hangingPunct="1"/>
            <a:r>
              <a:rPr lang="en-US" altLang="en-US" sz="2800"/>
              <a:t>Stabilization of lysosomal membrane (→reduce tissue damage)</a:t>
            </a:r>
          </a:p>
          <a:p>
            <a:pPr eaLnBrk="1" hangingPunct="1"/>
            <a:r>
              <a:rPr lang="en-US" altLang="en-US" sz="2800"/>
              <a:t>Inhibit migration of leucocytes and macrophages (inhibit chemotaxis).   </a:t>
            </a:r>
          </a:p>
        </p:txBody>
      </p:sp>
    </p:spTree>
  </p:cSld>
  <p:clrMapOvr>
    <a:masterClrMapping/>
  </p:clrMapOvr>
  <p:transition>
    <p:cover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57A59932-EFB4-4FE0-46F2-1632ED201220}"/>
              </a:ext>
            </a:extLst>
          </p:cNvPr>
          <p:cNvSpPr>
            <a:spLocks noGrp="1" noChangeArrowheads="1"/>
          </p:cNvSpPr>
          <p:nvPr>
            <p:ph type="body" idx="1"/>
          </p:nvPr>
        </p:nvSpPr>
        <p:spPr>
          <a:xfrm>
            <a:off x="228600" y="304800"/>
            <a:ext cx="8458200" cy="6553200"/>
          </a:xfrm>
        </p:spPr>
        <p:txBody>
          <a:bodyPr/>
          <a:lstStyle/>
          <a:p>
            <a:pPr eaLnBrk="1" hangingPunct="1">
              <a:lnSpc>
                <a:spcPct val="90000"/>
              </a:lnSpc>
            </a:pPr>
            <a:r>
              <a:rPr lang="en-US" altLang="en-US" sz="2400" b="1"/>
              <a:t>Respiration and acid/base balance:</a:t>
            </a:r>
          </a:p>
          <a:p>
            <a:pPr lvl="1" eaLnBrk="1" hangingPunct="1">
              <a:lnSpc>
                <a:spcPct val="90000"/>
              </a:lnSpc>
            </a:pPr>
            <a:r>
              <a:rPr lang="en-US" altLang="en-US" sz="2000"/>
              <a:t>Ordinary dose→ little effect.</a:t>
            </a:r>
          </a:p>
          <a:p>
            <a:pPr lvl="1" eaLnBrk="1" hangingPunct="1">
              <a:lnSpc>
                <a:spcPct val="90000"/>
              </a:lnSpc>
            </a:pPr>
            <a:r>
              <a:rPr lang="en-US" altLang="en-US" sz="2000"/>
              <a:t>Large dose:↑ Respiratory rate→ washing of CO</a:t>
            </a:r>
            <a:r>
              <a:rPr lang="en-US" altLang="en-US" sz="2000" baseline="-25000"/>
              <a:t>2</a:t>
            </a:r>
            <a:r>
              <a:rPr lang="en-US" altLang="en-US" sz="2000"/>
              <a:t> (excessive CO</a:t>
            </a:r>
            <a:r>
              <a:rPr lang="en-US" altLang="en-US" sz="2000" baseline="-25000"/>
              <a:t>2 </a:t>
            </a:r>
            <a:r>
              <a:rPr lang="en-US" altLang="en-US" sz="2000"/>
              <a:t>loss) →respiratory alkalosis. Renal excretion of bicarbonate→ Compensated respiratory alkalosis (this will lower the plasma bicarbonate so impairs protection against acidosis).</a:t>
            </a:r>
          </a:p>
          <a:p>
            <a:pPr lvl="1" eaLnBrk="1" hangingPunct="1">
              <a:lnSpc>
                <a:spcPct val="90000"/>
              </a:lnSpc>
            </a:pPr>
            <a:r>
              <a:rPr lang="en-US" altLang="en-US" sz="2000"/>
              <a:t>Larger doses especially in children lead to metabolic acidosis.</a:t>
            </a:r>
          </a:p>
          <a:p>
            <a:pPr lvl="1" eaLnBrk="1" hangingPunct="1">
              <a:lnSpc>
                <a:spcPct val="90000"/>
              </a:lnSpc>
            </a:pPr>
            <a:r>
              <a:rPr lang="en-US" altLang="en-US" sz="2000"/>
              <a:t>Very high doses produce R.C. depression →respiratory acidosis.</a:t>
            </a:r>
          </a:p>
          <a:p>
            <a:pPr eaLnBrk="1" hangingPunct="1">
              <a:lnSpc>
                <a:spcPct val="90000"/>
              </a:lnSpc>
            </a:pPr>
            <a:r>
              <a:rPr lang="en-US" altLang="en-US" sz="2400" b="1"/>
              <a:t>C.V.S.:</a:t>
            </a:r>
          </a:p>
          <a:p>
            <a:pPr lvl="1" eaLnBrk="1" hangingPunct="1">
              <a:lnSpc>
                <a:spcPct val="90000"/>
              </a:lnSpc>
            </a:pPr>
            <a:r>
              <a:rPr lang="en-US" altLang="en-US" sz="2000"/>
              <a:t>Therapeutic dose→ little effect.</a:t>
            </a:r>
          </a:p>
          <a:p>
            <a:pPr lvl="1" eaLnBrk="1" hangingPunct="1">
              <a:lnSpc>
                <a:spcPct val="90000"/>
              </a:lnSpc>
            </a:pPr>
            <a:r>
              <a:rPr lang="en-US" altLang="en-US" sz="2000"/>
              <a:t>Large dose→ peripheral V.D.,↓V.M.C.</a:t>
            </a:r>
          </a:p>
          <a:p>
            <a:pPr eaLnBrk="1" hangingPunct="1">
              <a:lnSpc>
                <a:spcPct val="90000"/>
              </a:lnSpc>
            </a:pPr>
            <a:r>
              <a:rPr lang="en-US" altLang="en-US" sz="2400" b="1"/>
              <a:t>Uric acid</a:t>
            </a:r>
            <a:r>
              <a:rPr lang="en-US" altLang="en-US" sz="2400"/>
              <a:t> is normally filtered through glomeruli, reabsorbed and secreted in proximal tubules.</a:t>
            </a:r>
          </a:p>
          <a:p>
            <a:pPr lvl="1" eaLnBrk="1" hangingPunct="1">
              <a:lnSpc>
                <a:spcPct val="90000"/>
              </a:lnSpc>
            </a:pPr>
            <a:r>
              <a:rPr lang="en-US" altLang="en-US" sz="2400"/>
              <a:t>Salicylate in large dose (more than 5g/day) prevents reabsorption →↑uric acid excretion ( uricosuric).</a:t>
            </a:r>
          </a:p>
          <a:p>
            <a:pPr lvl="1" eaLnBrk="1" hangingPunct="1">
              <a:lnSpc>
                <a:spcPct val="90000"/>
              </a:lnSpc>
            </a:pPr>
            <a:r>
              <a:rPr lang="en-US" altLang="en-US" sz="2400"/>
              <a:t>Salicylates in small dose inhibit uric acid secretion→ retention of uric acid in blood.</a:t>
            </a:r>
          </a:p>
          <a:p>
            <a:pPr lvl="1" eaLnBrk="1" hangingPunct="1">
              <a:lnSpc>
                <a:spcPct val="90000"/>
              </a:lnSpc>
            </a:pPr>
            <a:endParaRPr lang="en-US" altLang="en-US" sz="2400"/>
          </a:p>
          <a:p>
            <a:pPr eaLnBrk="1" hangingPunct="1">
              <a:lnSpc>
                <a:spcPct val="90000"/>
              </a:lnSpc>
            </a:pPr>
            <a:endParaRPr lang="en-US" altLang="en-US" sz="2400"/>
          </a:p>
          <a:p>
            <a:pPr eaLnBrk="1" hangingPunct="1">
              <a:lnSpc>
                <a:spcPct val="90000"/>
              </a:lnSpc>
            </a:pPr>
            <a:endParaRPr lang="en-US" altLang="en-US" sz="2400"/>
          </a:p>
          <a:p>
            <a:pPr eaLnBrk="1" hangingPunct="1">
              <a:lnSpc>
                <a:spcPct val="90000"/>
              </a:lnSpc>
            </a:pPr>
            <a:endParaRPr lang="en-US" altLang="en-US" sz="2400"/>
          </a:p>
          <a:p>
            <a:pPr eaLnBrk="1" hangingPunct="1">
              <a:lnSpc>
                <a:spcPct val="90000"/>
              </a:lnSpc>
            </a:pPr>
            <a:endParaRPr lang="en-US" altLang="en-US" sz="2400"/>
          </a:p>
          <a:p>
            <a:pPr eaLnBrk="1" hangingPunct="1">
              <a:lnSpc>
                <a:spcPct val="90000"/>
              </a:lnSpc>
            </a:pPr>
            <a:endParaRPr lang="en-US" altLang="en-US" sz="2400"/>
          </a:p>
        </p:txBody>
      </p:sp>
    </p:spTree>
  </p:cSld>
  <p:clrMapOvr>
    <a:masterClrMapping/>
  </p:clrMapOvr>
  <p:transition>
    <p:cover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AF410E1A-2999-12DC-8F7E-7FFE9CC383E1}"/>
              </a:ext>
            </a:extLst>
          </p:cNvPr>
          <p:cNvSpPr>
            <a:spLocks noGrp="1" noChangeArrowheads="1"/>
          </p:cNvSpPr>
          <p:nvPr>
            <p:ph type="body" idx="1"/>
          </p:nvPr>
        </p:nvSpPr>
        <p:spPr>
          <a:xfrm>
            <a:off x="228600" y="381000"/>
            <a:ext cx="8458200" cy="6248400"/>
          </a:xfrm>
        </p:spPr>
        <p:txBody>
          <a:bodyPr/>
          <a:lstStyle/>
          <a:p>
            <a:pPr eaLnBrk="1" hangingPunct="1">
              <a:lnSpc>
                <a:spcPct val="90000"/>
              </a:lnSpc>
            </a:pPr>
            <a:r>
              <a:rPr lang="en-US" altLang="en-US" sz="3600" b="1"/>
              <a:t>Blood:</a:t>
            </a:r>
          </a:p>
          <a:p>
            <a:pPr lvl="1" eaLnBrk="1" hangingPunct="1">
              <a:lnSpc>
                <a:spcPct val="90000"/>
              </a:lnSpc>
            </a:pPr>
            <a:r>
              <a:rPr lang="en-US" altLang="en-US" sz="2400"/>
              <a:t>Aspirin in small dose (75-150mg/day) inhibits platelets aggregation ( acetylation of cyclo-oxygenase enzyme →inhibit formation of thromboxane A</a:t>
            </a:r>
            <a:r>
              <a:rPr lang="en-US" altLang="en-US" sz="2400" baseline="-25000"/>
              <a:t>2</a:t>
            </a:r>
            <a:r>
              <a:rPr lang="en-US" altLang="en-US" sz="2400"/>
              <a:t> )</a:t>
            </a:r>
          </a:p>
          <a:p>
            <a:pPr lvl="1" eaLnBrk="1" hangingPunct="1">
              <a:lnSpc>
                <a:spcPct val="90000"/>
              </a:lnSpc>
            </a:pPr>
            <a:r>
              <a:rPr lang="en-US" altLang="en-US" sz="2400"/>
              <a:t>Large doses compete with vitamin K which is essential for formation of prothrombin in liver→hypoprothrombinaemia.</a:t>
            </a:r>
          </a:p>
          <a:p>
            <a:pPr lvl="1" eaLnBrk="1" hangingPunct="1">
              <a:lnSpc>
                <a:spcPct val="90000"/>
              </a:lnSpc>
            </a:pPr>
            <a:r>
              <a:rPr lang="en-US" altLang="en-US" sz="2400"/>
              <a:t>In patients with G-6-PD deficiency they produce haemolytic anaemia </a:t>
            </a:r>
          </a:p>
          <a:p>
            <a:pPr eaLnBrk="1" hangingPunct="1">
              <a:lnSpc>
                <a:spcPct val="90000"/>
              </a:lnSpc>
            </a:pPr>
            <a:r>
              <a:rPr lang="en-US" altLang="en-US" sz="3600" b="1"/>
              <a:t>G.I.T.:</a:t>
            </a:r>
          </a:p>
          <a:p>
            <a:pPr lvl="1" eaLnBrk="1" hangingPunct="1">
              <a:lnSpc>
                <a:spcPct val="90000"/>
              </a:lnSpc>
            </a:pPr>
            <a:r>
              <a:rPr lang="en-US" altLang="en-US" sz="2400"/>
              <a:t>Gastric ulceration and bleeding due to inhibition of PGs synthesis ( PGs inhibit acid secretion,↑gastric blood flow, have cytoprotective effects by promoting mucus secretion and preventing local irritation.</a:t>
            </a:r>
          </a:p>
          <a:p>
            <a:pPr lvl="1" eaLnBrk="1" hangingPunct="1">
              <a:lnSpc>
                <a:spcPct val="90000"/>
              </a:lnSpc>
            </a:pPr>
            <a:r>
              <a:rPr lang="en-US" altLang="en-US" sz="2400"/>
              <a:t>Nausia and vomiting due to central action on (C.T.Z.) and peripheral (local irritation) effect.</a:t>
            </a:r>
          </a:p>
        </p:txBody>
      </p:sp>
    </p:spTree>
  </p:cSld>
  <p:clrMapOvr>
    <a:masterClrMapping/>
  </p:clrMapOvr>
  <p:transition>
    <p:cover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90287F3A-D5AC-A6B6-4833-4B4AA2034C0A}"/>
              </a:ext>
            </a:extLst>
          </p:cNvPr>
          <p:cNvSpPr>
            <a:spLocks noGrp="1" noChangeArrowheads="1"/>
          </p:cNvSpPr>
          <p:nvPr>
            <p:ph type="body" idx="1"/>
          </p:nvPr>
        </p:nvSpPr>
        <p:spPr>
          <a:xfrm>
            <a:off x="0" y="152400"/>
            <a:ext cx="8686800" cy="6477000"/>
          </a:xfrm>
        </p:spPr>
        <p:txBody>
          <a:bodyPr/>
          <a:lstStyle/>
          <a:p>
            <a:pPr eaLnBrk="1" hangingPunct="1">
              <a:lnSpc>
                <a:spcPct val="90000"/>
              </a:lnSpc>
            </a:pPr>
            <a:r>
              <a:rPr lang="en-US" altLang="en-US" sz="3600" b="1"/>
              <a:t>Metabolic actions:</a:t>
            </a:r>
          </a:p>
          <a:p>
            <a:pPr lvl="1" eaLnBrk="1" hangingPunct="1">
              <a:lnSpc>
                <a:spcPct val="90000"/>
              </a:lnSpc>
            </a:pPr>
            <a:r>
              <a:rPr lang="en-US" altLang="en-US"/>
              <a:t>Produce uncoupling of oxidative phosphorylation and stimulation of cellular metabolism→ ↑O</a:t>
            </a:r>
            <a:r>
              <a:rPr lang="en-US" altLang="en-US" baseline="-25000"/>
              <a:t>2</a:t>
            </a:r>
            <a:r>
              <a:rPr lang="en-US" altLang="en-US"/>
              <a:t> consumption and ↑CO</a:t>
            </a:r>
            <a:r>
              <a:rPr lang="en-US" altLang="en-US" baseline="-25000"/>
              <a:t>2</a:t>
            </a:r>
            <a:r>
              <a:rPr lang="en-US" altLang="en-US"/>
              <a:t> production. </a:t>
            </a:r>
          </a:p>
          <a:p>
            <a:pPr lvl="1" eaLnBrk="1" hangingPunct="1">
              <a:lnSpc>
                <a:spcPct val="90000"/>
              </a:lnSpc>
            </a:pPr>
            <a:r>
              <a:rPr lang="en-US" altLang="en-US"/>
              <a:t>Large dose→ hyperglycemia due to ↑cortisone and adrenaline.</a:t>
            </a:r>
          </a:p>
          <a:p>
            <a:pPr eaLnBrk="1" hangingPunct="1">
              <a:lnSpc>
                <a:spcPct val="90000"/>
              </a:lnSpc>
            </a:pPr>
            <a:r>
              <a:rPr lang="en-US" altLang="en-US" sz="3600" b="1"/>
              <a:t>Other actions:</a:t>
            </a:r>
          </a:p>
          <a:p>
            <a:pPr lvl="1" eaLnBrk="1" hangingPunct="1">
              <a:lnSpc>
                <a:spcPct val="90000"/>
              </a:lnSpc>
            </a:pPr>
            <a:r>
              <a:rPr lang="en-US" altLang="en-US"/>
              <a:t>Inhibition of antigen-antibody reaction</a:t>
            </a:r>
          </a:p>
          <a:p>
            <a:pPr lvl="1" eaLnBrk="1" hangingPunct="1">
              <a:lnSpc>
                <a:spcPct val="90000"/>
              </a:lnSpc>
            </a:pPr>
            <a:r>
              <a:rPr lang="en-US" altLang="en-US"/>
              <a:t>Release of adrenaline from adrenal medulla with large doses.</a:t>
            </a:r>
          </a:p>
          <a:p>
            <a:pPr lvl="1" eaLnBrk="1" hangingPunct="1">
              <a:lnSpc>
                <a:spcPct val="90000"/>
              </a:lnSpc>
            </a:pPr>
            <a:r>
              <a:rPr lang="en-US" altLang="en-US"/>
              <a:t>Displace of thyroxine from protein binding sites →↑thyroxine plasma level.</a:t>
            </a:r>
          </a:p>
          <a:p>
            <a:pPr lvl="1" eaLnBrk="1" hangingPunct="1">
              <a:lnSpc>
                <a:spcPct val="90000"/>
              </a:lnSpc>
            </a:pPr>
            <a:r>
              <a:rPr lang="en-US" altLang="en-US"/>
              <a:t>Delay onset of labour.</a:t>
            </a:r>
          </a:p>
          <a:p>
            <a:pPr eaLnBrk="1" hangingPunct="1">
              <a:lnSpc>
                <a:spcPct val="90000"/>
              </a:lnSpc>
            </a:pPr>
            <a:endParaRPr lang="en-US" altLang="en-US"/>
          </a:p>
          <a:p>
            <a:pPr eaLnBrk="1" hangingPunct="1">
              <a:lnSpc>
                <a:spcPct val="90000"/>
              </a:lnSpc>
            </a:pPr>
            <a:endParaRPr lang="en-US" altLang="en-US"/>
          </a:p>
        </p:txBody>
      </p:sp>
    </p:spTree>
  </p:cSld>
  <p:clrMapOvr>
    <a:masterClrMapping/>
  </p:clrMapOvr>
  <p:transition>
    <p:cover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37EE1BDC-7760-1974-0CDE-F2C0B1A38B98}"/>
              </a:ext>
            </a:extLst>
          </p:cNvPr>
          <p:cNvSpPr>
            <a:spLocks noGrp="1" noChangeArrowheads="1"/>
          </p:cNvSpPr>
          <p:nvPr>
            <p:ph type="body" idx="1"/>
          </p:nvPr>
        </p:nvSpPr>
        <p:spPr>
          <a:xfrm>
            <a:off x="304800" y="381000"/>
            <a:ext cx="8610600" cy="6172200"/>
          </a:xfrm>
        </p:spPr>
        <p:txBody>
          <a:bodyPr/>
          <a:lstStyle/>
          <a:p>
            <a:pPr eaLnBrk="1" hangingPunct="1">
              <a:lnSpc>
                <a:spcPct val="90000"/>
              </a:lnSpc>
            </a:pPr>
            <a:r>
              <a:rPr lang="en-US" altLang="en-US" sz="2800" b="1"/>
              <a:t>Administration:</a:t>
            </a:r>
          </a:p>
          <a:p>
            <a:pPr lvl="1" eaLnBrk="1" hangingPunct="1">
              <a:lnSpc>
                <a:spcPct val="90000"/>
              </a:lnSpc>
            </a:pPr>
            <a:r>
              <a:rPr lang="en-US" altLang="en-US" sz="2000"/>
              <a:t>Orally after meals to avoid gastric irritation or combined with alkali.</a:t>
            </a:r>
          </a:p>
          <a:p>
            <a:pPr lvl="1" eaLnBrk="1" hangingPunct="1">
              <a:lnSpc>
                <a:spcPct val="90000"/>
              </a:lnSpc>
            </a:pPr>
            <a:r>
              <a:rPr lang="en-US" altLang="en-US" sz="2000"/>
              <a:t>Sodium salicylate should be given in enteric coated tablet.</a:t>
            </a:r>
          </a:p>
          <a:p>
            <a:pPr eaLnBrk="1" hangingPunct="1">
              <a:lnSpc>
                <a:spcPct val="90000"/>
              </a:lnSpc>
            </a:pPr>
            <a:r>
              <a:rPr lang="en-US" altLang="en-US" sz="2800" b="1"/>
              <a:t>Therapeutic uses:</a:t>
            </a:r>
          </a:p>
          <a:p>
            <a:pPr eaLnBrk="1" hangingPunct="1">
              <a:lnSpc>
                <a:spcPct val="90000"/>
              </a:lnSpc>
            </a:pPr>
            <a:r>
              <a:rPr lang="en-US" altLang="en-US" sz="2400" b="1"/>
              <a:t>Local:</a:t>
            </a:r>
          </a:p>
          <a:p>
            <a:pPr lvl="1" eaLnBrk="1" hangingPunct="1">
              <a:lnSpc>
                <a:spcPct val="90000"/>
              </a:lnSpc>
            </a:pPr>
            <a:r>
              <a:rPr lang="en-US" altLang="en-US" sz="2000"/>
              <a:t>Salicylic acid as antifungal and antiseptic.</a:t>
            </a:r>
          </a:p>
          <a:p>
            <a:pPr lvl="1" eaLnBrk="1" hangingPunct="1">
              <a:lnSpc>
                <a:spcPct val="90000"/>
              </a:lnSpc>
            </a:pPr>
            <a:r>
              <a:rPr lang="en-US" altLang="en-US" sz="2000"/>
              <a:t>Methyl salicylate as counter-irritant.</a:t>
            </a:r>
          </a:p>
          <a:p>
            <a:pPr eaLnBrk="1" hangingPunct="1">
              <a:lnSpc>
                <a:spcPct val="90000"/>
              </a:lnSpc>
            </a:pPr>
            <a:r>
              <a:rPr lang="en-US" altLang="en-US" sz="2400" b="1"/>
              <a:t>Systemic:</a:t>
            </a:r>
          </a:p>
          <a:p>
            <a:pPr lvl="1" eaLnBrk="1" hangingPunct="1">
              <a:lnSpc>
                <a:spcPct val="90000"/>
              </a:lnSpc>
            </a:pPr>
            <a:r>
              <a:rPr lang="en-US" altLang="en-US" sz="2000"/>
              <a:t>Antipyretic and analgesic dose (0.6-0.65 g/day)</a:t>
            </a:r>
          </a:p>
          <a:p>
            <a:pPr lvl="1" eaLnBrk="1" hangingPunct="1">
              <a:lnSpc>
                <a:spcPct val="90000"/>
              </a:lnSpc>
            </a:pPr>
            <a:r>
              <a:rPr lang="en-US" altLang="en-US" sz="2000"/>
              <a:t>Antiinflammatory dose (50-75 mg/Kg/day)</a:t>
            </a:r>
          </a:p>
          <a:p>
            <a:pPr lvl="1" eaLnBrk="1" hangingPunct="1">
              <a:lnSpc>
                <a:spcPct val="90000"/>
              </a:lnSpc>
            </a:pPr>
            <a:r>
              <a:rPr lang="en-US" altLang="en-US" sz="2000"/>
              <a:t>Acute rheumatic fever (10g/day).</a:t>
            </a:r>
          </a:p>
          <a:p>
            <a:pPr lvl="1" eaLnBrk="1" hangingPunct="1">
              <a:lnSpc>
                <a:spcPct val="90000"/>
              </a:lnSpc>
            </a:pPr>
            <a:r>
              <a:rPr lang="en-US" altLang="en-US" sz="2000"/>
              <a:t>Rheumatoid arthrities (8 g/day).</a:t>
            </a:r>
          </a:p>
          <a:p>
            <a:pPr lvl="1" eaLnBrk="1" hangingPunct="1">
              <a:lnSpc>
                <a:spcPct val="90000"/>
              </a:lnSpc>
            </a:pPr>
            <a:r>
              <a:rPr lang="en-US" altLang="en-US" sz="2000"/>
              <a:t>To prevent intravascular thrombosis (aspirin 75-150 mg/day)</a:t>
            </a:r>
          </a:p>
          <a:p>
            <a:pPr lvl="1" eaLnBrk="1" hangingPunct="1">
              <a:lnSpc>
                <a:spcPct val="90000"/>
              </a:lnSpc>
            </a:pPr>
            <a:r>
              <a:rPr lang="en-US" altLang="en-US" sz="2000"/>
              <a:t>Gout ( more than 5g/day).</a:t>
            </a:r>
          </a:p>
          <a:p>
            <a:pPr lvl="1" eaLnBrk="1" hangingPunct="1">
              <a:lnSpc>
                <a:spcPct val="90000"/>
              </a:lnSpc>
            </a:pPr>
            <a:r>
              <a:rPr lang="en-US" altLang="en-US" sz="2000"/>
              <a:t>Chronic use of aspirin may reduce cancer colon, and may be valuable in treating pre-eclampsia.</a:t>
            </a:r>
          </a:p>
          <a:p>
            <a:pPr eaLnBrk="1" hangingPunct="1">
              <a:lnSpc>
                <a:spcPct val="90000"/>
              </a:lnSpc>
              <a:buFontTx/>
              <a:buNone/>
            </a:pPr>
            <a:r>
              <a:rPr lang="en-US" altLang="en-US" sz="2400"/>
              <a:t> </a:t>
            </a:r>
          </a:p>
          <a:p>
            <a:pPr eaLnBrk="1" hangingPunct="1">
              <a:lnSpc>
                <a:spcPct val="90000"/>
              </a:lnSpc>
            </a:pPr>
            <a:endParaRPr lang="en-US" altLang="en-US" sz="2400"/>
          </a:p>
        </p:txBody>
      </p:sp>
    </p:spTree>
  </p:cSld>
  <p:clrMapOvr>
    <a:masterClrMapping/>
  </p:clrMapOvr>
  <p:transition>
    <p:cover dir="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2415</TotalTime>
  <Words>2838</Words>
  <Application>Microsoft Office PowerPoint</Application>
  <PresentationFormat>عرض على الشاشة (4:3)</PresentationFormat>
  <Paragraphs>254</Paragraphs>
  <Slides>30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2</vt:i4>
      </vt:variant>
      <vt:variant>
        <vt:lpstr>عناوين الشرائح</vt:lpstr>
      </vt:variant>
      <vt:variant>
        <vt:i4>30</vt:i4>
      </vt:variant>
    </vt:vector>
  </HeadingPairs>
  <TitlesOfParts>
    <vt:vector size="36" baseType="lpstr">
      <vt:lpstr>Arial</vt:lpstr>
      <vt:lpstr>Calibri</vt:lpstr>
      <vt:lpstr>Times New Roman</vt:lpstr>
      <vt:lpstr>Wingdings</vt:lpstr>
      <vt:lpstr>Default Design</vt:lpstr>
      <vt:lpstr>Office Theme</vt:lpstr>
      <vt:lpstr>(NSAIDs)</vt:lpstr>
      <vt:lpstr>Non Steroidal Anti-inflammatory Drugs (NSAIDs)</vt:lpstr>
      <vt:lpstr>Classification of analgesic antipyretic drugs</vt:lpstr>
      <vt:lpstr>1) Salicylates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Laila</dc:creator>
  <cp:lastModifiedBy>المهدي حسن عبدالله حيال</cp:lastModifiedBy>
  <cp:revision>140</cp:revision>
  <dcterms:created xsi:type="dcterms:W3CDTF">2006-10-12T12:48:20Z</dcterms:created>
  <dcterms:modified xsi:type="dcterms:W3CDTF">2024-03-21T10:52:04Z</dcterms:modified>
</cp:coreProperties>
</file>