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10"/>
  </p:notesMasterIdLst>
  <p:handoutMasterIdLst>
    <p:handoutMasterId r:id="rId11"/>
  </p:handoutMasterIdLst>
  <p:sldIdLst>
    <p:sldId id="266" r:id="rId2"/>
    <p:sldId id="256" r:id="rId3"/>
    <p:sldId id="274" r:id="rId4"/>
    <p:sldId id="271" r:id="rId5"/>
    <p:sldId id="275" r:id="rId6"/>
    <p:sldId id="276" r:id="rId7"/>
    <p:sldId id="277" r:id="rId8"/>
    <p:sldId id="270"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90" d="100"/>
          <a:sy n="90" d="100"/>
        </p:scale>
        <p:origin x="-1234" y="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 xmlns:a16="http://schemas.microsoft.com/office/drawing/2014/main" id="{69815E4E-95E4-83A2-37FC-932203F01E3E}"/>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a:extLst>
              <a:ext uri="{FF2B5EF4-FFF2-40B4-BE49-F238E27FC236}">
                <a16:creationId xmlns="" xmlns:a16="http://schemas.microsoft.com/office/drawing/2014/main" id="{9673BACF-0764-CBF9-78B6-3A83DFF9FA6C}"/>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056E9E-A560-48F8-A627-D22D621CDD09}" type="datetimeFigureOut">
              <a:rPr lang="en-GB" smtClean="0"/>
              <a:t>14/11/2022</a:t>
            </a:fld>
            <a:endParaRPr lang="en-GB"/>
          </a:p>
        </p:txBody>
      </p:sp>
      <p:sp>
        <p:nvSpPr>
          <p:cNvPr id="4" name="Footer Placeholder 3">
            <a:extLst>
              <a:ext uri="{FF2B5EF4-FFF2-40B4-BE49-F238E27FC236}">
                <a16:creationId xmlns="" xmlns:a16="http://schemas.microsoft.com/office/drawing/2014/main" id="{F9A9579C-1272-E33A-675D-993830CD5FC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a:extLst>
              <a:ext uri="{FF2B5EF4-FFF2-40B4-BE49-F238E27FC236}">
                <a16:creationId xmlns="" xmlns:a16="http://schemas.microsoft.com/office/drawing/2014/main" id="{4AAF3196-4D91-950D-4723-C46F0BFE84C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7D6989A-3AF7-4A59-8013-66671709818D}" type="slidenum">
              <a:rPr lang="en-GB" smtClean="0"/>
              <a:t>‹#›</a:t>
            </a:fld>
            <a:endParaRPr lang="en-GB"/>
          </a:p>
        </p:txBody>
      </p:sp>
    </p:spTree>
    <p:extLst>
      <p:ext uri="{BB962C8B-B14F-4D97-AF65-F5344CB8AC3E}">
        <p14:creationId xmlns:p14="http://schemas.microsoft.com/office/powerpoint/2010/main" val="4177051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2BB0563-A279-40D8-B4EC-845476952AB5}" type="datetimeFigureOut">
              <a:rPr lang="en-GB" smtClean="0"/>
              <a:t>14/11/2022</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2483AB-B1DB-43CD-8E4D-C56DF9162C94}" type="slidenum">
              <a:rPr lang="en-GB" smtClean="0"/>
              <a:t>‹#›</a:t>
            </a:fld>
            <a:endParaRPr lang="en-GB"/>
          </a:p>
        </p:txBody>
      </p:sp>
    </p:spTree>
    <p:extLst>
      <p:ext uri="{BB962C8B-B14F-4D97-AF65-F5344CB8AC3E}">
        <p14:creationId xmlns:p14="http://schemas.microsoft.com/office/powerpoint/2010/main" val="37633004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a:t>انقر لتحرير نمط العنوان الرئيسي</a:t>
            </a: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الثانوي الرئيسي</a:t>
            </a:r>
          </a:p>
        </p:txBody>
      </p:sp>
      <p:sp>
        <p:nvSpPr>
          <p:cNvPr id="4" name="عنصر نائب للتاريخ 3"/>
          <p:cNvSpPr>
            <a:spLocks noGrp="1"/>
          </p:cNvSpPr>
          <p:nvPr>
            <p:ph type="dt" sz="half" idx="10"/>
          </p:nvPr>
        </p:nvSpPr>
        <p:spPr/>
        <p:txBody>
          <a:bodyPr/>
          <a:lstStyle/>
          <a:p>
            <a:fld id="{3E844A87-C76E-457D-B42D-17DEEDD99311}"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عنوان العمودي 2"/>
          <p:cNvSpPr>
            <a:spLocks noGrp="1"/>
          </p:cNvSpPr>
          <p:nvPr>
            <p:ph type="body" orient="vert" idx="1"/>
          </p:nvPr>
        </p:nvSpPr>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0F9A519E-2C86-4686-8FAB-5EE1F7D067F5}"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a:t>انقر لتحرير نمط العنوان الرئيسي</a:t>
            </a: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E3A7BC2C-9A87-414D-9E39-E878481026CB}"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idx="1"/>
          </p:nvPr>
        </p:nvSpPr>
        <p:spPr/>
        <p:txBody>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10"/>
          </p:nvPr>
        </p:nvSpPr>
        <p:spPr/>
        <p:txBody>
          <a:bodyPr/>
          <a:lstStyle/>
          <a:p>
            <a:fld id="{BC677673-2008-4BB4-A23E-F7DAF99874FB}"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a:t>انقر لتحرير نمط العنوان الرئيسي</a:t>
            </a: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النص الرئيسي</a:t>
            </a:r>
          </a:p>
        </p:txBody>
      </p:sp>
      <p:sp>
        <p:nvSpPr>
          <p:cNvPr id="4" name="عنصر نائب للتاريخ 3"/>
          <p:cNvSpPr>
            <a:spLocks noGrp="1"/>
          </p:cNvSpPr>
          <p:nvPr>
            <p:ph type="dt" sz="half" idx="10"/>
          </p:nvPr>
        </p:nvSpPr>
        <p:spPr/>
        <p:txBody>
          <a:bodyPr/>
          <a:lstStyle/>
          <a:p>
            <a:fld id="{A809D8D5-CFB7-4634-B55D-49EDFBA94D4E}" type="uaqdatetime1">
              <a:rPr lang="ar-SA" smtClean="0"/>
              <a:t>26/03/1444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تاريخ 4"/>
          <p:cNvSpPr>
            <a:spLocks noGrp="1"/>
          </p:cNvSpPr>
          <p:nvPr>
            <p:ph type="dt" sz="half" idx="10"/>
          </p:nvPr>
        </p:nvSpPr>
        <p:spPr/>
        <p:txBody>
          <a:bodyPr/>
          <a:lstStyle/>
          <a:p>
            <a:fld id="{9B08F612-AF34-4475-93D1-B304E039DD7B}"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a:t>انقر لتحرير نمط العنوان الرئيسي</a:t>
            </a: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7" name="عنصر نائب للتاريخ 6"/>
          <p:cNvSpPr>
            <a:spLocks noGrp="1"/>
          </p:cNvSpPr>
          <p:nvPr>
            <p:ph type="dt" sz="half" idx="10"/>
          </p:nvPr>
        </p:nvSpPr>
        <p:spPr/>
        <p:txBody>
          <a:bodyPr/>
          <a:lstStyle/>
          <a:p>
            <a:fld id="{71D4AA1B-1B60-42C1-B9A9-6DAC902CFA9E}" type="uaqdatetime1">
              <a:rPr lang="ar-SA" smtClean="0"/>
              <a:t>26/03/1444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a:t>انقر لتحرير نمط العنوان الرئيسي</a:t>
            </a:r>
          </a:p>
        </p:txBody>
      </p:sp>
      <p:sp>
        <p:nvSpPr>
          <p:cNvPr id="3" name="عنصر نائب للتاريخ 2"/>
          <p:cNvSpPr>
            <a:spLocks noGrp="1"/>
          </p:cNvSpPr>
          <p:nvPr>
            <p:ph type="dt" sz="half" idx="10"/>
          </p:nvPr>
        </p:nvSpPr>
        <p:spPr/>
        <p:txBody>
          <a:bodyPr/>
          <a:lstStyle/>
          <a:p>
            <a:fld id="{0B884A6A-9CF0-46FE-8A77-DFD61C388AA8}" type="uaqdatetime1">
              <a:rPr lang="ar-SA" smtClean="0"/>
              <a:t>26/03/1444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F741BEB-9D08-4FDE-9107-9161E640EA24}" type="uaqdatetime1">
              <a:rPr lang="ar-SA" smtClean="0"/>
              <a:t>26/03/1444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a:t>انقر لتحرير نمط العنوان الرئيسي</a:t>
            </a: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7301A1A6-B4CC-4CA6-ABE7-9E25DF9779FE}"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a:t>انقر لتحرير نمط العنوان الرئيسي</a:t>
            </a: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النص الرئيسي</a:t>
            </a:r>
          </a:p>
        </p:txBody>
      </p:sp>
      <p:sp>
        <p:nvSpPr>
          <p:cNvPr id="5" name="عنصر نائب للتاريخ 4"/>
          <p:cNvSpPr>
            <a:spLocks noGrp="1"/>
          </p:cNvSpPr>
          <p:nvPr>
            <p:ph type="dt" sz="half" idx="10"/>
          </p:nvPr>
        </p:nvSpPr>
        <p:spPr/>
        <p:txBody>
          <a:bodyPr/>
          <a:lstStyle/>
          <a:p>
            <a:fld id="{BB952581-4875-4610-82D8-9A69F1AA3116}" type="uaqdatetime1">
              <a:rPr lang="ar-SA" smtClean="0"/>
              <a:t>26/03/1444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a:t>انقر لتحرير نمط العنوان الرئيسي</a:t>
            </a: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0DED6C6-494E-4AD0-8A4B-5F5BC66EC0A0}" type="uaqdatetime1">
              <a:rPr lang="ar-SA" smtClean="0"/>
              <a:t>26/03/1444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descr="لقطة الشاشة"/>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5117" y="0"/>
            <a:ext cx="3348884" cy="6858000"/>
          </a:xfrm>
          <a:prstGeom prst="rect">
            <a:avLst/>
          </a:prstGeom>
        </p:spPr>
      </p:pic>
      <p:pic>
        <p:nvPicPr>
          <p:cNvPr id="6" name="صورة 66">
            <a:extLst>
              <a:ext uri="{FF2B5EF4-FFF2-40B4-BE49-F238E27FC236}">
                <a16:creationId xmlns="" xmlns:a16="http://schemas.microsoft.com/office/drawing/2014/main" id="{00000000-0008-0000-0200-00000800000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512" y="116632"/>
            <a:ext cx="1261529" cy="1196710"/>
          </a:xfrm>
          <a:prstGeom prst="rect">
            <a:avLst/>
          </a:prstGeom>
          <a:noFill/>
          <a:extLst>
            <a:ext uri="{909E8E84-426E-40DD-AFC4-6F175D3DCCD1}">
              <a14:hiddenFill xmlns:a14="http://schemas.microsoft.com/office/drawing/2010/main">
                <a:solidFill>
                  <a:srgbClr val="FFFFFF"/>
                </a:solidFill>
              </a14:hiddenFill>
            </a:ext>
          </a:extLst>
        </p:spPr>
      </p:pic>
      <p:sp>
        <p:nvSpPr>
          <p:cNvPr id="7" name="Title 1">
            <a:extLst>
              <a:ext uri="{FF2B5EF4-FFF2-40B4-BE49-F238E27FC236}">
                <a16:creationId xmlns="" xmlns:a16="http://schemas.microsoft.com/office/drawing/2014/main" id="{F26FCD00-4833-44CB-8AE2-6CA8012B8E93}"/>
              </a:ext>
            </a:extLst>
          </p:cNvPr>
          <p:cNvSpPr txBox="1">
            <a:spLocks/>
          </p:cNvSpPr>
          <p:nvPr/>
        </p:nvSpPr>
        <p:spPr>
          <a:xfrm>
            <a:off x="340589" y="1107940"/>
            <a:ext cx="5795117" cy="1044526"/>
          </a:xfrm>
          <a:prstGeom prst="rect">
            <a:avLst/>
          </a:prstGeom>
        </p:spPr>
        <p:txBody>
          <a:bodyPr vert="horz" lIns="91440" tIns="45720" rIns="91440" bIns="45720" rtlCol="1" anchor="ctr">
            <a:noAutofit/>
          </a:bodyPr>
          <a:lstStyle>
            <a:lvl1pPr algn="ctr" defTabSz="914400" rtl="1" eaLnBrk="1" latinLnBrk="0" hangingPunct="1">
              <a:spcBef>
                <a:spcPct val="0"/>
              </a:spcBef>
              <a:buNone/>
              <a:defRPr sz="4400" kern="1200">
                <a:solidFill>
                  <a:schemeClr val="tx1"/>
                </a:solidFill>
                <a:latin typeface="+mj-lt"/>
                <a:ea typeface="+mj-ea"/>
                <a:cs typeface="+mj-cs"/>
              </a:defRPr>
            </a:lvl1pPr>
          </a:lstStyle>
          <a:p>
            <a:r>
              <a:rPr lang="en-US" sz="3600" dirty="0">
                <a:solidFill>
                  <a:srgbClr val="00B0F0"/>
                </a:solidFill>
              </a:rPr>
              <a:t>AL-AYEN UNIVRSITY</a:t>
            </a:r>
            <a:br>
              <a:rPr lang="en-US" sz="3600" dirty="0">
                <a:solidFill>
                  <a:srgbClr val="00B0F0"/>
                </a:solidFill>
              </a:rPr>
            </a:br>
            <a:r>
              <a:rPr lang="en-US" sz="3600" dirty="0">
                <a:solidFill>
                  <a:srgbClr val="00B0F0"/>
                </a:solidFill>
              </a:rPr>
              <a:t>COLLEGE OF </a:t>
            </a:r>
          </a:p>
          <a:p>
            <a:r>
              <a:rPr lang="en-US" sz="3600" dirty="0">
                <a:solidFill>
                  <a:srgbClr val="00B0F0"/>
                </a:solidFill>
              </a:rPr>
              <a:t>PETROLEUM ENGINEERING</a:t>
            </a:r>
            <a:endParaRPr lang="ar-SY" sz="3600" dirty="0">
              <a:solidFill>
                <a:srgbClr val="00B0F0"/>
              </a:solidFill>
            </a:endParaRPr>
          </a:p>
        </p:txBody>
      </p:sp>
      <p:sp>
        <p:nvSpPr>
          <p:cNvPr id="8" name="Subtitle 2">
            <a:extLst>
              <a:ext uri="{FF2B5EF4-FFF2-40B4-BE49-F238E27FC236}">
                <a16:creationId xmlns="" xmlns:a16="http://schemas.microsoft.com/office/drawing/2014/main" id="{05A88EBC-0EE8-44D8-A89F-FB82ECB9325C}"/>
              </a:ext>
            </a:extLst>
          </p:cNvPr>
          <p:cNvSpPr txBox="1">
            <a:spLocks/>
          </p:cNvSpPr>
          <p:nvPr/>
        </p:nvSpPr>
        <p:spPr>
          <a:xfrm>
            <a:off x="145767" y="2538095"/>
            <a:ext cx="5795117" cy="829520"/>
          </a:xfrm>
          <a:prstGeom prst="rect">
            <a:avLst/>
          </a:prstGeom>
        </p:spPr>
        <p:txBody>
          <a:bodyPr vert="horz" lIns="91440" tIns="45720" rIns="91440" bIns="45720" rtlCol="1">
            <a:normAutofit/>
          </a:bodyPr>
          <a:lst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0">
              <a:buNone/>
            </a:pPr>
            <a:r>
              <a:rPr lang="en-US" sz="4000" dirty="0">
                <a:solidFill>
                  <a:srgbClr val="FF0000"/>
                </a:solidFill>
                <a:cs typeface="+mj-cs"/>
              </a:rPr>
              <a:t>TECHNICAL ENGLISH </a:t>
            </a:r>
            <a:endParaRPr lang="ar-SY" sz="4000" dirty="0">
              <a:solidFill>
                <a:srgbClr val="FF0000"/>
              </a:solidFill>
              <a:cs typeface="+mj-cs"/>
            </a:endParaRPr>
          </a:p>
        </p:txBody>
      </p:sp>
      <p:sp>
        <p:nvSpPr>
          <p:cNvPr id="9" name="TextBox 8">
            <a:extLst>
              <a:ext uri="{FF2B5EF4-FFF2-40B4-BE49-F238E27FC236}">
                <a16:creationId xmlns="" xmlns:a16="http://schemas.microsoft.com/office/drawing/2014/main" id="{F4D6A447-38A3-4F07-B0C0-4629A650A3E7}"/>
              </a:ext>
            </a:extLst>
          </p:cNvPr>
          <p:cNvSpPr txBox="1"/>
          <p:nvPr/>
        </p:nvSpPr>
        <p:spPr>
          <a:xfrm>
            <a:off x="166998" y="3395142"/>
            <a:ext cx="6098344" cy="646331"/>
          </a:xfrm>
          <a:prstGeom prst="rect">
            <a:avLst/>
          </a:prstGeom>
          <a:noFill/>
        </p:spPr>
        <p:txBody>
          <a:bodyPr wrap="square">
            <a:spAutoFit/>
          </a:bodyPr>
          <a:lstStyle/>
          <a:p>
            <a:pPr algn="ctr"/>
            <a:r>
              <a:rPr lang="en-US" sz="3600">
                <a:solidFill>
                  <a:srgbClr val="00B0F0"/>
                </a:solidFill>
                <a:latin typeface="Times New Roman" panose="02020603050405020304" pitchFamily="18" charset="0"/>
                <a:cs typeface="Times New Roman" panose="02020603050405020304" pitchFamily="18" charset="0"/>
              </a:rPr>
              <a:t>Lecture </a:t>
            </a:r>
            <a:r>
              <a:rPr lang="en-US" sz="3600" smtClean="0">
                <a:solidFill>
                  <a:srgbClr val="00B0F0"/>
                </a:solidFill>
                <a:latin typeface="Times New Roman" panose="02020603050405020304" pitchFamily="18" charset="0"/>
                <a:cs typeface="Times New Roman" panose="02020603050405020304" pitchFamily="18" charset="0"/>
              </a:rPr>
              <a:t>#3: </a:t>
            </a:r>
            <a:r>
              <a:rPr lang="en-GB" sz="3600" dirty="0">
                <a:solidFill>
                  <a:srgbClr val="00B0F0"/>
                </a:solidFill>
                <a:latin typeface="Times New Roman" panose="02020603050405020304" pitchFamily="18" charset="0"/>
                <a:cs typeface="Times New Roman" panose="02020603050405020304" pitchFamily="18" charset="0"/>
              </a:rPr>
              <a:t>Oil Companies</a:t>
            </a:r>
            <a:endParaRPr lang="en-GB" sz="1100" dirty="0">
              <a:solidFill>
                <a:srgbClr val="00B0F0"/>
              </a:solidFill>
              <a:latin typeface="Times New Roman" panose="02020603050405020304" pitchFamily="18" charset="0"/>
              <a:cs typeface="Times New Roman" panose="02020603050405020304" pitchFamily="18" charset="0"/>
            </a:endParaRPr>
          </a:p>
        </p:txBody>
      </p:sp>
      <p:sp>
        <p:nvSpPr>
          <p:cNvPr id="10" name="مستطيل 9"/>
          <p:cNvSpPr/>
          <p:nvPr/>
        </p:nvSpPr>
        <p:spPr>
          <a:xfrm>
            <a:off x="2689821" y="4841862"/>
            <a:ext cx="1191352" cy="369332"/>
          </a:xfrm>
          <a:prstGeom prst="rect">
            <a:avLst/>
          </a:prstGeom>
        </p:spPr>
        <p:txBody>
          <a:bodyPr wrap="none">
            <a:spAutoFit/>
          </a:bodyPr>
          <a:lstStyle/>
          <a:p>
            <a:pPr algn="ctr"/>
            <a:r>
              <a:rPr lang="en-US" b="1" dirty="0">
                <a:solidFill>
                  <a:srgbClr val="002060"/>
                </a:solidFill>
              </a:rPr>
              <a:t>2022-2023</a:t>
            </a:r>
            <a:endParaRPr lang="ar-SY" b="1" dirty="0">
              <a:solidFill>
                <a:srgbClr val="002060"/>
              </a:solidFill>
            </a:endParaRPr>
          </a:p>
        </p:txBody>
      </p:sp>
      <p:sp>
        <p:nvSpPr>
          <p:cNvPr id="11" name="مستطيل 10"/>
          <p:cNvSpPr/>
          <p:nvPr/>
        </p:nvSpPr>
        <p:spPr>
          <a:xfrm>
            <a:off x="999497" y="5461904"/>
            <a:ext cx="4572000" cy="646331"/>
          </a:xfrm>
          <a:prstGeom prst="rect">
            <a:avLst/>
          </a:prstGeom>
        </p:spPr>
        <p:txBody>
          <a:bodyPr>
            <a:spAutoFit/>
          </a:bodyPr>
          <a:lstStyle/>
          <a:p>
            <a:pPr algn="ctr"/>
            <a:r>
              <a:rPr lang="en-US" dirty="0">
                <a:solidFill>
                  <a:srgbClr val="002060"/>
                </a:solidFill>
              </a:rPr>
              <a:t>NASIR ALSHMLH</a:t>
            </a:r>
          </a:p>
          <a:p>
            <a:pPr algn="ctr"/>
            <a:r>
              <a:rPr lang="en-US" dirty="0">
                <a:solidFill>
                  <a:srgbClr val="002060"/>
                </a:solidFill>
              </a:rPr>
              <a:t>ASMAA ALGHAZI</a:t>
            </a:r>
            <a:endParaRPr lang="ar-SY" dirty="0">
              <a:solidFill>
                <a:srgbClr val="002060"/>
              </a:solidFill>
            </a:endParaRPr>
          </a:p>
        </p:txBody>
      </p:sp>
      <p:sp>
        <p:nvSpPr>
          <p:cNvPr id="2" name="Slide Number Placeholder 1">
            <a:extLst>
              <a:ext uri="{FF2B5EF4-FFF2-40B4-BE49-F238E27FC236}">
                <a16:creationId xmlns="" xmlns:a16="http://schemas.microsoft.com/office/drawing/2014/main" id="{50ED4136-15FF-77AB-3F1F-286EFF219160}"/>
              </a:ext>
            </a:extLst>
          </p:cNvPr>
          <p:cNvSpPr>
            <a:spLocks noGrp="1"/>
          </p:cNvSpPr>
          <p:nvPr>
            <p:ph type="sldNum" sz="quarter" idx="12"/>
          </p:nvPr>
        </p:nvSpPr>
        <p:spPr/>
        <p:txBody>
          <a:bodyPr/>
          <a:lstStyle/>
          <a:p>
            <a:fld id="{0B34F065-1154-456A-91E3-76DE8E75E17B}" type="slidenum">
              <a:rPr lang="ar-SA" smtClean="0"/>
              <a:t>1</a:t>
            </a:fld>
            <a:endParaRPr lang="ar-SA" dirty="0"/>
          </a:p>
        </p:txBody>
      </p:sp>
    </p:spTree>
    <p:extLst>
      <p:ext uri="{BB962C8B-B14F-4D97-AF65-F5344CB8AC3E}">
        <p14:creationId xmlns:p14="http://schemas.microsoft.com/office/powerpoint/2010/main" val="42275050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620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z-Cyrl-AZ" sz="3200" b="1" dirty="0"/>
              <a:t>О</a:t>
            </a:r>
            <a:r>
              <a:rPr lang="en-GB" sz="3200" b="1" dirty="0"/>
              <a:t>il Industry Sectors</a:t>
            </a:r>
          </a:p>
        </p:txBody>
      </p:sp>
      <p:sp>
        <p:nvSpPr>
          <p:cNvPr id="5" name="TextBox 4">
            <a:extLst>
              <a:ext uri="{FF2B5EF4-FFF2-40B4-BE49-F238E27FC236}">
                <a16:creationId xmlns="" xmlns:a16="http://schemas.microsoft.com/office/drawing/2014/main" id="{2F9370E6-67E3-7E74-F771-96CE90915111}"/>
              </a:ext>
            </a:extLst>
          </p:cNvPr>
          <p:cNvSpPr txBox="1"/>
          <p:nvPr/>
        </p:nvSpPr>
        <p:spPr>
          <a:xfrm>
            <a:off x="107505" y="620688"/>
            <a:ext cx="8784976" cy="6124754"/>
          </a:xfrm>
          <a:prstGeom prst="rect">
            <a:avLst/>
          </a:prstGeom>
          <a:noFill/>
        </p:spPr>
        <p:txBody>
          <a:bodyPr wrap="square">
            <a:spAutoFit/>
          </a:bodyPr>
          <a:lstStyle/>
          <a:p>
            <a:pPr algn="justLow" rtl="0"/>
            <a:r>
              <a:rPr lang="az-Cyrl-AZ" sz="1600" b="1" i="0" u="none" strike="noStrike" baseline="0" dirty="0">
                <a:solidFill>
                  <a:srgbClr val="000000"/>
                </a:solidFill>
                <a:latin typeface="Times New Roman" panose="02020603050405020304" pitchFamily="18" charset="0"/>
              </a:rPr>
              <a:t>О</a:t>
            </a:r>
            <a:r>
              <a:rPr lang="en-GB" sz="1600" b="1" i="0" u="none" strike="noStrike" baseline="0" dirty="0">
                <a:solidFill>
                  <a:srgbClr val="000000"/>
                </a:solidFill>
                <a:latin typeface="Times New Roman" panose="02020603050405020304" pitchFamily="18" charset="0"/>
              </a:rPr>
              <a:t>il Industry Sectors </a:t>
            </a:r>
            <a:endParaRPr lang="en-GB" sz="1600" b="0" i="0" u="none" strike="noStrike" baseline="0" dirty="0">
              <a:solidFill>
                <a:srgbClr val="000000"/>
              </a:solidFill>
              <a:latin typeface="Times New Roman" panose="02020603050405020304" pitchFamily="18" charset="0"/>
            </a:endParaRPr>
          </a:p>
          <a:p>
            <a:pPr algn="justLow" rtl="0"/>
            <a:r>
              <a:rPr lang="en-US" sz="1600" b="0" i="0" u="none" strike="noStrike" baseline="0" dirty="0">
                <a:solidFill>
                  <a:srgbClr val="000000"/>
                </a:solidFill>
                <a:latin typeface="Times New Roman" panose="02020603050405020304" pitchFamily="18" charset="0"/>
              </a:rPr>
              <a:t>The entire oil industry is often divided into three major sectors: </a:t>
            </a:r>
            <a:r>
              <a:rPr lang="en-US" sz="1600" b="1" i="0" u="none" strike="noStrike" baseline="0" dirty="0">
                <a:solidFill>
                  <a:srgbClr val="0070C0"/>
                </a:solidFill>
                <a:latin typeface="Times New Roman" panose="02020603050405020304" pitchFamily="18" charset="0"/>
              </a:rPr>
              <a:t>upstream, midstream and downstream. </a:t>
            </a:r>
          </a:p>
          <a:p>
            <a:pPr algn="justLow" rtl="0"/>
            <a:endParaRPr lang="en-US" sz="800" b="0" i="0" u="none" strike="noStrike" baseline="0" dirty="0">
              <a:solidFill>
                <a:srgbClr val="000000"/>
              </a:solidFill>
              <a:latin typeface="Times New Roman" panose="02020603050405020304" pitchFamily="18" charset="0"/>
            </a:endParaRPr>
          </a:p>
          <a:p>
            <a:pPr algn="justLow" rtl="0"/>
            <a:r>
              <a:rPr lang="en-GB" sz="1600" b="1" i="0" u="none" strike="noStrike" baseline="0" dirty="0">
                <a:solidFill>
                  <a:srgbClr val="000000"/>
                </a:solidFill>
                <a:latin typeface="Times New Roman" panose="02020603050405020304" pitchFamily="18" charset="0"/>
              </a:rPr>
              <a:t>Downstream (oil industry) </a:t>
            </a:r>
            <a:endParaRPr lang="en-GB" sz="1600" b="0" i="0" u="none" strike="noStrike" baseline="0" dirty="0">
              <a:solidFill>
                <a:srgbClr val="000000"/>
              </a:solidFill>
              <a:latin typeface="Times New Roman" panose="02020603050405020304" pitchFamily="18" charset="0"/>
            </a:endParaRPr>
          </a:p>
          <a:p>
            <a:pPr algn="justLow" rtl="0"/>
            <a:r>
              <a:rPr lang="en-US" sz="1600" b="0" i="0" u="none" strike="noStrike" baseline="0" dirty="0">
                <a:solidFill>
                  <a:srgbClr val="000000"/>
                </a:solidFill>
                <a:latin typeface="Times New Roman" panose="02020603050405020304" pitchFamily="18" charset="0"/>
              </a:rPr>
              <a:t>The </a:t>
            </a:r>
            <a:r>
              <a:rPr lang="en-US" sz="1600" b="1" i="0" u="none" strike="noStrike" baseline="0" dirty="0">
                <a:solidFill>
                  <a:srgbClr val="0070C0"/>
                </a:solidFill>
                <a:latin typeface="Times New Roman" panose="02020603050405020304" pitchFamily="18" charset="0"/>
              </a:rPr>
              <a:t>downstream oil sector </a:t>
            </a:r>
            <a:r>
              <a:rPr lang="en-US" sz="1600" b="0" i="0" u="none" strike="noStrike" baseline="0" dirty="0">
                <a:solidFill>
                  <a:srgbClr val="000000"/>
                </a:solidFill>
                <a:latin typeface="Times New Roman" panose="02020603050405020304" pitchFamily="18" charset="0"/>
              </a:rPr>
              <a:t>is a term commonly used to refer to the </a:t>
            </a:r>
            <a:r>
              <a:rPr lang="en-US" sz="1600" b="1" i="0" u="none" strike="noStrike" baseline="0" dirty="0">
                <a:solidFill>
                  <a:srgbClr val="0070C0"/>
                </a:solidFill>
                <a:latin typeface="Times New Roman" panose="02020603050405020304" pitchFamily="18" charset="0"/>
              </a:rPr>
              <a:t>refining</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of crude oil, and the selling and distribution of </a:t>
            </a:r>
            <a:r>
              <a:rPr lang="en-US" sz="1600" b="1" i="0" u="none" strike="noStrike" baseline="0" dirty="0">
                <a:solidFill>
                  <a:srgbClr val="000000"/>
                </a:solidFill>
                <a:latin typeface="Times New Roman" panose="02020603050405020304" pitchFamily="18" charset="0"/>
              </a:rPr>
              <a:t>natural gas </a:t>
            </a:r>
            <a:r>
              <a:rPr lang="en-US" sz="1600" b="0" i="0" u="none" strike="noStrike" baseline="0" dirty="0">
                <a:solidFill>
                  <a:srgbClr val="000000"/>
                </a:solidFill>
                <a:latin typeface="Times New Roman" panose="02020603050405020304" pitchFamily="18" charset="0"/>
              </a:rPr>
              <a:t>and products derived from </a:t>
            </a:r>
            <a:r>
              <a:rPr lang="en-US" sz="1600" b="1" i="0" u="none" strike="noStrike" baseline="0" dirty="0">
                <a:solidFill>
                  <a:srgbClr val="0070C0"/>
                </a:solidFill>
                <a:latin typeface="Times New Roman" panose="02020603050405020304" pitchFamily="18" charset="0"/>
              </a:rPr>
              <a:t>crude oil</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The downstream sector includes oil </a:t>
            </a:r>
            <a:r>
              <a:rPr lang="en-US" sz="1600" b="1" i="0" u="none" strike="noStrike" baseline="0" dirty="0">
                <a:solidFill>
                  <a:srgbClr val="0070C0"/>
                </a:solidFill>
                <a:latin typeface="Times New Roman" panose="02020603050405020304" pitchFamily="18" charset="0"/>
              </a:rPr>
              <a:t>refineries</a:t>
            </a:r>
            <a:r>
              <a:rPr lang="en-US" sz="1600" b="0" i="0" u="none" strike="noStrike" baseline="0" dirty="0">
                <a:solidFill>
                  <a:srgbClr val="000000"/>
                </a:solidFill>
                <a:latin typeface="Times New Roman" panose="02020603050405020304" pitchFamily="18" charset="0"/>
              </a:rPr>
              <a:t>, petrochemical plants, petroleum product distribution, </a:t>
            </a:r>
            <a:r>
              <a:rPr lang="en-US" sz="1600" b="1" i="0" u="none" strike="noStrike" baseline="0" dirty="0">
                <a:solidFill>
                  <a:srgbClr val="0070C0"/>
                </a:solidFill>
                <a:latin typeface="Times New Roman" panose="02020603050405020304" pitchFamily="18" charset="0"/>
              </a:rPr>
              <a:t>retail outlets </a:t>
            </a:r>
            <a:r>
              <a:rPr lang="en-US" sz="1600" b="0" i="0" u="none" strike="noStrike" baseline="0" dirty="0">
                <a:solidFill>
                  <a:srgbClr val="000000"/>
                </a:solidFill>
                <a:latin typeface="Times New Roman" panose="02020603050405020304" pitchFamily="18" charset="0"/>
              </a:rPr>
              <a:t>and natural gas distribution companies. The downstream industry touches consumers through thousands of products such as gasoline, diesel, jet fuel, heating oil, asphalt, lubricants, synthetic rubber, plastics, fertilizers, antifreeze, pesticides, pharmaceuticals, natural gas and propane. </a:t>
            </a:r>
          </a:p>
          <a:p>
            <a:pPr algn="justLow" rtl="0"/>
            <a:endParaRPr lang="en-US" sz="800" b="0" i="0" u="none" strike="noStrike" baseline="0" dirty="0">
              <a:solidFill>
                <a:srgbClr val="000000"/>
              </a:solidFill>
              <a:latin typeface="Times New Roman" panose="02020603050405020304" pitchFamily="18" charset="0"/>
            </a:endParaRPr>
          </a:p>
          <a:p>
            <a:pPr algn="justLow" rtl="0"/>
            <a:r>
              <a:rPr lang="en-GB" sz="1600" b="1" i="0" u="none" strike="noStrike" baseline="0" dirty="0">
                <a:solidFill>
                  <a:srgbClr val="000000"/>
                </a:solidFill>
                <a:latin typeface="Times New Roman" panose="02020603050405020304" pitchFamily="18" charset="0"/>
              </a:rPr>
              <a:t>Upstream (oil industry) </a:t>
            </a:r>
            <a:endParaRPr lang="en-GB" sz="1600" b="0" i="0" u="none" strike="noStrike" baseline="0" dirty="0">
              <a:solidFill>
                <a:srgbClr val="000000"/>
              </a:solidFill>
              <a:latin typeface="Times New Roman" panose="02020603050405020304" pitchFamily="18" charset="0"/>
            </a:endParaRPr>
          </a:p>
          <a:p>
            <a:pPr algn="justLow" rtl="0"/>
            <a:r>
              <a:rPr lang="en-US" sz="1600" b="0" i="0" u="none" strike="noStrike" baseline="0" dirty="0">
                <a:solidFill>
                  <a:srgbClr val="000000"/>
                </a:solidFill>
                <a:latin typeface="Times New Roman" panose="02020603050405020304" pitchFamily="18" charset="0"/>
              </a:rPr>
              <a:t>The </a:t>
            </a:r>
            <a:r>
              <a:rPr lang="en-US" sz="1600" b="1" i="0" u="none" strike="noStrike" baseline="0" dirty="0">
                <a:solidFill>
                  <a:srgbClr val="0070C0"/>
                </a:solidFill>
                <a:latin typeface="Times New Roman" panose="02020603050405020304" pitchFamily="18" charset="0"/>
              </a:rPr>
              <a:t>upstream oil sector </a:t>
            </a:r>
            <a:r>
              <a:rPr lang="en-US" sz="1600" b="0" i="0" u="none" strike="noStrike" baseline="0" dirty="0">
                <a:solidFill>
                  <a:srgbClr val="000000"/>
                </a:solidFill>
                <a:latin typeface="Times New Roman" panose="02020603050405020304" pitchFamily="18" charset="0"/>
              </a:rPr>
              <a:t>is a term commonly used to refer to the searching for and the drilling and production of crude oil and petroleum natural gas. The upstream oil sector is also known as the exploration and production (E&amp;P) sector. The upstream sector includes the searching for potential underground or underwater oil and gas fields, drilling of exploratory wells, and subsequently operating the wells that recover and bring the crude oil and/or raw natural gas to the surface. </a:t>
            </a:r>
          </a:p>
          <a:p>
            <a:pPr algn="justLow" rtl="0"/>
            <a:endParaRPr lang="en-US" sz="800" b="0" i="0" u="none" strike="noStrike" baseline="0" dirty="0">
              <a:solidFill>
                <a:srgbClr val="000000"/>
              </a:solidFill>
              <a:latin typeface="Times New Roman" panose="02020603050405020304" pitchFamily="18" charset="0"/>
            </a:endParaRPr>
          </a:p>
          <a:p>
            <a:pPr algn="justLow" rtl="0"/>
            <a:r>
              <a:rPr lang="en-GB" sz="1600" b="1" i="0" u="none" strike="noStrike" baseline="0" dirty="0">
                <a:solidFill>
                  <a:srgbClr val="000000"/>
                </a:solidFill>
                <a:latin typeface="Times New Roman" panose="02020603050405020304" pitchFamily="18" charset="0"/>
              </a:rPr>
              <a:t>Midstream (oil industry) </a:t>
            </a:r>
            <a:endParaRPr lang="en-GB" sz="1600" b="0" i="0" u="none" strike="noStrike" baseline="0" dirty="0">
              <a:solidFill>
                <a:srgbClr val="000000"/>
              </a:solidFill>
              <a:latin typeface="Times New Roman" panose="02020603050405020304" pitchFamily="18" charset="0"/>
            </a:endParaRPr>
          </a:p>
          <a:p>
            <a:pPr algn="justLow" rtl="0"/>
            <a:r>
              <a:rPr lang="en-US" sz="1600" b="0" i="0" u="none" strike="noStrike" baseline="0" dirty="0">
                <a:solidFill>
                  <a:srgbClr val="000000"/>
                </a:solidFill>
                <a:latin typeface="Times New Roman" panose="02020603050405020304" pitchFamily="18" charset="0"/>
              </a:rPr>
              <a:t>However, midstream operations are usually simply included in the downstream category. The </a:t>
            </a:r>
            <a:r>
              <a:rPr lang="en-US" sz="1600" b="1" i="0" u="none" strike="noStrike" baseline="0" dirty="0">
                <a:solidFill>
                  <a:srgbClr val="0070C0"/>
                </a:solidFill>
                <a:latin typeface="Times New Roman" panose="02020603050405020304" pitchFamily="18" charset="0"/>
              </a:rPr>
              <a:t>midstream sector</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processes, stores, markets and transports </a:t>
            </a:r>
            <a:r>
              <a:rPr lang="en-US" sz="1600" b="1" i="0" u="none" strike="noStrike" baseline="0" dirty="0">
                <a:solidFill>
                  <a:srgbClr val="0070C0"/>
                </a:solidFill>
                <a:latin typeface="Times New Roman" panose="02020603050405020304" pitchFamily="18" charset="0"/>
              </a:rPr>
              <a:t>commodities</a:t>
            </a:r>
            <a:r>
              <a:rPr lang="en-US" sz="1600" b="1" i="0" u="none" strike="noStrike" baseline="0" dirty="0">
                <a:solidFill>
                  <a:srgbClr val="000000"/>
                </a:solidFill>
                <a:latin typeface="Times New Roman" panose="02020603050405020304" pitchFamily="18" charset="0"/>
              </a:rPr>
              <a:t> </a:t>
            </a:r>
            <a:r>
              <a:rPr lang="en-US" sz="1600" b="0" i="0" u="none" strike="noStrike" baseline="0" dirty="0">
                <a:solidFill>
                  <a:srgbClr val="000000"/>
                </a:solidFill>
                <a:latin typeface="Times New Roman" panose="02020603050405020304" pitchFamily="18" charset="0"/>
              </a:rPr>
              <a:t>such as crude oil, natural gas and </a:t>
            </a:r>
            <a:r>
              <a:rPr lang="en-US" sz="1600" b="1" i="0" u="none" strike="noStrike" baseline="0" dirty="0">
                <a:solidFill>
                  <a:srgbClr val="0070C0"/>
                </a:solidFill>
                <a:latin typeface="Times New Roman" panose="02020603050405020304" pitchFamily="18" charset="0"/>
              </a:rPr>
              <a:t>natural gas liquids (NLG</a:t>
            </a:r>
            <a:r>
              <a:rPr lang="en-US" sz="1600" b="0" i="0" u="none" strike="noStrike" baseline="0" dirty="0">
                <a:solidFill>
                  <a:srgbClr val="0070C0"/>
                </a:solidFill>
                <a:latin typeface="Times New Roman" panose="02020603050405020304" pitchFamily="18" charset="0"/>
              </a:rPr>
              <a:t>)</a:t>
            </a:r>
            <a:r>
              <a:rPr lang="en-US" sz="1600" b="0" i="0" u="none" strike="noStrike" baseline="0" dirty="0">
                <a:solidFill>
                  <a:srgbClr val="000000"/>
                </a:solidFill>
                <a:latin typeface="Times New Roman" panose="02020603050405020304" pitchFamily="18" charset="0"/>
              </a:rPr>
              <a:t> such as ethane, propane and butane. </a:t>
            </a:r>
          </a:p>
          <a:p>
            <a:pPr algn="justLow" rtl="0"/>
            <a:r>
              <a:rPr lang="en-US" sz="1600" b="0" i="0" u="none" strike="noStrike" baseline="0" dirty="0">
                <a:solidFill>
                  <a:srgbClr val="000000"/>
                </a:solidFill>
                <a:latin typeface="Times New Roman" panose="02020603050405020304" pitchFamily="18" charset="0"/>
              </a:rPr>
              <a:t>The process of oil production, transportation, refinery and sale is managed by oil companies (producers), but there are also service companies that work as contractors to the oil companies. They are deeply involved in the oil business providing services that help oil companies to carry out their operations. </a:t>
            </a:r>
            <a:endParaRPr lang="en-US" sz="1400" b="0" i="0" u="none" strike="noStrike" baseline="0" dirty="0">
              <a:solidFill>
                <a:srgbClr val="000000"/>
              </a:solidFill>
              <a:latin typeface="Times New Roman" panose="02020603050405020304" pitchFamily="18" charset="0"/>
            </a:endParaRPr>
          </a:p>
        </p:txBody>
      </p:sp>
    </p:spTree>
    <p:extLst>
      <p:ext uri="{BB962C8B-B14F-4D97-AF65-F5344CB8AC3E}">
        <p14:creationId xmlns:p14="http://schemas.microsoft.com/office/powerpoint/2010/main" val="32570308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مستطيل 5"/>
          <p:cNvSpPr/>
          <p:nvPr/>
        </p:nvSpPr>
        <p:spPr>
          <a:xfrm>
            <a:off x="251520" y="0"/>
            <a:ext cx="8568952" cy="6206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GB" sz="3200" b="1" dirty="0"/>
              <a:t>Terms and Vocabulary </a:t>
            </a:r>
            <a:endParaRPr lang="en-US" sz="3200" b="1" i="1" u="sng" dirty="0">
              <a:effectLst>
                <a:outerShdw blurRad="38100" dist="38100" dir="2700000" algn="tl">
                  <a:srgbClr val="000000">
                    <a:alpha val="43137"/>
                  </a:srgbClr>
                </a:outerShdw>
              </a:effectLst>
            </a:endParaRPr>
          </a:p>
        </p:txBody>
      </p:sp>
      <p:sp>
        <p:nvSpPr>
          <p:cNvPr id="3" name="TextBox 2">
            <a:extLst>
              <a:ext uri="{FF2B5EF4-FFF2-40B4-BE49-F238E27FC236}">
                <a16:creationId xmlns="" xmlns:a16="http://schemas.microsoft.com/office/drawing/2014/main" id="{56D32DB5-841B-4F17-6EE5-CC45352AA044}"/>
              </a:ext>
            </a:extLst>
          </p:cNvPr>
          <p:cNvSpPr txBox="1"/>
          <p:nvPr/>
        </p:nvSpPr>
        <p:spPr>
          <a:xfrm>
            <a:off x="383579" y="834438"/>
            <a:ext cx="3888432" cy="4524315"/>
          </a:xfrm>
          <a:prstGeom prst="rect">
            <a:avLst/>
          </a:prstGeom>
          <a:noFill/>
        </p:spPr>
        <p:txBody>
          <a:bodyPr wrap="square">
            <a:spAutoFit/>
          </a:bodyPr>
          <a:lstStyle/>
          <a:p>
            <a:pPr algn="l" rtl="0"/>
            <a:r>
              <a:rPr lang="en-GB" sz="1800" b="0" i="0" u="none" strike="noStrike" baseline="0" dirty="0">
                <a:solidFill>
                  <a:srgbClr val="000000"/>
                </a:solidFill>
                <a:latin typeface="Times New Roman" panose="02020603050405020304" pitchFamily="18" charset="0"/>
              </a:rPr>
              <a:t>Midstream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R</a:t>
            </a:r>
            <a:r>
              <a:rPr lang="en-GB" sz="1800" b="0" i="0" u="none" strike="noStrike" baseline="0" dirty="0">
                <a:solidFill>
                  <a:srgbClr val="000000"/>
                </a:solidFill>
                <a:latin typeface="Times New Roman" panose="02020603050405020304" pitchFamily="18" charset="0"/>
              </a:rPr>
              <a:t>efining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R</a:t>
            </a:r>
            <a:r>
              <a:rPr lang="en-GB" sz="1800" b="0" i="0" u="none" strike="noStrike" baseline="0" dirty="0">
                <a:solidFill>
                  <a:srgbClr val="000000"/>
                </a:solidFill>
                <a:latin typeface="Times New Roman" panose="02020603050405020304" pitchFamily="18" charset="0"/>
              </a:rPr>
              <a:t>efinery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C</a:t>
            </a:r>
            <a:r>
              <a:rPr lang="en-GB" sz="1800" b="0" i="0" u="none" strike="noStrike" baseline="0" dirty="0">
                <a:solidFill>
                  <a:srgbClr val="000000"/>
                </a:solidFill>
                <a:latin typeface="Times New Roman" panose="02020603050405020304" pitchFamily="18" charset="0"/>
              </a:rPr>
              <a:t>rude oil 	</a:t>
            </a:r>
            <a:r>
              <a:rPr lang="az-Cyrl-AZ" sz="1800" b="0" i="0" u="none" strike="noStrike" baseline="0" dirty="0">
                <a:solidFill>
                  <a:srgbClr val="000000"/>
                </a:solidFill>
                <a:latin typeface="Times New Roman" panose="02020603050405020304" pitchFamily="18" charset="0"/>
              </a:rPr>
              <a:t>	</a:t>
            </a:r>
          </a:p>
          <a:p>
            <a:pPr algn="l" rtl="0"/>
            <a:r>
              <a:rPr lang="en-GB" sz="1800" b="0" i="0" u="none" strike="noStrike" baseline="0" dirty="0">
                <a:solidFill>
                  <a:srgbClr val="000000"/>
                </a:solidFill>
                <a:latin typeface="Times New Roman" panose="02020603050405020304" pitchFamily="18" charset="0"/>
              </a:rPr>
              <a:t>Natural gas 	</a:t>
            </a:r>
            <a:r>
              <a:rPr lang="az-Cyrl-AZ" sz="1800" b="0" i="0" u="none" strike="noStrike" baseline="0" dirty="0">
                <a:solidFill>
                  <a:srgbClr val="000000"/>
                </a:solidFill>
                <a:latin typeface="Times New Roman" panose="02020603050405020304" pitchFamily="18" charset="0"/>
              </a:rPr>
              <a:t> 	</a:t>
            </a:r>
          </a:p>
          <a:p>
            <a:pPr algn="l" rtl="0"/>
            <a:r>
              <a:rPr lang="en-US" dirty="0">
                <a:solidFill>
                  <a:srgbClr val="000000"/>
                </a:solidFill>
                <a:latin typeface="Times New Roman" panose="02020603050405020304" pitchFamily="18" charset="0"/>
              </a:rPr>
              <a:t>R</a:t>
            </a:r>
            <a:r>
              <a:rPr lang="ru-RU" sz="1800" b="0" i="0" u="none" strike="noStrike" baseline="0" dirty="0">
                <a:solidFill>
                  <a:srgbClr val="000000"/>
                </a:solidFill>
                <a:latin typeface="Times New Roman" panose="02020603050405020304" pitchFamily="18" charset="0"/>
              </a:rPr>
              <a:t>etail outlets 	</a:t>
            </a:r>
          </a:p>
          <a:p>
            <a:pPr algn="l" rtl="0"/>
            <a:r>
              <a:rPr lang="en-GB" dirty="0">
                <a:solidFill>
                  <a:srgbClr val="000000"/>
                </a:solidFill>
                <a:latin typeface="Times New Roman" panose="02020603050405020304" pitchFamily="18" charset="0"/>
              </a:rPr>
              <a:t>C</a:t>
            </a:r>
            <a:r>
              <a:rPr lang="en-GB" sz="1800" b="0" i="0" u="none" strike="noStrike" baseline="0" dirty="0">
                <a:solidFill>
                  <a:srgbClr val="000000"/>
                </a:solidFill>
                <a:latin typeface="Times New Roman" panose="02020603050405020304" pitchFamily="18" charset="0"/>
              </a:rPr>
              <a:t>ommodities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N</a:t>
            </a:r>
            <a:r>
              <a:rPr lang="en-GB" sz="1800" b="0" i="0" u="none" strike="noStrike" baseline="0" dirty="0">
                <a:solidFill>
                  <a:srgbClr val="000000"/>
                </a:solidFill>
                <a:latin typeface="Times New Roman" panose="02020603050405020304" pitchFamily="18" charset="0"/>
              </a:rPr>
              <a:t>atural gas liquids (NLG) 	</a:t>
            </a:r>
            <a:endParaRPr lang="az-Cyrl-AZ" sz="1800" b="0" i="0" u="none" strike="noStrike" baseline="0" dirty="0">
              <a:solidFill>
                <a:srgbClr val="000000"/>
              </a:solidFill>
              <a:latin typeface="Times New Roman" panose="02020603050405020304" pitchFamily="18" charset="0"/>
            </a:endParaRPr>
          </a:p>
          <a:p>
            <a:pPr algn="l" rtl="0"/>
            <a:r>
              <a:rPr lang="en-US" dirty="0">
                <a:solidFill>
                  <a:srgbClr val="000000"/>
                </a:solidFill>
                <a:latin typeface="Times New Roman" panose="02020603050405020304" pitchFamily="18" charset="0"/>
              </a:rPr>
              <a:t>H</a:t>
            </a:r>
            <a:r>
              <a:rPr lang="en-US" sz="1800" b="0" i="0" u="none" strike="noStrike" baseline="0" dirty="0">
                <a:solidFill>
                  <a:srgbClr val="000000"/>
                </a:solidFill>
                <a:latin typeface="Times New Roman" panose="02020603050405020304" pitchFamily="18" charset="0"/>
              </a:rPr>
              <a:t>eadquarters/head office/central office 	</a:t>
            </a:r>
          </a:p>
          <a:p>
            <a:pPr algn="l" rtl="0"/>
            <a:r>
              <a:rPr lang="en-GB" dirty="0">
                <a:solidFill>
                  <a:srgbClr val="000000"/>
                </a:solidFill>
                <a:latin typeface="Times New Roman" panose="02020603050405020304" pitchFamily="18" charset="0"/>
              </a:rPr>
              <a:t>R</a:t>
            </a:r>
            <a:r>
              <a:rPr lang="en-GB" sz="1800" b="0" i="0" u="none" strike="noStrike" baseline="0" dirty="0">
                <a:solidFill>
                  <a:srgbClr val="000000"/>
                </a:solidFill>
                <a:latin typeface="Times New Roman" panose="02020603050405020304" pitchFamily="18" charset="0"/>
              </a:rPr>
              <a:t>evenue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P</a:t>
            </a:r>
            <a:r>
              <a:rPr lang="en-GB" sz="1800" b="0" i="0" u="none" strike="noStrike" baseline="0" dirty="0">
                <a:solidFill>
                  <a:srgbClr val="000000"/>
                </a:solidFill>
                <a:latin typeface="Times New Roman" panose="02020603050405020304" pitchFamily="18" charset="0"/>
              </a:rPr>
              <a:t>rocurement 	</a:t>
            </a:r>
            <a:endParaRPr lang="az-Cyrl-AZ" sz="1800" b="0" i="0" u="none" strike="noStrike" baseline="0" dirty="0">
              <a:solidFill>
                <a:srgbClr val="000000"/>
              </a:solidFill>
              <a:latin typeface="Times New Roman" panose="02020603050405020304" pitchFamily="18" charset="0"/>
            </a:endParaRPr>
          </a:p>
          <a:p>
            <a:pPr algn="l" rtl="0"/>
            <a:r>
              <a:rPr lang="en-GB" sz="1800" b="0" i="0" u="none" strike="noStrike" baseline="0" dirty="0">
                <a:solidFill>
                  <a:srgbClr val="000000"/>
                </a:solidFill>
                <a:latin typeface="Times New Roman" panose="02020603050405020304" pitchFamily="18" charset="0"/>
              </a:rPr>
              <a:t>Listing 	</a:t>
            </a:r>
          </a:p>
          <a:p>
            <a:pPr algn="l" rtl="0"/>
            <a:r>
              <a:rPr lang="en-GB" dirty="0">
                <a:solidFill>
                  <a:srgbClr val="000000"/>
                </a:solidFill>
                <a:latin typeface="Times New Roman" panose="02020603050405020304" pitchFamily="18" charset="0"/>
              </a:rPr>
              <a:t>P</a:t>
            </a:r>
            <a:r>
              <a:rPr lang="en-GB" sz="1800" b="0" i="0" u="none" strike="noStrike" baseline="0" dirty="0">
                <a:solidFill>
                  <a:srgbClr val="000000"/>
                </a:solidFill>
                <a:latin typeface="Times New Roman" panose="02020603050405020304" pitchFamily="18" charset="0"/>
              </a:rPr>
              <a:t>rocessing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S</a:t>
            </a:r>
            <a:r>
              <a:rPr lang="en-GB" sz="1800" b="0" i="0" u="none" strike="noStrike" baseline="0" dirty="0">
                <a:solidFill>
                  <a:srgbClr val="000000"/>
                </a:solidFill>
                <a:latin typeface="Times New Roman" panose="02020603050405020304" pitchFamily="18" charset="0"/>
              </a:rPr>
              <a:t>ubsidiary 	</a:t>
            </a:r>
            <a:r>
              <a:rPr lang="az-Cyrl-AZ" sz="1800" b="0" i="0" u="none" strike="noStrike" baseline="0" dirty="0">
                <a:solidFill>
                  <a:srgbClr val="000000"/>
                </a:solidFill>
                <a:latin typeface="Times New Roman" panose="02020603050405020304" pitchFamily="18" charset="0"/>
              </a:rPr>
              <a:t> 	</a:t>
            </a:r>
          </a:p>
          <a:p>
            <a:pPr algn="l" rtl="0"/>
            <a:r>
              <a:rPr lang="en-US" dirty="0">
                <a:solidFill>
                  <a:srgbClr val="000000"/>
                </a:solidFill>
                <a:latin typeface="Times New Roman" panose="02020603050405020304" pitchFamily="18" charset="0"/>
              </a:rPr>
              <a:t>C</a:t>
            </a:r>
            <a:r>
              <a:rPr lang="ru-RU" sz="1800" b="0" i="0" u="none" strike="noStrike" baseline="0" dirty="0">
                <a:solidFill>
                  <a:srgbClr val="000000"/>
                </a:solidFill>
                <a:latin typeface="Times New Roman" panose="02020603050405020304" pitchFamily="18" charset="0"/>
              </a:rPr>
              <a:t>ore business </a:t>
            </a:r>
            <a:endParaRPr lang="en-GB" sz="1800" b="0" i="0" u="none" strike="noStrike" baseline="0" dirty="0">
              <a:solidFill>
                <a:srgbClr val="000000"/>
              </a:solidFill>
              <a:latin typeface="Times New Roman" panose="02020603050405020304" pitchFamily="18" charset="0"/>
            </a:endParaRPr>
          </a:p>
          <a:p>
            <a:pPr algn="l" rtl="0"/>
            <a:r>
              <a:rPr lang="az-Cyrl-AZ" sz="1800" b="0" i="0" u="none" strike="noStrike" baseline="0" dirty="0">
                <a:solidFill>
                  <a:srgbClr val="000000"/>
                </a:solidFill>
                <a:latin typeface="Times New Roman" panose="02020603050405020304" pitchFamily="18" charset="0"/>
              </a:rPr>
              <a:t>	</a:t>
            </a:r>
          </a:p>
        </p:txBody>
      </p:sp>
      <p:sp>
        <p:nvSpPr>
          <p:cNvPr id="7" name="TextBox 6">
            <a:extLst>
              <a:ext uri="{FF2B5EF4-FFF2-40B4-BE49-F238E27FC236}">
                <a16:creationId xmlns="" xmlns:a16="http://schemas.microsoft.com/office/drawing/2014/main" id="{7C4B687C-651B-F294-3168-4505141FC86D}"/>
              </a:ext>
            </a:extLst>
          </p:cNvPr>
          <p:cNvSpPr txBox="1"/>
          <p:nvPr/>
        </p:nvSpPr>
        <p:spPr>
          <a:xfrm>
            <a:off x="4860032" y="834438"/>
            <a:ext cx="3744416" cy="4524315"/>
          </a:xfrm>
          <a:prstGeom prst="rect">
            <a:avLst/>
          </a:prstGeom>
          <a:noFill/>
        </p:spPr>
        <p:txBody>
          <a:bodyPr wrap="square">
            <a:spAutoFit/>
          </a:bodyPr>
          <a:lstStyle/>
          <a:p>
            <a:pPr algn="l" rtl="0"/>
            <a:r>
              <a:rPr lang="en-GB" dirty="0">
                <a:solidFill>
                  <a:srgbClr val="000000"/>
                </a:solidFill>
                <a:latin typeface="Times New Roman" panose="02020603050405020304" pitchFamily="18" charset="0"/>
              </a:rPr>
              <a:t>T</a:t>
            </a:r>
            <a:r>
              <a:rPr lang="en-GB" sz="1800" b="0" i="0" u="none" strike="noStrike" baseline="0" dirty="0">
                <a:solidFill>
                  <a:srgbClr val="000000"/>
                </a:solidFill>
                <a:latin typeface="Times New Roman" panose="02020603050405020304" pitchFamily="18" charset="0"/>
              </a:rPr>
              <a:t>rading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S</a:t>
            </a:r>
            <a:r>
              <a:rPr lang="en-GB" sz="1800" b="0" i="0" u="none" strike="noStrike" baseline="0" dirty="0">
                <a:solidFill>
                  <a:srgbClr val="000000"/>
                </a:solidFill>
                <a:latin typeface="Times New Roman" panose="02020603050405020304" pitchFamily="18" charset="0"/>
              </a:rPr>
              <a:t>hipping 	</a:t>
            </a:r>
            <a:r>
              <a:rPr lang="az-Cyrl-AZ" sz="1800" b="0" i="0" u="none" strike="noStrike" baseline="0" dirty="0">
                <a:solidFill>
                  <a:srgbClr val="000000"/>
                </a:solidFill>
                <a:latin typeface="Times New Roman" panose="02020603050405020304" pitchFamily="18" charset="0"/>
              </a:rPr>
              <a:t>	</a:t>
            </a:r>
          </a:p>
          <a:p>
            <a:pPr algn="l" rtl="0"/>
            <a:r>
              <a:rPr lang="en-US" dirty="0">
                <a:solidFill>
                  <a:srgbClr val="000000"/>
                </a:solidFill>
                <a:latin typeface="Times New Roman" panose="02020603050405020304" pitchFamily="18" charset="0"/>
              </a:rPr>
              <a:t>H</a:t>
            </a:r>
            <a:r>
              <a:rPr lang="ru-RU" sz="1800" b="0" i="0" u="none" strike="noStrike" baseline="0" dirty="0">
                <a:solidFill>
                  <a:srgbClr val="000000"/>
                </a:solidFill>
                <a:latin typeface="Times New Roman" panose="02020603050405020304" pitchFamily="18" charset="0"/>
              </a:rPr>
              <a:t>igh gravity 	</a:t>
            </a:r>
          </a:p>
          <a:p>
            <a:pPr algn="l" rtl="0"/>
            <a:r>
              <a:rPr lang="en-US" dirty="0">
                <a:solidFill>
                  <a:srgbClr val="000000"/>
                </a:solidFill>
                <a:latin typeface="Times New Roman" panose="02020603050405020304" pitchFamily="18" charset="0"/>
              </a:rPr>
              <a:t>O</a:t>
            </a:r>
            <a:r>
              <a:rPr lang="en-GB" sz="1800" b="0" i="0" u="none" strike="noStrike" baseline="0" dirty="0">
                <a:solidFill>
                  <a:srgbClr val="000000"/>
                </a:solidFill>
                <a:latin typeface="Times New Roman" panose="02020603050405020304" pitchFamily="18" charset="0"/>
              </a:rPr>
              <a:t>pen joint stock company</a:t>
            </a:r>
          </a:p>
          <a:p>
            <a:pPr algn="l" rtl="0"/>
            <a:r>
              <a:rPr lang="en-GB" sz="1800" b="0" i="0" u="none" strike="noStrike" baseline="0" dirty="0">
                <a:solidFill>
                  <a:srgbClr val="000000"/>
                </a:solidFill>
                <a:latin typeface="Times New Roman" panose="02020603050405020304" pitchFamily="18" charset="0"/>
              </a:rPr>
              <a:t>S</a:t>
            </a:r>
            <a:r>
              <a:rPr lang="ru-RU" sz="1800" b="0" i="0" u="none" strike="noStrike" baseline="0" dirty="0">
                <a:solidFill>
                  <a:srgbClr val="000000"/>
                </a:solidFill>
                <a:latin typeface="Times New Roman" panose="02020603050405020304" pitchFamily="18" charset="0"/>
              </a:rPr>
              <a:t>eismic</a:t>
            </a:r>
            <a:r>
              <a:rPr lang="en-US" sz="1800" b="0" i="0" u="none" strike="noStrike" baseline="0" dirty="0">
                <a:solidFill>
                  <a:srgbClr val="000000"/>
                </a:solidFill>
                <a:latin typeface="Times New Roman" panose="02020603050405020304" pitchFamily="18" charset="0"/>
              </a:rPr>
              <a:t> acquisition</a:t>
            </a:r>
          </a:p>
          <a:p>
            <a:pPr algn="l" rtl="0"/>
            <a:r>
              <a:rPr lang="en-US" dirty="0">
                <a:solidFill>
                  <a:srgbClr val="000000"/>
                </a:solidFill>
                <a:latin typeface="Times New Roman" panose="02020603050405020304" pitchFamily="18" charset="0"/>
              </a:rPr>
              <a:t>S</a:t>
            </a:r>
            <a:r>
              <a:rPr lang="ru-RU" sz="1800" b="0" i="0" u="none" strike="noStrike" baseline="0" dirty="0">
                <a:solidFill>
                  <a:srgbClr val="000000"/>
                </a:solidFill>
                <a:latin typeface="Times New Roman" panose="02020603050405020304" pitchFamily="18" charset="0"/>
              </a:rPr>
              <a:t>eis</a:t>
            </a:r>
            <a:r>
              <a:rPr lang="en-US" sz="1800" b="0" i="0" u="none" strike="noStrike" baseline="0" dirty="0">
                <a:solidFill>
                  <a:srgbClr val="000000"/>
                </a:solidFill>
                <a:latin typeface="Times New Roman" panose="02020603050405020304" pitchFamily="18" charset="0"/>
              </a:rPr>
              <a:t>m</a:t>
            </a:r>
            <a:r>
              <a:rPr lang="ru-RU" sz="1800" b="0" i="0" u="none" strike="noStrike" baseline="0" dirty="0">
                <a:solidFill>
                  <a:srgbClr val="000000"/>
                </a:solidFill>
                <a:latin typeface="Times New Roman" panose="02020603050405020304" pitchFamily="18" charset="0"/>
              </a:rPr>
              <a:t>ic processing 	</a:t>
            </a:r>
          </a:p>
          <a:p>
            <a:pPr algn="l" rtl="0"/>
            <a:r>
              <a:rPr lang="en-US" dirty="0">
                <a:solidFill>
                  <a:srgbClr val="000000"/>
                </a:solidFill>
                <a:latin typeface="Times New Roman" panose="02020603050405020304" pitchFamily="18" charset="0"/>
              </a:rPr>
              <a:t>F</a:t>
            </a:r>
            <a:r>
              <a:rPr lang="ru-RU" sz="1800" b="0" i="0" u="none" strike="noStrike" baseline="0" dirty="0">
                <a:solidFill>
                  <a:srgbClr val="000000"/>
                </a:solidFill>
                <a:latin typeface="Times New Roman" panose="02020603050405020304" pitchFamily="18" charset="0"/>
              </a:rPr>
              <a:t>ormation evaluation 	</a:t>
            </a:r>
          </a:p>
          <a:p>
            <a:pPr algn="l" rtl="0"/>
            <a:r>
              <a:rPr lang="en-GB" dirty="0">
                <a:solidFill>
                  <a:srgbClr val="000000"/>
                </a:solidFill>
                <a:latin typeface="Times New Roman" panose="02020603050405020304" pitchFamily="18" charset="0"/>
              </a:rPr>
              <a:t>W</a:t>
            </a:r>
            <a:r>
              <a:rPr lang="en-GB" sz="1800" b="0" i="0" u="none" strike="noStrike" baseline="0" dirty="0">
                <a:solidFill>
                  <a:srgbClr val="000000"/>
                </a:solidFill>
                <a:latin typeface="Times New Roman" panose="02020603050405020304" pitchFamily="18" charset="0"/>
              </a:rPr>
              <a:t>ell testing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D</a:t>
            </a:r>
            <a:r>
              <a:rPr lang="en-GB" sz="1800" b="0" i="0" u="none" strike="noStrike" baseline="0" dirty="0">
                <a:solidFill>
                  <a:srgbClr val="000000"/>
                </a:solidFill>
                <a:latin typeface="Times New Roman" panose="02020603050405020304" pitchFamily="18" charset="0"/>
              </a:rPr>
              <a:t>irectional drilling 	</a:t>
            </a:r>
            <a:r>
              <a:rPr lang="az-Cyrl-AZ" sz="1800" b="0" i="0" u="none" strike="noStrike" baseline="0" dirty="0">
                <a:solidFill>
                  <a:srgbClr val="000000"/>
                </a:solidFill>
                <a:latin typeface="Times New Roman" panose="02020603050405020304" pitchFamily="18" charset="0"/>
              </a:rPr>
              <a:t>	</a:t>
            </a:r>
          </a:p>
          <a:p>
            <a:pPr algn="l" rtl="0"/>
            <a:r>
              <a:rPr lang="en-US" dirty="0">
                <a:solidFill>
                  <a:srgbClr val="000000"/>
                </a:solidFill>
                <a:latin typeface="Times New Roman" panose="02020603050405020304" pitchFamily="18" charset="0"/>
              </a:rPr>
              <a:t>R</a:t>
            </a:r>
            <a:r>
              <a:rPr lang="ru-RU" sz="1800" b="0" i="0" u="none" strike="noStrike" baseline="0" dirty="0">
                <a:solidFill>
                  <a:srgbClr val="000000"/>
                </a:solidFill>
                <a:latin typeface="Times New Roman" panose="02020603050405020304" pitchFamily="18" charset="0"/>
              </a:rPr>
              <a:t>eport to smb.(v) 	</a:t>
            </a:r>
          </a:p>
          <a:p>
            <a:pPr algn="l" rtl="0"/>
            <a:r>
              <a:rPr lang="ru-RU" sz="1800" b="0" i="0" u="none" strike="noStrike" baseline="0" dirty="0">
                <a:solidFill>
                  <a:srgbClr val="000000"/>
                </a:solidFill>
                <a:latin typeface="Times New Roman" panose="02020603050405020304" pitchFamily="18" charset="0"/>
              </a:rPr>
              <a:t>Asset Based Organisation</a:t>
            </a:r>
          </a:p>
          <a:p>
            <a:pPr algn="l" rtl="0"/>
            <a:r>
              <a:rPr lang="en-GB" dirty="0">
                <a:solidFill>
                  <a:srgbClr val="000000"/>
                </a:solidFill>
                <a:latin typeface="Times New Roman" panose="02020603050405020304" pitchFamily="18" charset="0"/>
              </a:rPr>
              <a:t>A</a:t>
            </a:r>
            <a:r>
              <a:rPr lang="en-GB" sz="1800" b="0" i="0" u="none" strike="noStrike" baseline="0" dirty="0">
                <a:solidFill>
                  <a:srgbClr val="000000"/>
                </a:solidFill>
                <a:latin typeface="Times New Roman" panose="02020603050405020304" pitchFamily="18" charset="0"/>
              </a:rPr>
              <a:t>sset 	</a:t>
            </a:r>
            <a:r>
              <a:rPr lang="az-Cyrl-AZ" sz="1800" b="0" i="0" u="none" strike="noStrike" baseline="0" dirty="0">
                <a:solidFill>
                  <a:srgbClr val="000000"/>
                </a:solidFill>
                <a:latin typeface="Times New Roman" panose="02020603050405020304" pitchFamily="18" charset="0"/>
              </a:rPr>
              <a:t> 	</a:t>
            </a:r>
          </a:p>
          <a:p>
            <a:pPr algn="l" rtl="0"/>
            <a:r>
              <a:rPr lang="en-GB" dirty="0">
                <a:solidFill>
                  <a:srgbClr val="000000"/>
                </a:solidFill>
                <a:latin typeface="Times New Roman" panose="02020603050405020304" pitchFamily="18" charset="0"/>
              </a:rPr>
              <a:t>F</a:t>
            </a:r>
            <a:r>
              <a:rPr lang="en-GB" sz="1800" b="0" i="0" u="none" strike="noStrike" baseline="0" dirty="0">
                <a:solidFill>
                  <a:srgbClr val="000000"/>
                </a:solidFill>
                <a:latin typeface="Times New Roman" panose="02020603050405020304" pitchFamily="18" charset="0"/>
              </a:rPr>
              <a:t>unctional approach 	</a:t>
            </a:r>
            <a:endParaRPr lang="az-Cyrl-AZ" sz="1800" b="0" i="0" u="none" strike="noStrike" baseline="0" dirty="0">
              <a:solidFill>
                <a:srgbClr val="000000"/>
              </a:solidFill>
              <a:latin typeface="Times New Roman" panose="02020603050405020304" pitchFamily="18" charset="0"/>
            </a:endParaRPr>
          </a:p>
          <a:p>
            <a:pPr algn="l" rtl="0"/>
            <a:r>
              <a:rPr lang="en-US" dirty="0">
                <a:solidFill>
                  <a:srgbClr val="000000"/>
                </a:solidFill>
                <a:latin typeface="Times New Roman" panose="02020603050405020304" pitchFamily="18" charset="0"/>
              </a:rPr>
              <a:t>A</a:t>
            </a:r>
            <a:r>
              <a:rPr lang="ru-RU" sz="1800" b="0" i="0" u="none" strike="noStrike" baseline="0" dirty="0">
                <a:solidFill>
                  <a:srgbClr val="000000"/>
                </a:solidFill>
                <a:latin typeface="Times New Roman" panose="02020603050405020304" pitchFamily="18" charset="0"/>
              </a:rPr>
              <a:t>llocate budget 		</a:t>
            </a:r>
          </a:p>
          <a:p>
            <a:pPr algn="l" rtl="0"/>
            <a:r>
              <a:rPr lang="en-US" dirty="0">
                <a:solidFill>
                  <a:srgbClr val="000000"/>
                </a:solidFill>
                <a:latin typeface="Times New Roman" panose="02020603050405020304" pitchFamily="18" charset="0"/>
              </a:rPr>
              <a:t>S</a:t>
            </a:r>
            <a:r>
              <a:rPr lang="ru-RU" sz="1800" b="0" i="0" u="none" strike="noStrike" baseline="0" dirty="0">
                <a:solidFill>
                  <a:srgbClr val="000000"/>
                </a:solidFill>
                <a:latin typeface="Times New Roman" panose="02020603050405020304" pitchFamily="18" charset="0"/>
              </a:rPr>
              <a:t>et targets 		</a:t>
            </a:r>
          </a:p>
          <a:p>
            <a:pPr algn="l" rtl="0"/>
            <a:r>
              <a:rPr lang="en-GB" sz="1800" b="0" i="0" u="none" strike="noStrike" baseline="0" dirty="0">
                <a:solidFill>
                  <a:srgbClr val="000000"/>
                </a:solidFill>
                <a:latin typeface="Times New Roman" panose="02020603050405020304" pitchFamily="18" charset="0"/>
              </a:rPr>
              <a:t>	</a:t>
            </a:r>
          </a:p>
        </p:txBody>
      </p:sp>
      <p:sp>
        <p:nvSpPr>
          <p:cNvPr id="8" name="Slide Number Placeholder 6">
            <a:extLst>
              <a:ext uri="{FF2B5EF4-FFF2-40B4-BE49-F238E27FC236}">
                <a16:creationId xmlns="" xmlns:a16="http://schemas.microsoft.com/office/drawing/2014/main" id="{2C6D8E82-329A-E4AB-7684-C083795D5321}"/>
              </a:ext>
            </a:extLst>
          </p:cNvPr>
          <p:cNvSpPr>
            <a:spLocks noGrp="1"/>
          </p:cNvSpPr>
          <p:nvPr>
            <p:ph type="sldNum" sz="quarter" idx="12"/>
          </p:nvPr>
        </p:nvSpPr>
        <p:spPr>
          <a:xfrm>
            <a:off x="457200" y="6356350"/>
            <a:ext cx="2133600" cy="365125"/>
          </a:xfrm>
        </p:spPr>
        <p:txBody>
          <a:bodyPr/>
          <a:lstStyle/>
          <a:p>
            <a:fld id="{0B34F065-1154-456A-91E3-76DE8E75E17B}" type="slidenum">
              <a:rPr lang="ar-SA" smtClean="0"/>
              <a:t>3</a:t>
            </a:fld>
            <a:endParaRPr lang="ar-SA" dirty="0"/>
          </a:p>
        </p:txBody>
      </p:sp>
    </p:spTree>
    <p:extLst>
      <p:ext uri="{BB962C8B-B14F-4D97-AF65-F5344CB8AC3E}">
        <p14:creationId xmlns:p14="http://schemas.microsoft.com/office/powerpoint/2010/main" val="2387772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4</a:t>
            </a:fld>
            <a:endParaRPr lang="ar-SA" dirty="0"/>
          </a:p>
        </p:txBody>
      </p:sp>
      <p:sp>
        <p:nvSpPr>
          <p:cNvPr id="5" name="مستطيل 4"/>
          <p:cNvSpPr/>
          <p:nvPr/>
        </p:nvSpPr>
        <p:spPr>
          <a:xfrm>
            <a:off x="323529" y="933150"/>
            <a:ext cx="8496944" cy="92121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200" b="1" dirty="0"/>
              <a:t>1. State whether the sentences are true (T) or false (F). If true, add the information on the statement. If false, correct the sentence.</a:t>
            </a:r>
          </a:p>
        </p:txBody>
      </p:sp>
      <p:sp>
        <p:nvSpPr>
          <p:cNvPr id="7" name="مربع نص 6"/>
          <p:cNvSpPr txBox="1"/>
          <p:nvPr/>
        </p:nvSpPr>
        <p:spPr>
          <a:xfrm>
            <a:off x="2195736" y="190221"/>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 xmlns:a16="http://schemas.microsoft.com/office/drawing/2014/main" id="{7A8B9E2C-AC3A-D0A1-85CC-8C9CB2C3B131}"/>
              </a:ext>
            </a:extLst>
          </p:cNvPr>
          <p:cNvSpPr txBox="1"/>
          <p:nvPr/>
        </p:nvSpPr>
        <p:spPr>
          <a:xfrm>
            <a:off x="323529" y="1854366"/>
            <a:ext cx="7787208" cy="3885936"/>
          </a:xfrm>
          <a:prstGeom prst="rect">
            <a:avLst/>
          </a:prstGeom>
          <a:noFill/>
        </p:spPr>
        <p:txBody>
          <a:bodyPr wrap="square">
            <a:spAutoFit/>
          </a:bodyPr>
          <a:lstStyle/>
          <a:p>
            <a:pPr algn="l" rtl="0">
              <a:lnSpc>
                <a:spcPct val="200000"/>
              </a:lnSpc>
            </a:pPr>
            <a:r>
              <a:rPr lang="en-US" sz="1800" b="0" i="0" u="none" strike="noStrike" baseline="0" dirty="0">
                <a:solidFill>
                  <a:srgbClr val="000000"/>
                </a:solidFill>
                <a:latin typeface="Times New Roman" panose="02020603050405020304" pitchFamily="18" charset="0"/>
              </a:rPr>
              <a:t>1. Oil industry is divided into three sectors. 	 	</a:t>
            </a:r>
          </a:p>
          <a:p>
            <a:pPr algn="l" rtl="0">
              <a:lnSpc>
                <a:spcPct val="200000"/>
              </a:lnSpc>
            </a:pPr>
            <a:r>
              <a:rPr lang="en-US" sz="1800" b="0" i="0" u="none" strike="noStrike" baseline="0" dirty="0">
                <a:solidFill>
                  <a:srgbClr val="000000"/>
                </a:solidFill>
                <a:latin typeface="Times New Roman" panose="02020603050405020304" pitchFamily="18" charset="0"/>
              </a:rPr>
              <a:t>2. Downstream begins from refinery to product distribution. 	</a:t>
            </a:r>
          </a:p>
          <a:p>
            <a:pPr algn="l" rtl="0">
              <a:lnSpc>
                <a:spcPct val="200000"/>
              </a:lnSpc>
            </a:pPr>
            <a:r>
              <a:rPr lang="en-US" sz="1800" b="0" i="0" u="none" strike="noStrike" baseline="0" dirty="0">
                <a:solidFill>
                  <a:srgbClr val="000000"/>
                </a:solidFill>
                <a:latin typeface="Times New Roman" panose="02020603050405020304" pitchFamily="18" charset="0"/>
              </a:rPr>
              <a:t>3. Upstream sector includes only drilling and exploration. 	</a:t>
            </a:r>
          </a:p>
          <a:p>
            <a:pPr algn="l" rtl="0">
              <a:lnSpc>
                <a:spcPct val="200000"/>
              </a:lnSpc>
            </a:pPr>
            <a:r>
              <a:rPr lang="en-US" sz="1800" b="0" i="0" u="none" strike="noStrike" baseline="0" dirty="0">
                <a:solidFill>
                  <a:srgbClr val="000000"/>
                </a:solidFill>
                <a:latin typeface="Times New Roman" panose="02020603050405020304" pitchFamily="18" charset="0"/>
              </a:rPr>
              <a:t>4. Midstream is part of the upstream sector. 		</a:t>
            </a:r>
          </a:p>
          <a:p>
            <a:pPr algn="l" rtl="0">
              <a:lnSpc>
                <a:spcPct val="200000"/>
              </a:lnSpc>
            </a:pPr>
            <a:r>
              <a:rPr lang="en-US" sz="1800" b="0" i="0" u="none" strike="noStrike" baseline="0" dirty="0">
                <a:solidFill>
                  <a:srgbClr val="000000"/>
                </a:solidFill>
                <a:latin typeface="Times New Roman" panose="02020603050405020304" pitchFamily="18" charset="0"/>
              </a:rPr>
              <a:t>5. Midstream transports such products as crude oil, natural gas and NGL. </a:t>
            </a:r>
          </a:p>
          <a:p>
            <a:pPr algn="l" rtl="0">
              <a:lnSpc>
                <a:spcPct val="200000"/>
              </a:lnSpc>
            </a:pPr>
            <a:r>
              <a:rPr lang="en-US" sz="1800" b="0" i="0" u="none" strike="noStrike" baseline="0" dirty="0">
                <a:solidFill>
                  <a:srgbClr val="000000"/>
                </a:solidFill>
                <a:latin typeface="Times New Roman" panose="02020603050405020304" pitchFamily="18" charset="0"/>
              </a:rPr>
              <a:t>6. Service companies help oil companies in different operations. 		</a:t>
            </a:r>
          </a:p>
          <a:p>
            <a:pPr algn="l" rtl="0">
              <a:lnSpc>
                <a:spcPct val="200000"/>
              </a:lnSpc>
            </a:pPr>
            <a:r>
              <a:rPr lang="en-US" sz="1800" b="0" i="0" u="none" strike="noStrike" baseline="0" dirty="0">
                <a:solidFill>
                  <a:srgbClr val="000000"/>
                </a:solidFill>
                <a:latin typeface="Times New Roman" panose="02020603050405020304" pitchFamily="18" charset="0"/>
              </a:rPr>
              <a:t>7. Oil companies can also be contractors. 		</a:t>
            </a:r>
          </a:p>
        </p:txBody>
      </p:sp>
    </p:spTree>
    <p:extLst>
      <p:ext uri="{BB962C8B-B14F-4D97-AF65-F5344CB8AC3E}">
        <p14:creationId xmlns:p14="http://schemas.microsoft.com/office/powerpoint/2010/main" val="36426339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5</a:t>
            </a:fld>
            <a:endParaRPr lang="ar-SA" dirty="0"/>
          </a:p>
        </p:txBody>
      </p:sp>
      <p:sp>
        <p:nvSpPr>
          <p:cNvPr id="5" name="مستطيل 4"/>
          <p:cNvSpPr/>
          <p:nvPr/>
        </p:nvSpPr>
        <p:spPr>
          <a:xfrm>
            <a:off x="323529" y="933150"/>
            <a:ext cx="8496944" cy="92121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200" b="1" dirty="0"/>
              <a:t>2. Classify the words into Business terms and Petroleum Engineering terms.</a:t>
            </a:r>
          </a:p>
        </p:txBody>
      </p:sp>
      <p:sp>
        <p:nvSpPr>
          <p:cNvPr id="7" name="مربع نص 6"/>
          <p:cNvSpPr txBox="1"/>
          <p:nvPr/>
        </p:nvSpPr>
        <p:spPr>
          <a:xfrm>
            <a:off x="2195736" y="190221"/>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6" name="TextBox 5">
            <a:extLst>
              <a:ext uri="{FF2B5EF4-FFF2-40B4-BE49-F238E27FC236}">
                <a16:creationId xmlns="" xmlns:a16="http://schemas.microsoft.com/office/drawing/2014/main" id="{7A8B9E2C-AC3A-D0A1-85CC-8C9CB2C3B131}"/>
              </a:ext>
            </a:extLst>
          </p:cNvPr>
          <p:cNvSpPr txBox="1"/>
          <p:nvPr/>
        </p:nvSpPr>
        <p:spPr>
          <a:xfrm>
            <a:off x="349279" y="1988840"/>
            <a:ext cx="3178696" cy="3782061"/>
          </a:xfrm>
          <a:prstGeom prst="rect">
            <a:avLst/>
          </a:prstGeom>
          <a:noFill/>
        </p:spPr>
        <p:txBody>
          <a:bodyPr wrap="square">
            <a:spAutoFit/>
          </a:bodyPr>
          <a:lstStyle/>
          <a:p>
            <a:pPr algn="justLow" rtl="0">
              <a:lnSpc>
                <a:spcPct val="150000"/>
              </a:lnSpc>
            </a:pPr>
            <a:r>
              <a:rPr lang="en-US" sz="1800" b="0" i="0" u="none" strike="noStrike" baseline="0" dirty="0">
                <a:solidFill>
                  <a:srgbClr val="000000"/>
                </a:solidFill>
                <a:latin typeface="Times New Roman" panose="02020603050405020304" pitchFamily="18" charset="0"/>
              </a:rPr>
              <a:t>Crude oil</a:t>
            </a:r>
          </a:p>
          <a:p>
            <a:pPr algn="justLow" rtl="0">
              <a:lnSpc>
                <a:spcPct val="150000"/>
              </a:lnSpc>
            </a:pPr>
            <a:r>
              <a:rPr lang="en-US" dirty="0">
                <a:solidFill>
                  <a:srgbClr val="000000"/>
                </a:solidFill>
                <a:latin typeface="Times New Roman" panose="02020603050405020304" pitchFamily="18" charset="0"/>
              </a:rPr>
              <a:t>R</a:t>
            </a:r>
            <a:r>
              <a:rPr lang="en-US" sz="1800" b="0" i="0" u="none" strike="noStrike" baseline="0" dirty="0">
                <a:solidFill>
                  <a:srgbClr val="000000"/>
                </a:solidFill>
                <a:latin typeface="Times New Roman" panose="02020603050405020304" pitchFamily="18" charset="0"/>
              </a:rPr>
              <a:t>etail outlet</a:t>
            </a:r>
          </a:p>
          <a:p>
            <a:pPr algn="justLow" rtl="0">
              <a:lnSpc>
                <a:spcPct val="150000"/>
              </a:lnSpc>
            </a:pPr>
            <a:r>
              <a:rPr lang="en-US" sz="1800" b="0" i="0" u="none" strike="noStrike" baseline="0" dirty="0">
                <a:solidFill>
                  <a:srgbClr val="000000"/>
                </a:solidFill>
                <a:latin typeface="Times New Roman" panose="02020603050405020304" pitchFamily="18" charset="0"/>
              </a:rPr>
              <a:t>Refinery</a:t>
            </a:r>
          </a:p>
          <a:p>
            <a:pPr algn="justLow" rtl="0">
              <a:lnSpc>
                <a:spcPct val="150000"/>
              </a:lnSpc>
            </a:pPr>
            <a:r>
              <a:rPr lang="en-US" dirty="0">
                <a:solidFill>
                  <a:srgbClr val="000000"/>
                </a:solidFill>
                <a:latin typeface="Times New Roman" panose="02020603050405020304" pitchFamily="18" charset="0"/>
              </a:rPr>
              <a:t>J</a:t>
            </a:r>
            <a:r>
              <a:rPr lang="en-US" sz="1800" b="0" i="0" u="none" strike="noStrike" baseline="0" dirty="0">
                <a:solidFill>
                  <a:srgbClr val="000000"/>
                </a:solidFill>
                <a:latin typeface="Times New Roman" panose="02020603050405020304" pitchFamily="18" charset="0"/>
              </a:rPr>
              <a:t>oint venture</a:t>
            </a:r>
          </a:p>
          <a:p>
            <a:pPr algn="justLow" rtl="0">
              <a:lnSpc>
                <a:spcPct val="150000"/>
              </a:lnSpc>
            </a:pPr>
            <a:r>
              <a:rPr lang="en-US" dirty="0">
                <a:solidFill>
                  <a:srgbClr val="000000"/>
                </a:solidFill>
                <a:latin typeface="Times New Roman" panose="02020603050405020304" pitchFamily="18" charset="0"/>
              </a:rPr>
              <a:t>M</a:t>
            </a:r>
            <a:r>
              <a:rPr lang="en-US" sz="1800" b="0" i="0" u="none" strike="noStrike" baseline="0" dirty="0">
                <a:solidFill>
                  <a:srgbClr val="000000"/>
                </a:solidFill>
                <a:latin typeface="Times New Roman" panose="02020603050405020304" pitchFamily="18" charset="0"/>
              </a:rPr>
              <a:t>arket value</a:t>
            </a:r>
          </a:p>
          <a:p>
            <a:pPr algn="justLow" rtl="0">
              <a:lnSpc>
                <a:spcPct val="150000"/>
              </a:lnSpc>
            </a:pPr>
            <a:r>
              <a:rPr lang="en-US" sz="1800" b="0" i="0" u="none" strike="noStrike" baseline="0" dirty="0">
                <a:solidFill>
                  <a:srgbClr val="000000"/>
                </a:solidFill>
                <a:latin typeface="Times New Roman" panose="02020603050405020304" pitchFamily="18" charset="0"/>
              </a:rPr>
              <a:t>Profit</a:t>
            </a:r>
          </a:p>
          <a:p>
            <a:pPr algn="justLow" rtl="0">
              <a:lnSpc>
                <a:spcPct val="150000"/>
              </a:lnSpc>
            </a:pPr>
            <a:r>
              <a:rPr lang="en-US" sz="1800" b="0" i="0" u="none" strike="noStrike" baseline="0" dirty="0">
                <a:solidFill>
                  <a:srgbClr val="000000"/>
                </a:solidFill>
                <a:latin typeface="Times New Roman" panose="02020603050405020304" pitchFamily="18" charset="0"/>
              </a:rPr>
              <a:t>Pipelines</a:t>
            </a:r>
          </a:p>
          <a:p>
            <a:pPr algn="justLow" rtl="0">
              <a:lnSpc>
                <a:spcPct val="150000"/>
              </a:lnSpc>
            </a:pPr>
            <a:r>
              <a:rPr lang="en-US" dirty="0">
                <a:solidFill>
                  <a:srgbClr val="000000"/>
                </a:solidFill>
                <a:latin typeface="Times New Roman" panose="02020603050405020304" pitchFamily="18" charset="0"/>
              </a:rPr>
              <a:t>F</a:t>
            </a:r>
            <a:r>
              <a:rPr lang="en-US" sz="1800" b="0" i="0" u="none" strike="noStrike" baseline="0" dirty="0">
                <a:solidFill>
                  <a:srgbClr val="000000"/>
                </a:solidFill>
                <a:latin typeface="Times New Roman" panose="02020603050405020304" pitchFamily="18" charset="0"/>
              </a:rPr>
              <a:t>ormation evaluation</a:t>
            </a:r>
          </a:p>
          <a:p>
            <a:pPr algn="justLow" rtl="0">
              <a:lnSpc>
                <a:spcPct val="150000"/>
              </a:lnSpc>
            </a:pPr>
            <a:r>
              <a:rPr lang="en-US" sz="1800" b="0" i="0" u="none" strike="noStrike" baseline="0" dirty="0">
                <a:solidFill>
                  <a:srgbClr val="000000"/>
                </a:solidFill>
                <a:latin typeface="Times New Roman" panose="02020603050405020304" pitchFamily="18" charset="0"/>
              </a:rPr>
              <a:t>Share</a:t>
            </a:r>
          </a:p>
        </p:txBody>
      </p:sp>
      <p:sp>
        <p:nvSpPr>
          <p:cNvPr id="3" name="TextBox 2">
            <a:extLst>
              <a:ext uri="{FF2B5EF4-FFF2-40B4-BE49-F238E27FC236}">
                <a16:creationId xmlns="" xmlns:a16="http://schemas.microsoft.com/office/drawing/2014/main" id="{BD27414E-A92D-49C9-BFAB-A714C1805F24}"/>
              </a:ext>
            </a:extLst>
          </p:cNvPr>
          <p:cNvSpPr txBox="1"/>
          <p:nvPr/>
        </p:nvSpPr>
        <p:spPr>
          <a:xfrm>
            <a:off x="4598695" y="1983518"/>
            <a:ext cx="2432151" cy="3787383"/>
          </a:xfrm>
          <a:prstGeom prst="rect">
            <a:avLst/>
          </a:prstGeom>
          <a:noFill/>
        </p:spPr>
        <p:txBody>
          <a:bodyPr wrap="square">
            <a:spAutoFit/>
          </a:bodyPr>
          <a:lstStyle/>
          <a:p>
            <a:pPr algn="l">
              <a:lnSpc>
                <a:spcPct val="150000"/>
              </a:lnSpc>
            </a:pPr>
            <a:r>
              <a:rPr lang="en-US" dirty="0">
                <a:solidFill>
                  <a:srgbClr val="000000"/>
                </a:solidFill>
                <a:latin typeface="Times New Roman" panose="02020603050405020304" pitchFamily="18" charset="0"/>
              </a:rPr>
              <a:t>A</a:t>
            </a:r>
            <a:r>
              <a:rPr lang="en-US" sz="1800" b="0" i="0" u="none" strike="noStrike" baseline="0" dirty="0">
                <a:solidFill>
                  <a:srgbClr val="000000"/>
                </a:solidFill>
                <a:latin typeface="Times New Roman" panose="02020603050405020304" pitchFamily="18" charset="0"/>
              </a:rPr>
              <a:t>rtificial lift</a:t>
            </a:r>
          </a:p>
          <a:p>
            <a:pPr algn="l">
              <a:lnSpc>
                <a:spcPct val="150000"/>
              </a:lnSpc>
            </a:pPr>
            <a:r>
              <a:rPr lang="en-US" sz="1800" b="0" i="0" u="none" strike="noStrike" baseline="0" dirty="0">
                <a:solidFill>
                  <a:srgbClr val="000000"/>
                </a:solidFill>
                <a:latin typeface="Times New Roman" panose="02020603050405020304" pitchFamily="18" charset="0"/>
              </a:rPr>
              <a:t>Headquarters</a:t>
            </a:r>
            <a:endParaRPr lang="en-US" dirty="0">
              <a:solidFill>
                <a:srgbClr val="000000"/>
              </a:solidFill>
              <a:latin typeface="Times New Roman" panose="02020603050405020304" pitchFamily="18" charset="0"/>
            </a:endParaRPr>
          </a:p>
          <a:p>
            <a:pPr algn="l">
              <a:lnSpc>
                <a:spcPct val="150000"/>
              </a:lnSpc>
            </a:pPr>
            <a:r>
              <a:rPr lang="en-US" sz="1800" b="0" i="0" u="none" strike="noStrike" baseline="0" dirty="0">
                <a:solidFill>
                  <a:srgbClr val="000000"/>
                </a:solidFill>
                <a:latin typeface="Times New Roman" panose="02020603050405020304" pitchFamily="18" charset="0"/>
              </a:rPr>
              <a:t>Vendor</a:t>
            </a:r>
          </a:p>
          <a:p>
            <a:pPr algn="l">
              <a:lnSpc>
                <a:spcPct val="150000"/>
              </a:lnSpc>
            </a:pPr>
            <a:r>
              <a:rPr lang="en-US" dirty="0">
                <a:solidFill>
                  <a:srgbClr val="000000"/>
                </a:solidFill>
                <a:latin typeface="Times New Roman" panose="02020603050405020304" pitchFamily="18" charset="0"/>
              </a:rPr>
              <a:t>S</a:t>
            </a:r>
            <a:r>
              <a:rPr lang="en-US" sz="1800" b="0" i="0" u="none" strike="noStrike" baseline="0" dirty="0">
                <a:solidFill>
                  <a:srgbClr val="000000"/>
                </a:solidFill>
                <a:latin typeface="Times New Roman" panose="02020603050405020304" pitchFamily="18" charset="0"/>
              </a:rPr>
              <a:t>eismic acquisition</a:t>
            </a:r>
            <a:endParaRPr lang="en-US" dirty="0">
              <a:solidFill>
                <a:srgbClr val="000000"/>
              </a:solidFill>
              <a:latin typeface="Times New Roman" panose="02020603050405020304" pitchFamily="18" charset="0"/>
            </a:endParaRPr>
          </a:p>
          <a:p>
            <a:pPr algn="l">
              <a:lnSpc>
                <a:spcPct val="150000"/>
              </a:lnSpc>
            </a:pPr>
            <a:r>
              <a:rPr lang="en-US" dirty="0">
                <a:solidFill>
                  <a:srgbClr val="000000"/>
                </a:solidFill>
                <a:latin typeface="Times New Roman" panose="02020603050405020304" pitchFamily="18" charset="0"/>
              </a:rPr>
              <a:t>W</a:t>
            </a:r>
            <a:r>
              <a:rPr lang="en-US" sz="1800" b="0" i="0" u="none" strike="noStrike" baseline="0" dirty="0">
                <a:solidFill>
                  <a:srgbClr val="000000"/>
                </a:solidFill>
                <a:latin typeface="Times New Roman" panose="02020603050405020304" pitchFamily="18" charset="0"/>
              </a:rPr>
              <a:t>ell completion</a:t>
            </a:r>
            <a:endParaRPr lang="en-US" dirty="0">
              <a:solidFill>
                <a:srgbClr val="000000"/>
              </a:solidFill>
              <a:latin typeface="Times New Roman" panose="02020603050405020304" pitchFamily="18" charset="0"/>
            </a:endParaRPr>
          </a:p>
          <a:p>
            <a:pPr algn="l">
              <a:lnSpc>
                <a:spcPct val="150000"/>
              </a:lnSpc>
            </a:pPr>
            <a:r>
              <a:rPr lang="en-US" dirty="0">
                <a:solidFill>
                  <a:srgbClr val="000000"/>
                </a:solidFill>
                <a:latin typeface="Times New Roman" panose="02020603050405020304" pitchFamily="18" charset="0"/>
              </a:rPr>
              <a:t>O</a:t>
            </a:r>
            <a:r>
              <a:rPr lang="en-US" sz="1800" b="0" i="0" u="none" strike="noStrike" baseline="0" dirty="0">
                <a:solidFill>
                  <a:srgbClr val="000000"/>
                </a:solidFill>
                <a:latin typeface="Times New Roman" panose="02020603050405020304" pitchFamily="18" charset="0"/>
              </a:rPr>
              <a:t>ffshore location</a:t>
            </a:r>
            <a:endParaRPr lang="en-US" dirty="0">
              <a:solidFill>
                <a:srgbClr val="000000"/>
              </a:solidFill>
              <a:latin typeface="Times New Roman" panose="02020603050405020304" pitchFamily="18" charset="0"/>
            </a:endParaRPr>
          </a:p>
          <a:p>
            <a:pPr algn="l">
              <a:lnSpc>
                <a:spcPct val="150000"/>
              </a:lnSpc>
            </a:pPr>
            <a:r>
              <a:rPr lang="en-US" sz="1800" b="0" i="0" u="none" strike="noStrike" baseline="0" dirty="0">
                <a:solidFill>
                  <a:srgbClr val="000000"/>
                </a:solidFill>
                <a:latin typeface="Times New Roman" panose="02020603050405020304" pitchFamily="18" charset="0"/>
              </a:rPr>
              <a:t>Consumer</a:t>
            </a:r>
          </a:p>
          <a:p>
            <a:pPr algn="l">
              <a:lnSpc>
                <a:spcPct val="150000"/>
              </a:lnSpc>
            </a:pPr>
            <a:r>
              <a:rPr lang="en-US" dirty="0">
                <a:solidFill>
                  <a:srgbClr val="000000"/>
                </a:solidFill>
                <a:latin typeface="Times New Roman" panose="02020603050405020304" pitchFamily="18" charset="0"/>
              </a:rPr>
              <a:t>R</a:t>
            </a:r>
            <a:r>
              <a:rPr lang="en-US" sz="1800" b="0" i="0" u="none" strike="noStrike" baseline="0" dirty="0">
                <a:solidFill>
                  <a:srgbClr val="000000"/>
                </a:solidFill>
                <a:latin typeface="Times New Roman" panose="02020603050405020304" pitchFamily="18" charset="0"/>
              </a:rPr>
              <a:t>aw natural gas</a:t>
            </a:r>
            <a:endParaRPr lang="en-US" dirty="0">
              <a:solidFill>
                <a:srgbClr val="000000"/>
              </a:solidFill>
              <a:latin typeface="Times New Roman" panose="02020603050405020304" pitchFamily="18" charset="0"/>
            </a:endParaRPr>
          </a:p>
          <a:p>
            <a:pPr algn="l">
              <a:lnSpc>
                <a:spcPct val="150000"/>
              </a:lnSpc>
            </a:pPr>
            <a:r>
              <a:rPr lang="en-US" dirty="0">
                <a:solidFill>
                  <a:srgbClr val="000000"/>
                </a:solidFill>
                <a:latin typeface="Times New Roman" panose="02020603050405020304" pitchFamily="18" charset="0"/>
              </a:rPr>
              <a:t>R</a:t>
            </a:r>
            <a:r>
              <a:rPr lang="en-US" sz="1800" b="0" i="0" u="none" strike="noStrike" baseline="0" dirty="0">
                <a:solidFill>
                  <a:srgbClr val="000000"/>
                </a:solidFill>
                <a:latin typeface="Times New Roman" panose="02020603050405020304" pitchFamily="18" charset="0"/>
              </a:rPr>
              <a:t>evenue</a:t>
            </a:r>
            <a:endParaRPr lang="en-GB" dirty="0"/>
          </a:p>
        </p:txBody>
      </p:sp>
    </p:spTree>
    <p:extLst>
      <p:ext uri="{BB962C8B-B14F-4D97-AF65-F5344CB8AC3E}">
        <p14:creationId xmlns:p14="http://schemas.microsoft.com/office/powerpoint/2010/main" val="28309600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6</a:t>
            </a:fld>
            <a:endParaRPr lang="ar-SA" dirty="0"/>
          </a:p>
        </p:txBody>
      </p:sp>
      <p:sp>
        <p:nvSpPr>
          <p:cNvPr id="5" name="مستطيل 4"/>
          <p:cNvSpPr/>
          <p:nvPr/>
        </p:nvSpPr>
        <p:spPr>
          <a:xfrm>
            <a:off x="323529" y="707586"/>
            <a:ext cx="8496944" cy="707886"/>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200" b="1" dirty="0"/>
              <a:t>3. Fill in the gaps with necessary prepositions.</a:t>
            </a:r>
          </a:p>
        </p:txBody>
      </p:sp>
      <p:sp>
        <p:nvSpPr>
          <p:cNvPr id="7" name="مربع نص 6"/>
          <p:cNvSpPr txBox="1"/>
          <p:nvPr/>
        </p:nvSpPr>
        <p:spPr>
          <a:xfrm>
            <a:off x="2195736" y="-27384"/>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sp>
        <p:nvSpPr>
          <p:cNvPr id="8" name="TextBox 7">
            <a:extLst>
              <a:ext uri="{FF2B5EF4-FFF2-40B4-BE49-F238E27FC236}">
                <a16:creationId xmlns="" xmlns:a16="http://schemas.microsoft.com/office/drawing/2014/main" id="{CBBD113D-2A0C-6760-389F-8685B122C960}"/>
              </a:ext>
            </a:extLst>
          </p:cNvPr>
          <p:cNvSpPr txBox="1"/>
          <p:nvPr/>
        </p:nvSpPr>
        <p:spPr>
          <a:xfrm>
            <a:off x="251520" y="1340768"/>
            <a:ext cx="8712968" cy="4849404"/>
          </a:xfrm>
          <a:prstGeom prst="rect">
            <a:avLst/>
          </a:prstGeom>
          <a:noFill/>
        </p:spPr>
        <p:txBody>
          <a:bodyPr wrap="square">
            <a:spAutoFit/>
          </a:bodyPr>
          <a:lstStyle/>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The oil industry is often divided __________ three major sectors.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The downstream oil sector is a term commonly used to refer ________ the </a:t>
            </a:r>
            <a:r>
              <a:rPr lang="en-US" sz="1600" b="0" i="0" u="none" strike="noStrike" baseline="0" dirty="0" err="1">
                <a:solidFill>
                  <a:srgbClr val="000000"/>
                </a:solidFill>
                <a:latin typeface="Times New Roman" panose="02020603050405020304" pitchFamily="18" charset="0"/>
              </a:rPr>
              <a:t>refining_________crude</a:t>
            </a:r>
            <a:r>
              <a:rPr lang="en-US" sz="1600" b="0" i="0" u="none" strike="noStrike" baseline="0" dirty="0">
                <a:solidFill>
                  <a:srgbClr val="000000"/>
                </a:solidFill>
                <a:latin typeface="Times New Roman" panose="02020603050405020304" pitchFamily="18" charset="0"/>
              </a:rPr>
              <a:t> oil, and the selling and distribution of natural gas and products derived _________ crude oil.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The upstream sector includes the searching _________ potential underground or underwater oil and gas fields.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Midstream operations are usually simply included __________the downstream category.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The process of oil production, transportation, refinery and sale is managed _______oil companies.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These are deeply involved _______ the oil business providing services that help oil companies to carry ________ their operations.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The company's main business is the exploration _________and the production, processing, transportation and marketing of hydrocarbons. </a:t>
            </a:r>
          </a:p>
          <a:p>
            <a:pPr marL="342900" indent="-342900" algn="l" rtl="0">
              <a:lnSpc>
                <a:spcPct val="150000"/>
              </a:lnSpc>
              <a:buFont typeface="+mj-lt"/>
              <a:buAutoNum type="arabicPeriod"/>
            </a:pPr>
            <a:r>
              <a:rPr lang="en-US" sz="1600" b="0" i="0" u="none" strike="noStrike" baseline="0" dirty="0">
                <a:solidFill>
                  <a:srgbClr val="000000"/>
                </a:solidFill>
                <a:latin typeface="Times New Roman" panose="02020603050405020304" pitchFamily="18" charset="0"/>
              </a:rPr>
              <a:t>Shell is incorporated in the UK with its corporate headquarters in The Hague, its tax residence is _______ the Netherlands, and its primary listings _______ the London Stock Exchange. </a:t>
            </a:r>
          </a:p>
        </p:txBody>
      </p:sp>
    </p:spTree>
    <p:extLst>
      <p:ext uri="{BB962C8B-B14F-4D97-AF65-F5344CB8AC3E}">
        <p14:creationId xmlns:p14="http://schemas.microsoft.com/office/powerpoint/2010/main" val="28626138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رقم الشريحة 3"/>
          <p:cNvSpPr>
            <a:spLocks noGrp="1"/>
          </p:cNvSpPr>
          <p:nvPr>
            <p:ph type="sldNum" sz="quarter" idx="12"/>
          </p:nvPr>
        </p:nvSpPr>
        <p:spPr/>
        <p:txBody>
          <a:bodyPr/>
          <a:lstStyle/>
          <a:p>
            <a:fld id="{0B34F065-1154-456A-91E3-76DE8E75E17B}" type="slidenum">
              <a:rPr lang="ar-SA" smtClean="0"/>
              <a:t>7</a:t>
            </a:fld>
            <a:endParaRPr lang="ar-SA"/>
          </a:p>
        </p:txBody>
      </p:sp>
      <p:sp>
        <p:nvSpPr>
          <p:cNvPr id="5" name="مستطيل 4"/>
          <p:cNvSpPr/>
          <p:nvPr/>
        </p:nvSpPr>
        <p:spPr>
          <a:xfrm>
            <a:off x="323529" y="707585"/>
            <a:ext cx="8280919" cy="77719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pPr algn="l" rtl="0"/>
            <a:r>
              <a:rPr lang="en-US" sz="2200" b="1" dirty="0"/>
              <a:t>4. Match the job title with the definition.</a:t>
            </a:r>
          </a:p>
        </p:txBody>
      </p:sp>
      <p:sp>
        <p:nvSpPr>
          <p:cNvPr id="7" name="مربع نص 6"/>
          <p:cNvSpPr txBox="1"/>
          <p:nvPr/>
        </p:nvSpPr>
        <p:spPr>
          <a:xfrm>
            <a:off x="2195736" y="-27384"/>
            <a:ext cx="3528392" cy="707886"/>
          </a:xfrm>
          <a:prstGeom prst="rect">
            <a:avLst/>
          </a:prstGeom>
          <a:noFill/>
        </p:spPr>
        <p:txBody>
          <a:bodyPr wrap="square" rtlCol="1">
            <a:spAutoFit/>
          </a:bodyPr>
          <a:lstStyle/>
          <a:p>
            <a:r>
              <a:rPr lang="en-US" sz="4000" b="1" i="1" u="sng" dirty="0">
                <a:solidFill>
                  <a:srgbClr val="0070C0"/>
                </a:solidFill>
                <a:effectLst>
                  <a:outerShdw blurRad="38100" dist="38100" dir="2700000" algn="tl">
                    <a:srgbClr val="000000">
                      <a:alpha val="43137"/>
                    </a:srgbClr>
                  </a:outerShdw>
                </a:effectLst>
              </a:rPr>
              <a:t>Exercises</a:t>
            </a:r>
            <a:endParaRPr lang="ar-SA" sz="4000" b="1" i="1" u="sng" dirty="0">
              <a:solidFill>
                <a:srgbClr val="0070C0"/>
              </a:solidFill>
              <a:effectLst>
                <a:outerShdw blurRad="38100" dist="38100" dir="2700000" algn="tl">
                  <a:srgbClr val="000000">
                    <a:alpha val="43137"/>
                  </a:srgbClr>
                </a:outerShdw>
              </a:effectLst>
            </a:endParaRPr>
          </a:p>
        </p:txBody>
      </p:sp>
      <p:pic>
        <p:nvPicPr>
          <p:cNvPr id="3" name="Picture 2">
            <a:extLst>
              <a:ext uri="{FF2B5EF4-FFF2-40B4-BE49-F238E27FC236}">
                <a16:creationId xmlns="" xmlns:a16="http://schemas.microsoft.com/office/drawing/2014/main" id="{E5513FFE-D184-3DAE-F1FB-B157A0A87BD7}"/>
              </a:ext>
            </a:extLst>
          </p:cNvPr>
          <p:cNvPicPr>
            <a:picLocks noChangeAspect="1"/>
          </p:cNvPicPr>
          <p:nvPr/>
        </p:nvPicPr>
        <p:blipFill>
          <a:blip r:embed="rId2"/>
          <a:stretch>
            <a:fillRect/>
          </a:stretch>
        </p:blipFill>
        <p:spPr>
          <a:xfrm>
            <a:off x="457200" y="1635635"/>
            <a:ext cx="6624734" cy="4708695"/>
          </a:xfrm>
          <a:prstGeom prst="rect">
            <a:avLst/>
          </a:prstGeom>
        </p:spPr>
      </p:pic>
    </p:spTree>
    <p:extLst>
      <p:ext uri="{BB962C8B-B14F-4D97-AF65-F5344CB8AC3E}">
        <p14:creationId xmlns:p14="http://schemas.microsoft.com/office/powerpoint/2010/main" val="1428245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57C2B20-DC21-0592-3F1C-B05A357CA0D8}"/>
              </a:ext>
            </a:extLst>
          </p:cNvPr>
          <p:cNvSpPr>
            <a:spLocks noGrp="1"/>
          </p:cNvSpPr>
          <p:nvPr>
            <p:ph type="title"/>
          </p:nvPr>
        </p:nvSpPr>
        <p:spPr>
          <a:xfrm>
            <a:off x="457200" y="274638"/>
            <a:ext cx="8229600" cy="634082"/>
          </a:xfrm>
        </p:spPr>
        <p:txBody>
          <a:bodyPr>
            <a:normAutofit fontScale="90000"/>
          </a:bodyPr>
          <a:lstStyle/>
          <a:p>
            <a:r>
              <a:rPr lang="en-US" dirty="0"/>
              <a:t>Useful abbreviation</a:t>
            </a:r>
            <a:endParaRPr lang="en-GB" dirty="0"/>
          </a:p>
        </p:txBody>
      </p:sp>
      <p:graphicFrame>
        <p:nvGraphicFramePr>
          <p:cNvPr id="4" name="Table 3">
            <a:extLst>
              <a:ext uri="{FF2B5EF4-FFF2-40B4-BE49-F238E27FC236}">
                <a16:creationId xmlns="" xmlns:a16="http://schemas.microsoft.com/office/drawing/2014/main" id="{6727DF30-E376-77AB-5EDC-5E5A689FC7BD}"/>
              </a:ext>
            </a:extLst>
          </p:cNvPr>
          <p:cNvGraphicFramePr>
            <a:graphicFrameLocks noGrp="1"/>
          </p:cNvGraphicFramePr>
          <p:nvPr>
            <p:extLst>
              <p:ext uri="{D42A27DB-BD31-4B8C-83A1-F6EECF244321}">
                <p14:modId xmlns:p14="http://schemas.microsoft.com/office/powerpoint/2010/main" val="2358957115"/>
              </p:ext>
            </p:extLst>
          </p:nvPr>
        </p:nvGraphicFramePr>
        <p:xfrm>
          <a:off x="683568" y="1196752"/>
          <a:ext cx="8064896" cy="4114831"/>
        </p:xfrm>
        <a:graphic>
          <a:graphicData uri="http://schemas.openxmlformats.org/drawingml/2006/table">
            <a:tbl>
              <a:tblPr firstRow="1" firstCol="1" bandRow="1">
                <a:tableStyleId>{5C22544A-7EE6-4342-B048-85BDC9FD1C3A}</a:tableStyleId>
              </a:tblPr>
              <a:tblGrid>
                <a:gridCol w="2440692">
                  <a:extLst>
                    <a:ext uri="{9D8B030D-6E8A-4147-A177-3AD203B41FA5}">
                      <a16:colId xmlns="" xmlns:a16="http://schemas.microsoft.com/office/drawing/2014/main" val="283309141"/>
                    </a:ext>
                  </a:extLst>
                </a:gridCol>
                <a:gridCol w="5624204">
                  <a:extLst>
                    <a:ext uri="{9D8B030D-6E8A-4147-A177-3AD203B41FA5}">
                      <a16:colId xmlns="" xmlns:a16="http://schemas.microsoft.com/office/drawing/2014/main" val="1093458100"/>
                    </a:ext>
                  </a:extLst>
                </a:gridCol>
              </a:tblGrid>
              <a:tr h="329223">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Abbreviation</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gn="l">
                        <a:lnSpc>
                          <a:spcPct val="107000"/>
                        </a:lnSpc>
                        <a:spcBef>
                          <a:spcPts val="0"/>
                        </a:spcBef>
                        <a:spcAft>
                          <a:spcPts val="0"/>
                        </a:spcAft>
                      </a:pPr>
                      <a:r>
                        <a:rPr lang="en-GB" sz="1600" dirty="0">
                          <a:solidFill>
                            <a:schemeClr val="tx1"/>
                          </a:solidFill>
                          <a:effectLst/>
                          <a:latin typeface="Times New Roman" panose="02020603050405020304" pitchFamily="18" charset="0"/>
                          <a:cs typeface="Times New Roman" panose="02020603050405020304" pitchFamily="18" charset="0"/>
                        </a:rPr>
                        <a:t>Definition</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 xmlns:a16="http://schemas.microsoft.com/office/drawing/2014/main" val="1331684651"/>
                  </a:ext>
                </a:extLst>
              </a:tr>
              <a:tr h="329223">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ABO</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Asset Based Organisation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2039692634"/>
                  </a:ext>
                </a:extLst>
              </a:tr>
              <a:tr h="349666">
                <a:tc>
                  <a:txBody>
                    <a:bodyPr/>
                    <a:lstStyle/>
                    <a:p>
                      <a:pPr marL="0" marR="0" algn="l">
                        <a:lnSpc>
                          <a:spcPct val="107000"/>
                        </a:lnSpc>
                        <a:spcBef>
                          <a:spcPts val="0"/>
                        </a:spcBef>
                        <a:spcAft>
                          <a:spcPts val="0"/>
                        </a:spcAft>
                      </a:pPr>
                      <a:r>
                        <a:rPr lang="en-US" sz="1600" b="0" i="0" u="none" strike="noStrike" baseline="0" dirty="0">
                          <a:solidFill>
                            <a:srgbClr val="000000"/>
                          </a:solidFill>
                          <a:latin typeface="Times New Roman" panose="02020603050405020304" pitchFamily="18" charset="0"/>
                        </a:rPr>
                        <a:t>HR</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US" sz="1600" b="0" i="0" u="none" strike="noStrike" baseline="0" dirty="0">
                          <a:solidFill>
                            <a:srgbClr val="000000"/>
                          </a:solidFill>
                          <a:latin typeface="Times New Roman" panose="02020603050405020304" pitchFamily="18" charset="0"/>
                        </a:rPr>
                        <a:t>Human Resources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2249481755"/>
                  </a:ext>
                </a:extLst>
              </a:tr>
              <a:tr h="329223">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GD</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General Director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1529355756"/>
                  </a:ext>
                </a:extLst>
              </a:tr>
              <a:tr h="329223">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CE</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Chief Engineer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1710489082"/>
                  </a:ext>
                </a:extLst>
              </a:tr>
              <a:tr h="329223">
                <a:tc>
                  <a:txBody>
                    <a:bodyPr/>
                    <a:lstStyle/>
                    <a:p>
                      <a:pPr marL="0" marR="0" algn="l">
                        <a:lnSpc>
                          <a:spcPct val="107000"/>
                        </a:lnSpc>
                        <a:spcBef>
                          <a:spcPts val="0"/>
                        </a:spcBef>
                        <a:spcAft>
                          <a:spcPts val="0"/>
                        </a:spcAft>
                      </a:pPr>
                      <a:r>
                        <a:rPr lang="en-GB" sz="1600" b="0" i="0" u="none" strike="noStrike" baseline="0" dirty="0">
                          <a:solidFill>
                            <a:srgbClr val="000000"/>
                          </a:solidFill>
                          <a:latin typeface="Times New Roman" panose="02020603050405020304" pitchFamily="18" charset="0"/>
                        </a:rPr>
                        <a:t>CG</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GB" sz="1600" b="0" i="0" u="none" strike="noStrike" baseline="0" dirty="0">
                          <a:solidFill>
                            <a:srgbClr val="000000"/>
                          </a:solidFill>
                          <a:latin typeface="Times New Roman" panose="02020603050405020304" pitchFamily="18" charset="0"/>
                        </a:rPr>
                        <a:t>Chief Geologist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583806947"/>
                  </a:ext>
                </a:extLst>
              </a:tr>
              <a:tr h="329223">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CFO</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Chief Financial Officer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418169154"/>
                  </a:ext>
                </a:extLst>
              </a:tr>
              <a:tr h="438761">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CEO</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ru-RU" sz="1600" b="0" i="0" u="none" strike="noStrike" baseline="0" dirty="0">
                          <a:solidFill>
                            <a:srgbClr val="000000"/>
                          </a:solidFill>
                          <a:latin typeface="Times New Roman" panose="02020603050405020304" pitchFamily="18" charset="0"/>
                        </a:rPr>
                        <a:t>Chief Executive Officer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3756749896"/>
                  </a:ext>
                </a:extLst>
              </a:tr>
              <a:tr h="329223">
                <a:tc>
                  <a:txBody>
                    <a:bodyPr/>
                    <a:lstStyle/>
                    <a:p>
                      <a:pPr marL="0" marR="0" algn="l">
                        <a:lnSpc>
                          <a:spcPct val="107000"/>
                        </a:lnSpc>
                        <a:spcBef>
                          <a:spcPts val="0"/>
                        </a:spcBef>
                        <a:spcAft>
                          <a:spcPts val="0"/>
                        </a:spcAft>
                      </a:pPr>
                      <a:r>
                        <a:rPr lang="en-GB" sz="1600" b="0" i="0" u="none" strike="noStrike" baseline="0" dirty="0">
                          <a:solidFill>
                            <a:srgbClr val="000000"/>
                          </a:solidFill>
                          <a:latin typeface="Times New Roman" panose="02020603050405020304" pitchFamily="18" charset="0"/>
                        </a:rPr>
                        <a:t>EVP</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GB" sz="1600" b="0" i="0" u="none" strike="noStrike" baseline="0" dirty="0">
                          <a:solidFill>
                            <a:srgbClr val="000000"/>
                          </a:solidFill>
                          <a:latin typeface="Times New Roman" panose="02020603050405020304" pitchFamily="18" charset="0"/>
                        </a:rPr>
                        <a:t>Executive Vice-President </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1119680103"/>
                  </a:ext>
                </a:extLst>
              </a:tr>
              <a:tr h="363397">
                <a:tc>
                  <a:txBody>
                    <a:bodyPr/>
                    <a:lstStyle/>
                    <a:p>
                      <a:pPr marL="0" marR="0" algn="l">
                        <a:lnSpc>
                          <a:spcPct val="107000"/>
                        </a:lnSpc>
                        <a:spcBef>
                          <a:spcPts val="0"/>
                        </a:spcBef>
                        <a:spcAft>
                          <a:spcPts val="0"/>
                        </a:spcAft>
                      </a:pPr>
                      <a:r>
                        <a:rPr lang="en-US"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a:t>
                      </a: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r>
                        <a:rPr lang="en-US"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Petroleum Engineer</a:t>
                      </a: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61836996"/>
                  </a:ext>
                </a:extLst>
              </a:tr>
              <a:tr h="329223">
                <a:tc>
                  <a:txBody>
                    <a:bodyPr/>
                    <a:lstStyle/>
                    <a:p>
                      <a:pPr marL="0" marR="0" algn="l">
                        <a:lnSpc>
                          <a:spcPct val="107000"/>
                        </a:lnSpc>
                        <a:spcBef>
                          <a:spcPts val="0"/>
                        </a:spcBef>
                        <a:spcAft>
                          <a:spcPts val="0"/>
                        </a:spcAft>
                      </a:pP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4079781569"/>
                  </a:ext>
                </a:extLst>
              </a:tr>
              <a:tr h="329223">
                <a:tc>
                  <a:txBody>
                    <a:bodyPr/>
                    <a:lstStyle/>
                    <a:p>
                      <a:pPr marL="0" marR="0" algn="l">
                        <a:lnSpc>
                          <a:spcPct val="107000"/>
                        </a:lnSpc>
                        <a:spcBef>
                          <a:spcPts val="0"/>
                        </a:spcBef>
                        <a:spcAft>
                          <a:spcPts val="0"/>
                        </a:spcAft>
                      </a:pPr>
                      <a:endParaRPr lang="en-GB" sz="16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tc>
                  <a:txBody>
                    <a:bodyPr/>
                    <a:lstStyle/>
                    <a:p>
                      <a:pPr marL="0" marR="0" algn="l">
                        <a:lnSpc>
                          <a:spcPct val="107000"/>
                        </a:lnSpc>
                        <a:spcBef>
                          <a:spcPts val="0"/>
                        </a:spcBef>
                        <a:spcAft>
                          <a:spcPts val="0"/>
                        </a:spcAft>
                      </a:pPr>
                      <a:endParaRPr lang="en-GB" sz="16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bg2"/>
                    </a:solidFill>
                  </a:tcPr>
                </a:tc>
                <a:extLst>
                  <a:ext uri="{0D108BD9-81ED-4DB2-BD59-A6C34878D82A}">
                    <a16:rowId xmlns="" xmlns:a16="http://schemas.microsoft.com/office/drawing/2014/main" val="1036821338"/>
                  </a:ext>
                </a:extLst>
              </a:tr>
            </a:tbl>
          </a:graphicData>
        </a:graphic>
      </p:graphicFrame>
      <p:sp>
        <p:nvSpPr>
          <p:cNvPr id="5" name="Slide Number Placeholder 4">
            <a:extLst>
              <a:ext uri="{FF2B5EF4-FFF2-40B4-BE49-F238E27FC236}">
                <a16:creationId xmlns="" xmlns:a16="http://schemas.microsoft.com/office/drawing/2014/main" id="{67A4AC8B-158E-F830-F1B1-B004C6D1F31B}"/>
              </a:ext>
            </a:extLst>
          </p:cNvPr>
          <p:cNvSpPr>
            <a:spLocks noGrp="1"/>
          </p:cNvSpPr>
          <p:nvPr>
            <p:ph type="sldNum" sz="quarter" idx="12"/>
          </p:nvPr>
        </p:nvSpPr>
        <p:spPr/>
        <p:txBody>
          <a:bodyPr/>
          <a:lstStyle/>
          <a:p>
            <a:fld id="{0B34F065-1154-456A-91E3-76DE8E75E17B}" type="slidenum">
              <a:rPr lang="ar-SA" smtClean="0"/>
              <a:t>8</a:t>
            </a:fld>
            <a:endParaRPr lang="ar-SA"/>
          </a:p>
        </p:txBody>
      </p:sp>
    </p:spTree>
    <p:extLst>
      <p:ext uri="{BB962C8B-B14F-4D97-AF65-F5344CB8AC3E}">
        <p14:creationId xmlns:p14="http://schemas.microsoft.com/office/powerpoint/2010/main" val="335450238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4044</TotalTime>
  <Words>655</Words>
  <Application>Microsoft Office PowerPoint</Application>
  <PresentationFormat>عرض على الشاشة (3:4)‏</PresentationFormat>
  <Paragraphs>122</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سمة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Useful abbreviation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HP</dc:creator>
  <cp:lastModifiedBy>HP</cp:lastModifiedBy>
  <cp:revision>135</cp:revision>
  <dcterms:created xsi:type="dcterms:W3CDTF">2022-10-13T17:56:31Z</dcterms:created>
  <dcterms:modified xsi:type="dcterms:W3CDTF">2022-11-15T10:30:07Z</dcterms:modified>
</cp:coreProperties>
</file>