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</p:sldMasterIdLst>
  <p:sldIdLst>
    <p:sldId id="256" r:id="rId2"/>
    <p:sldId id="271" r:id="rId3"/>
    <p:sldId id="270" r:id="rId4"/>
    <p:sldId id="272" r:id="rId5"/>
    <p:sldId id="273" r:id="rId6"/>
    <p:sldId id="274" r:id="rId7"/>
    <p:sldId id="275" r:id="rId8"/>
    <p:sldId id="278" r:id="rId9"/>
    <p:sldId id="279" r:id="rId10"/>
    <p:sldId id="276" r:id="rId11"/>
    <p:sldId id="277" r:id="rId12"/>
    <p:sldId id="280" r:id="rId13"/>
    <p:sldId id="281" r:id="rId14"/>
    <p:sldId id="282" r:id="rId15"/>
    <p:sldId id="283" r:id="rId16"/>
    <p:sldId id="284" r:id="rId17"/>
    <p:sldId id="314" r:id="rId18"/>
    <p:sldId id="285" r:id="rId19"/>
    <p:sldId id="295" r:id="rId20"/>
    <p:sldId id="296" r:id="rId21"/>
    <p:sldId id="286" r:id="rId22"/>
    <p:sldId id="287" r:id="rId23"/>
    <p:sldId id="288" r:id="rId24"/>
    <p:sldId id="289" r:id="rId25"/>
    <p:sldId id="291" r:id="rId26"/>
    <p:sldId id="315" r:id="rId27"/>
    <p:sldId id="316" r:id="rId28"/>
    <p:sldId id="317" r:id="rId29"/>
    <p:sldId id="319" r:id="rId30"/>
    <p:sldId id="320" r:id="rId31"/>
    <p:sldId id="321" r:id="rId32"/>
    <p:sldId id="323" r:id="rId33"/>
    <p:sldId id="322" r:id="rId34"/>
    <p:sldId id="325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3A8F19-ABDA-1ED2-CE1B-4977EA191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1BF0F-40C7-4A1D-D185-0CFC7E4EC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46F3CC-BBB2-EA42-46CD-DBB9E2325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39B40-0F81-4A68-A9A7-4534A8A7BC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087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A260C-96D2-6BD5-7751-4B1CFF5DB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D63D5B-A28A-0A3B-C393-E2AC1B4AE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896C04-C3E0-0D1D-98E3-D3EAFA178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CA7D2-B46A-47A7-9CD4-3D310E9C27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1565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947D9-2A52-62C2-ED25-68F5B536D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315631-D929-DFE1-9F0B-E10BD021F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2C1E2-2D55-F0D3-E6FE-166D52FD8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C773E-A9AB-42B0-B22B-4BE4D662AE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6277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153AA2-6E91-3BCB-5DA2-EDC937F05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5DAE-570C-6241-1862-4335D6B3B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54B09-DCC5-D6E2-47D3-16FEEAB80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5B638-B436-423A-A277-812444522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5996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D00DE-2E6B-A7AA-24D1-5EAA80B29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EB770-BD04-972E-885E-698DBF78E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F09644-5281-A225-08E9-7344ADE6D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781B0-4A4F-4D28-A32C-D3C0C974E7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8792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9943ACF-9D67-6A97-6C44-F211AE11C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C24B43B-5CAD-8431-8B8B-58C4B5042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01E5FA5-A085-E710-33F9-E5720DBFC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936BA-EAEA-416B-8440-30E2E6094B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95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CA58ED6-4D10-B100-3DA9-ADF940A8D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BAAAE86-32E4-71C1-1750-645530F55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3C55D4B-6CE2-1192-D6C3-D80E69A48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9C841-7443-40BA-844E-B1506D251A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2765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5785409-5396-77C6-9EE0-6209C4ABB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CB7F3AF-3239-C197-1F85-FFAC73EB1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1F19A8E-4AAE-51D1-0829-739973196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CFA26-7FFD-4B6B-AC61-5C5DE933DF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4156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8BFAF3B-A6AF-D3BF-06CE-CA91BCFE3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675CB61-A1AE-419E-0C51-BBE058F37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8624A1E-685F-F655-916F-D4AD4FA4F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66085-CD8B-4BD5-A71F-CD2043B478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3108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31813CB-A31A-FE4C-AF3E-0E215BA50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99D6653-91A0-B9A3-0B31-405619CA3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081DC8F-EC7F-57FE-DC85-444B1F53C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F2654-E02F-415D-B3C6-18EF22B19E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667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B18747F-408B-F240-935D-56CD3CC7B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F78F74B-A478-A026-3C93-AE5589534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74D8352-4620-9CA3-16E6-651AF7E72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54954-6728-4B84-8529-AA0DC71A75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571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098652E-8079-219F-9029-7CDCCB811D3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455D8F2-C891-3461-A1C3-67B476931F4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5DD15E-6BFF-DFAA-2828-13146B0798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BDCCF-2D05-AF6F-E57E-1EB62D745C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F6B99-33AF-A332-8AFF-2A7023B5EA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AC81E67-58BA-482C-BBC4-D4DDEE7FAA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880AE6A-C83F-6054-9225-A48943CD63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Sympathomimetics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6B02256-FB8F-D0DB-2E01-C7F5EFA13C5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AL-AYEN UNIVERSITY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COLLEGE OF HEALTH AND MEDICAL TECHNOLOGY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DEPARTMENT OF ANESTHESIA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By PhD  Karima Aboul </a:t>
            </a:r>
            <a:r>
              <a:rPr lang="en-US" dirty="0" err="1"/>
              <a:t>Fotouh</a:t>
            </a: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Lecturer </a:t>
            </a:r>
            <a:r>
              <a:rPr lang="ar-IQ" dirty="0"/>
              <a:t>5</a:t>
            </a:r>
            <a:endParaRPr lang="en-US" dirty="0"/>
          </a:p>
        </p:txBody>
      </p:sp>
      <p:pic>
        <p:nvPicPr>
          <p:cNvPr id="2052" name="صورة 1">
            <a:extLst>
              <a:ext uri="{FF2B5EF4-FFF2-40B4-BE49-F238E27FC236}">
                <a16:creationId xmlns:a16="http://schemas.microsoft.com/office/drawing/2014/main" id="{ED45FE24-BCD3-75CA-8D17-D18715A721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713" y="381000"/>
            <a:ext cx="2060575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sh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3A0D74D-67BC-3E20-6F8F-A13C9DA80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Ephedrine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37FE8F8-75A9-35C3-7826-58D78754E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Pharmacokinetics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: Effective orally (not metabolized by MAO or COMT) and excreted in urine. It is weak base so acidic urine increases its excretion.</a:t>
            </a:r>
            <a:endParaRPr lang="en-US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Actions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: Stimulates α, β receptors by dual mechanism.</a:t>
            </a:r>
            <a:endParaRPr lang="en-US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heel spokes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E0449B6C-E373-963A-215D-78DB195DA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00200"/>
            <a:ext cx="8229600" cy="4530725"/>
          </a:xfrm>
        </p:spPr>
        <p:txBody>
          <a:bodyPr/>
          <a:lstStyle/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Uses:</a:t>
            </a: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In between attacks in bronchial asthma                     ( prophylaxis).</a:t>
            </a:r>
          </a:p>
          <a:p>
            <a:pPr lvl="1"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Prevent fall of B.P. during spinal anaesthesia.</a:t>
            </a:r>
          </a:p>
          <a:p>
            <a:pPr lvl="1"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Nocturnal enuresis.</a:t>
            </a:r>
          </a:p>
          <a:p>
            <a:pPr lvl="1"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Nasal decongestant (rebound congestion).</a:t>
            </a: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Adverse effect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: CNS stimulation, tachyphylaxis and dependence.</a:t>
            </a:r>
          </a:p>
        </p:txBody>
      </p:sp>
    </p:spTree>
  </p:cSld>
  <p:clrMapOvr>
    <a:masterClrMapping/>
  </p:clrMapOvr>
  <p:transition>
    <p:comb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0D40E200-8686-2FBE-6B2C-A4DCD9FA9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Tyramine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D42A3B3-6508-548C-32EA-A8782A39C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Indirect acting sympathomimetic which is present in cheese, youhgourt, and is metabolized by MAO.</a:t>
            </a: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In patients taking MAO inhibitors a hypertensive crisis may be precipitated (treated with α-blocker).</a:t>
            </a:r>
          </a:p>
        </p:txBody>
      </p:sp>
    </p:spTree>
  </p:cSld>
  <p:clrMapOvr>
    <a:masterClrMapping/>
  </p:clrMapOvr>
  <p:transition>
    <p:cover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78129987-349B-F5AE-9603-DC65D20720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Sympathetic depressants</a:t>
            </a:r>
            <a:br>
              <a:rPr lang="en-US" sz="3800" dirty="0">
                <a:latin typeface="Times New Roman" pitchFamily="18" charset="0"/>
                <a:cs typeface="Times New Roman" pitchFamily="18" charset="0"/>
              </a:rPr>
            </a:b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Sympatholytic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drugs)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8E14925-BEF2-7C81-A2FD-7D540627C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Adrenoceptor blockers α and β- blockers.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Adrenergic neuron blockers which inhibit noradrenaline release (guanethidine, bretylium) or deplete noradrenaline stores ( reserpine).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Inhibitors of noradrenaline synthesis (α- methyl dopa, α- methyl tyrosine).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Ganglion blockers.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alt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stimulants (clonidine, guanfacine, guanabenz and α- methyl dopa)</a:t>
            </a:r>
            <a:endParaRPr lang="en-US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CAABCD8B-44FA-5112-67B8-1F10F40A9E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Adrenoceptor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 blocking drugs</a:t>
            </a:r>
            <a:br>
              <a:rPr lang="en-US" sz="38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Ι. α – blockers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496F63D3-851C-57B9-9CCD-CFACAE4A8F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They can prevent the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pressor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effect of α – agonist, but convert the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pressor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effect of adrenaline (epinephrine) into a depressor response.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adrenergic antagonists decrease B.P. due to decrease of TPR. The fall in B.P. will ↑H.R. and COP &amp; produce fluid retention.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Block of α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receptors will ↑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noradrenaline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release.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Most of them produce tachycardia, which is reflex due to hypotension 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They produce nasal stuffiness, postural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hypotention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decrease adrenergic sweating.</a:t>
            </a:r>
          </a:p>
        </p:txBody>
      </p:sp>
    </p:spTree>
  </p:cSld>
  <p:clrMapOvr>
    <a:masterClrMapping/>
  </p:clrMapOvr>
  <p:transition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2FCE2081-3320-8A7E-A872-5B76E1E8A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en-US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α – Blockers are classified into:</a:t>
            </a:r>
            <a:endParaRPr lang="en-US" altLang="en-US" sz="4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>
              <a:buFont typeface="Arial" panose="020B0604020202020204" pitchFamily="34" charset="0"/>
              <a:buNone/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1-Non selective α blockers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( block both α</a:t>
            </a:r>
            <a:r>
              <a:rPr lang="en-US" altLang="en-US" sz="32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and α</a:t>
            </a:r>
            <a:r>
              <a:rPr lang="en-US" altLang="en-US" sz="32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lvl="3" eaLnBrk="1" hangingPunct="1"/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Reversible:  </a:t>
            </a: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phentolamine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3" eaLnBrk="1" hangingPunct="1"/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Irreversible: </a:t>
            </a: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phenoxybenzamine.</a:t>
            </a:r>
            <a:endParaRPr lang="en-US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>
              <a:buFont typeface="Arial" panose="020B0604020202020204" pitchFamily="34" charset="0"/>
              <a:buNone/>
            </a:pP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2-Selective α</a:t>
            </a:r>
            <a:r>
              <a:rPr lang="en-US" altLang="en-US" sz="32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blockers: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prazosin, terazosin, doxazosin, tamsulosin 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(selective α</a:t>
            </a:r>
            <a:r>
              <a:rPr lang="en-US" altLang="en-US" sz="32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blocker in prostate) .</a:t>
            </a:r>
          </a:p>
          <a:p>
            <a:pPr lvl="2" eaLnBrk="1" hangingPunct="1">
              <a:buFont typeface="Arial" panose="020B0604020202020204" pitchFamily="34" charset="0"/>
              <a:buNone/>
            </a:pP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3-α</a:t>
            </a:r>
            <a:r>
              <a:rPr lang="en-US" altLang="en-US" sz="32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and β- receptors blockers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labetalol, carvedilol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2" eaLnBrk="1" hangingPunct="1">
              <a:buFont typeface="Arial" panose="020B0604020202020204" pitchFamily="34" charset="0"/>
              <a:buNone/>
            </a:pP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4-Selective α</a:t>
            </a:r>
            <a:r>
              <a:rPr lang="en-US" altLang="en-US" sz="32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blockers: yohimbine.</a:t>
            </a:r>
            <a:endParaRPr lang="en-US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trips dir="l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A8CFEC8C-D1A5-6515-67C4-235391F71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Therapeutic uses of α blockers: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Pheochromocytoma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Hypertension due to excess catecholamines and sudden clonidine withdrawal.</a:t>
            </a:r>
          </a:p>
          <a:p>
            <a:pPr lvl="1"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Essential hypertension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: using selective α</a:t>
            </a:r>
            <a:r>
              <a:rPr lang="en-US" alt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blockers.</a:t>
            </a:r>
          </a:p>
          <a:p>
            <a:pPr lvl="1"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Peripheral vascular diseases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(Ca</a:t>
            </a:r>
            <a:r>
              <a:rPr lang="en-US" altLang="en-US" sz="24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++</a:t>
            </a:r>
            <a:r>
              <a:rPr lang="en-US" alt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blockers are preferred).</a:t>
            </a:r>
          </a:p>
          <a:p>
            <a:pPr lvl="1"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To reverse severe V.C. caused by leakage of noradrenaline during I.V. infusion.</a:t>
            </a:r>
          </a:p>
          <a:p>
            <a:pPr lvl="1"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Raynaud’s syndrome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to ↑blood flow in fingers e.g. phentolamine.</a:t>
            </a:r>
          </a:p>
          <a:p>
            <a:pPr lvl="1"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Benign prostatic hyperplasia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(BPH) ,selective α</a:t>
            </a:r>
            <a:r>
              <a:rPr lang="en-US" alt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antagonists as prazosin, doxazosin, terazosin.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Tamsulosin 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(selective α</a:t>
            </a:r>
            <a:r>
              <a:rPr lang="en-US" alt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1-A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antagonist ) is more selective and has less effect on BP.</a:t>
            </a:r>
          </a:p>
          <a:p>
            <a:pPr lvl="1"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Erectile dysfunction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: phentolamine</a:t>
            </a:r>
          </a:p>
        </p:txBody>
      </p:sp>
    </p:spTree>
  </p:cSld>
  <p:clrMapOvr>
    <a:masterClrMapping/>
  </p:clrMapOvr>
  <p:transition>
    <p:split dir="in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E87F4454-55EB-D0BF-39AB-5569C6002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457200"/>
            <a:ext cx="8229600" cy="452596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Adverse effects</a:t>
            </a:r>
          </a:p>
          <a:p>
            <a:pPr lvl="1"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Postural hypotension</a:t>
            </a:r>
          </a:p>
          <a:p>
            <a:pPr lvl="1"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Tachycardia, market with nonselective </a:t>
            </a:r>
            <a:r>
              <a:rPr lang="el-GR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blockers; minimal with selective </a:t>
            </a:r>
            <a:r>
              <a:rPr lang="el-GR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altLang="en-US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blockers (no release of NA)</a:t>
            </a:r>
          </a:p>
          <a:p>
            <a:pPr lvl="1"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Sexual disfunction (impaired ejaculation)</a:t>
            </a:r>
          </a:p>
          <a:p>
            <a:pPr lvl="1"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Nasal stuffiness</a:t>
            </a:r>
          </a:p>
          <a:p>
            <a:pPr eaLnBrk="1" hangingPunct="1"/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299BBF80-F9BF-247B-80B7-D19045B802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9825" y="-360363"/>
            <a:ext cx="390525" cy="584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B0E9807D-1F64-1F02-9511-848B61B64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ΙΙ. ß -Arenoceptor Blockers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FAF4F77-C6F5-E7AB-94AD-FA9B4405E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Pharmacokinetics: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They are given orally or IV and sustained release preparations are available(e.g. propranolol)</a:t>
            </a: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Lipophilic: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propranolol, timolol, metoprolol.</a:t>
            </a: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Hydrophilic: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nadolol, atenolol, sotalol.</a:t>
            </a:r>
          </a:p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Nadolol, atenolol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sotalol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are less lipid soluble so have poor CNS actions. They have long duration so given once daily. </a:t>
            </a:r>
          </a:p>
          <a:p>
            <a:pPr eaLnBrk="1" hangingPunct="1"/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lus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62" name="Group 22">
            <a:extLst>
              <a:ext uri="{FF2B5EF4-FFF2-40B4-BE49-F238E27FC236}">
                <a16:creationId xmlns:a16="http://schemas.microsoft.com/office/drawing/2014/main" id="{CD0E84A1-A3D1-52ED-14C6-1BD998DC3FFD}"/>
              </a:ext>
            </a:extLst>
          </p:cNvPr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/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20049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non selective ß blocker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Propranolol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Timolol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(potent)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Nadolol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(long)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Pindolol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 potent)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Antagonist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Antagonist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Antagonist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Partial agonist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713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selective ß</a:t>
                      </a:r>
                      <a:r>
                        <a:rPr kumimoji="0" lang="en-US" sz="24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blocker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(block β</a:t>
                      </a:r>
                      <a:r>
                        <a:rPr kumimoji="0" lang="en-US" sz="2400" b="0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&gt;β</a:t>
                      </a:r>
                      <a:r>
                        <a:rPr kumimoji="0" lang="en-US" sz="2400" b="0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Atenolol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(long)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Metoprolol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Esmolol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(ultra short)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Antagonist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Antagonist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Antagonist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4684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α</a:t>
                      </a:r>
                      <a:r>
                        <a:rPr kumimoji="0" lang="en-US" sz="24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+ β blocker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Labetalol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Carvedilol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Partial agonist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Antagonist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6132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Β</a:t>
                      </a:r>
                      <a:r>
                        <a:rPr kumimoji="0" lang="en-US" sz="24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blocker</a:t>
                      </a: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butoxamine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F256C90-EA7C-E3BA-83B5-F4902199F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Isoprenaline( Isoproterenol )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892A7AF-664C-D6A5-2B7D-7EFE592FF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Actions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: direct agonist on β receptors</a:t>
            </a:r>
            <a:endParaRPr lang="en-US" altLang="en-US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*C.V.S.:</a:t>
            </a:r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Heart: (β</a:t>
            </a:r>
            <a:r>
              <a:rPr lang="en-US" altLang="en-US" sz="22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 ) increase all properties , so ↑ COP.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B.V.: V.D. of skeletal muscle and coronary vessels (β</a:t>
            </a:r>
            <a:r>
              <a:rPr lang="en-US" altLang="en-US" sz="22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 ) so ↓ TPR.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B.P. ↑ systolic and ↓ diastolic pressure →↓ mean pressure → reflex tachycardia.</a:t>
            </a:r>
            <a:endParaRPr lang="en-US" altLang="en-US" sz="2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*Bronchi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: relaxation (β</a:t>
            </a:r>
            <a:r>
              <a:rPr lang="en-US" altLang="en-US" sz="20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altLang="en-US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*Uterus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: relaxation (β</a:t>
            </a:r>
            <a:r>
              <a:rPr lang="en-US" altLang="en-US" sz="20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altLang="en-US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*Metabolic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: ↑ Lipolysis, hyperglycemia, ( less than adrenaline), it ↑insulin release, ↑glycogenolysis.</a:t>
            </a:r>
            <a:endParaRPr lang="en-US" altLang="en-US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Uses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: -Acute bronchial asthma                 - Heart block.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: Inhalation, injection,or sublingual ( rapid onset, bypass liver metabolism and easily removed).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Adverse effects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: Palpitation, tachycardia, arrhythmia, anginal pains, flushing headache and tremors.</a:t>
            </a:r>
          </a:p>
        </p:txBody>
      </p:sp>
    </p:spTree>
  </p:cSld>
  <p:clrMapOvr>
    <a:masterClrMapping/>
  </p:clrMapOvr>
  <p:transition>
    <p:wheel spokes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>
            <a:extLst>
              <a:ext uri="{FF2B5EF4-FFF2-40B4-BE49-F238E27FC236}">
                <a16:creationId xmlns:a16="http://schemas.microsoft.com/office/drawing/2014/main" id="{6C12E41D-2368-3E88-AF27-E1A1D3619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Non selective β blockers ( Propranolol)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1- C.V.S.:</a:t>
            </a: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Antianginal action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:-ve inotropic, &amp; chronotropic action→↓ COP and↓ B.P. thus ↓ myocardial work and ↓ myocardial O</a:t>
            </a:r>
            <a:r>
              <a:rPr lang="en-US" altLang="en-US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requirements.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Antiarrhythmic action: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( class ΙΙ ).↓H.R. ↓ conduction ↓ excitability ↓ automaticity.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Antihypertensive action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: on prolong use in hypertensive patient due to: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a- ↓ renin release.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b- ↓ COP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c- Resetting of baroreceptor mechanism.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d- block of presynaptic β- receptors central and peripheral→ noradrenaline release and↓ sympathetic outflow.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Block the hypotensive effect of isoprenaline and β</a:t>
            </a:r>
            <a:r>
              <a:rPr lang="en-US" altLang="en-US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stimulant, but augment the hypertensive effect of A.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>
            <a:extLst>
              <a:ext uri="{FF2B5EF4-FFF2-40B4-BE49-F238E27FC236}">
                <a16:creationId xmlns:a16="http://schemas.microsoft.com/office/drawing/2014/main" id="{2D9E1C33-E5C2-2A36-7976-31C2BA3B4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2- Respiration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: Blockade of  β</a:t>
            </a:r>
            <a:r>
              <a:rPr lang="en-US" alt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receptors in bronchi may ↑ airway resistance particuraly in asthmatic patients. </a:t>
            </a:r>
            <a:endParaRPr lang="en-US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3- Metabolic action: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↓ lipolysis  which induced by sympathetic stimulant.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↑ hypoglycemic effect of insulin in diabetic patients.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Chronic use ↑ VLDL and ↓ HDL,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Block hypokalemia of adrenaline.</a:t>
            </a:r>
            <a:endParaRPr lang="en-US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4- Eye: reduce I.O.P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. (timolol)  decrease aqueous secretion from the ciliary epithelium.no effect on pupil size or ciliary muscles.</a:t>
            </a:r>
            <a:endParaRPr lang="en-US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5-  CNS: Antianxiety  and antitremors action.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ircl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>
            <a:extLst>
              <a:ext uri="{FF2B5EF4-FFF2-40B4-BE49-F238E27FC236}">
                <a16:creationId xmlns:a16="http://schemas.microsoft.com/office/drawing/2014/main" id="{8913E3DA-B5A4-E35F-000A-97248DB12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Uses :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A- CVS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Ischemic heart diseases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. In prophylactic treatment of  all types of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angina pectoris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except in vasospastic.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Myocardial infarction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(β receptors blocker may limit infarct size).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Arrhythmias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Hypertension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Pheochromocytoma 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after α- blockade.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Some cases of heart failure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Hyperthyroidism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: to control ↑HR , Anxiety &amp; tremors</a:t>
            </a:r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>
            <a:extLst>
              <a:ext uri="{FF2B5EF4-FFF2-40B4-BE49-F238E27FC236}">
                <a16:creationId xmlns:a16="http://schemas.microsoft.com/office/drawing/2014/main" id="{0648B2AC-9A67-92ED-B7A1-671EFC970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Side effects:</a:t>
            </a: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If stopped suddenly after long use → sympathetic overactivity due to upregulation of β receptors ( precipitate of angina).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Bradycardia &amp; heart block ( treated by atropine).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Heart failure when heart is driven by sympathetic tone.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Bronchospasm with non selective β – blockers.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↑The effect of insulin in diabetic patients and mask hypoglycemic signs ( palpitation, sweating ,dizziness).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Hypotension.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↑ VLDL, ↓ HDL.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Sedation , nightmares, depression and fatigue.</a:t>
            </a:r>
          </a:p>
        </p:txBody>
      </p:sp>
    </p:spTree>
  </p:cSld>
  <p:clrMapOvr>
    <a:masterClrMapping/>
  </p:clrMapOvr>
  <p:transition>
    <p:diamond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>
            <a:extLst>
              <a:ext uri="{FF2B5EF4-FFF2-40B4-BE49-F238E27FC236}">
                <a16:creationId xmlns:a16="http://schemas.microsoft.com/office/drawing/2014/main" id="{88BCF517-6767-F86B-28C2-CC9EAFE57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Contraindications:</a:t>
            </a: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Heart block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Heart failure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Hypotension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Alone in pheochromocytoma.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Peripheral vascular diseases.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Bronchial asthma(β2 – blockers).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Never stopped suddenly.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Not combined with verapamil or diltiazem.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Care in diabetic patients.</a:t>
            </a:r>
          </a:p>
        </p:txBody>
      </p:sp>
    </p:spTree>
  </p:cSld>
  <p:clrMapOvr>
    <a:masterClrMapping/>
  </p:clrMapOvr>
  <p:transition>
    <p:split dir="in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5471EBB7-C8A7-57D3-5263-304D1F69E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Pheochromocytoma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9C504EA3-E1E7-5011-F3E4-45BA9CDB1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It is a tumor of adrenal medulla secreting large amount of noradrenaline and adrenaline inducing hypertension. </a:t>
            </a:r>
          </a:p>
          <a:p>
            <a:pPr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It is diagnosed  by vanillyl mandelic acid ( VMA) and catecholamine estimation in urine ( normal VMA= 2-6 mg/day), clonidine suppression test and phentolamine test.</a:t>
            </a:r>
            <a:endParaRPr lang="en-US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Treatment:</a:t>
            </a:r>
          </a:p>
          <a:p>
            <a:pPr lvl="1" eaLnBrk="1" hangingPunct="1"/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1)Surgery, </a:t>
            </a:r>
          </a:p>
          <a:p>
            <a:pPr lvl="1" eaLnBrk="1" hangingPunct="1"/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2)α+β – blocker or labetalol, </a:t>
            </a:r>
          </a:p>
          <a:p>
            <a:pPr lvl="1" eaLnBrk="1" hangingPunct="1"/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3) α-Blocker, but β- blockers are not used alone.</a:t>
            </a:r>
          </a:p>
        </p:txBody>
      </p:sp>
    </p:spTree>
  </p:cSld>
  <p:clrMapOvr>
    <a:masterClrMapping/>
  </p:clrMapOvr>
  <p:transition>
    <p:circl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>
            <a:extLst>
              <a:ext uri="{FF2B5EF4-FFF2-40B4-BE49-F238E27FC236}">
                <a16:creationId xmlns:a16="http://schemas.microsoft.com/office/drawing/2014/main" id="{F00807CF-6A32-1FD5-EB56-655F41A29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Adrenergic neuron blockers :</a:t>
            </a:r>
          </a:p>
          <a:p>
            <a:pPr lvl="1" algn="ctr" eaLnBrk="1" hangingPunct="1">
              <a:lnSpc>
                <a:spcPct val="90000"/>
              </a:lnSpc>
              <a:buFontTx/>
              <a:buNone/>
            </a:pP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( 1 ) Guanethidine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It inhibits the release of noradrenaline from sympathetic nerve ending, it depletes catecholamine stores 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It is strong antihypertensive, rarely used.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( 2 ) Reserpine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Alkaloid of rauwolfia serpentina root ( plant origin ), given orally and passes to brain .</a:t>
            </a:r>
            <a:endParaRPr lang="en-US" altLang="en-US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Mechanism of action 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It depletes catecholamines(NE and dopamine) and serotonin ( 5HT ) central and peripheral . It blocks the ability of vesicles to store these biogenic amines by interfering with vesicular uptake</a:t>
            </a:r>
            <a:endParaRPr lang="en-US" altLang="en-US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id="{81E01AB3-DB4E-0E22-B7FC-F717E2957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Action :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↓ sympathetic and ↑ parasympathetic .</a:t>
            </a:r>
            <a:endParaRPr lang="en-US" altLang="en-US" sz="2800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C.N.S. :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Sedation .</a:t>
            </a:r>
            <a:endParaRPr lang="en-US" altLang="en-US" sz="2800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C.V.S. :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Hypotension and bradycardia 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Uses: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Mild and moderate hypertension, Antipsychotic ( rarely used ) 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Adverse effect :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Sedation, depression and suicidal tendency 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Extrapyramidal effects, Parkinsonism ( depletes dopamine in basal ganglia ) 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Nasal stuffiness, flushing, salivation, diarrhea and peptic ulcer reactivation . Bradycardia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Feminization, impotence and galactorrhea.</a:t>
            </a:r>
          </a:p>
          <a:p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E83D7753-8C7F-98BE-4BA5-694422C78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b="1" u="sng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Ganglion blocking agents :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Trimethaphan,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which is given by I.V drip 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Adverse effects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: sympathoplegia (excessive hypotension and sexual dysfunction) and parasympathoplegia (constipation, blurred vision,dry mouth, )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Centrally acting : ( inhibit V.M.C. = α</a:t>
            </a:r>
            <a:r>
              <a:rPr lang="en-US" altLang="en-US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b="1" u="sng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agonists )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Methyl dopa, clonidine, guanfacine, guanabenz </a:t>
            </a: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l-GR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altLang="en-US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– stimulants reduce sympathetic outflow from vasopressor centers and their hypotensive effect is less dependent on posture 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They also decrease renal vascular resistance so used in hypertension with renal insufficiency .</a:t>
            </a:r>
          </a:p>
          <a:p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B395643D-9E93-D9D9-40FF-A8F30FFDA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715962"/>
          </a:xfrm>
        </p:spPr>
        <p:txBody>
          <a:bodyPr/>
          <a:lstStyle/>
          <a:p>
            <a:pPr eaLnBrk="1" hangingPunct="1"/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r>
              <a:rPr lang="el-GR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-methyl dopa (Aldomet)</a:t>
            </a:r>
            <a:endParaRPr lang="el-GR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1421EB2-090C-1BDC-20AB-973A75AA8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066800"/>
            <a:ext cx="8305800" cy="50593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Mechanism of action:</a:t>
            </a: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Central mechanism: through stimulation of </a:t>
            </a:r>
            <a:r>
              <a:rPr lang="el-GR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altLang="en-US" sz="32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receptors →↓ sympathetic out flow →↓HR , ↓COP,↓TPR →↓BP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↑presynaptic </a:t>
            </a:r>
            <a:r>
              <a:rPr lang="el-GR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altLang="en-US" sz="32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 receptors →↓NA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↓ Renin release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Inhibits L – amino acid decarboxylase enzyme, so inhibits of catecholamines and serotonin synthesis.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12004D5-0F45-45D7-26B8-C7EB0AB09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Dopamine (Intropin)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55413B7-4F0A-2A03-1281-29418B8F9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Pharmacokinetics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Ineffective orally, it is given by I.V. infusion.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Actions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: Acts as agonist on α and β</a:t>
            </a:r>
            <a:r>
              <a:rPr lang="en-US" alt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and D</a:t>
            </a:r>
            <a:r>
              <a:rPr lang="en-US" alt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( in renal and mesenteric vessels).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Low rate of infusion (D</a:t>
            </a:r>
            <a:r>
              <a:rPr lang="en-US" alt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effect )→ V.D. (renal, mesenteric, coronary and intracerebral ).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Moderate rate of infusion(β</a:t>
            </a:r>
            <a:r>
              <a:rPr lang="en-US" alt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effect)→↑contraction,↑COP,↑HR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High concentrations (α</a:t>
            </a:r>
            <a:r>
              <a:rPr lang="en-US" alt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effect) → V.C. which can be antagonized by α-blocker.</a:t>
            </a:r>
          </a:p>
          <a:p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Uses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:  heart failure and hypovolemic shock and in cardiogenic shock (a state of inadequate tissue perfusion due to cardiac dysfunction)</a:t>
            </a:r>
            <a:endParaRPr lang="en-US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Adverse effects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: Nausea, vomiting, arrhythmia, angina, headache, hypertension .</a:t>
            </a:r>
          </a:p>
        </p:txBody>
      </p:sp>
    </p:spTree>
  </p:cSld>
  <p:clrMapOvr>
    <a:masterClrMapping/>
  </p:clrMapOvr>
  <p:transition>
    <p:pull dir="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>
            <a:extLst>
              <a:ext uri="{FF2B5EF4-FFF2-40B4-BE49-F238E27FC236}">
                <a16:creationId xmlns:a16="http://schemas.microsoft.com/office/drawing/2014/main" id="{94044BA2-C2EF-2AAF-97B5-E5D1313B80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800" y="381000"/>
            <a:ext cx="8382000" cy="5745163"/>
          </a:xfrm>
        </p:spPr>
        <p:txBody>
          <a:bodyPr/>
          <a:lstStyle/>
          <a:p>
            <a:pPr eaLnBrk="1" hangingPunct="1"/>
            <a:r>
              <a:rPr lang="en-US" alt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Uses 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Hypertension especially if accompanied by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renal impairment and in pregnancy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. Minimal or postural hypotension occurs .</a:t>
            </a:r>
            <a:endParaRPr lang="en-US" altLang="en-US" sz="2400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Adverse effects:</a:t>
            </a:r>
            <a:endParaRPr lang="en-US" altLang="en-US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Sedation, depression</a:t>
            </a:r>
          </a:p>
          <a:p>
            <a:pPr lvl="1"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Hypersensitivity reaction</a:t>
            </a:r>
          </a:p>
          <a:p>
            <a:pPr lvl="1"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GIT : dry mouth .</a:t>
            </a:r>
          </a:p>
          <a:p>
            <a:pPr lvl="1"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Gynecomastia and lactation .</a:t>
            </a:r>
          </a:p>
          <a:p>
            <a:pPr lvl="1"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Salt and water retention 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7EFD6360-BC7A-BE2D-B820-8C75A196A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792162"/>
          </a:xfrm>
        </p:spPr>
        <p:txBody>
          <a:bodyPr/>
          <a:lstStyle/>
          <a:p>
            <a:pPr eaLnBrk="1" hangingPunct="1"/>
            <a:r>
              <a:rPr lang="en-US" alt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(2) Clonidine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01B6FD8D-BED6-3C56-19CF-DD70E06B4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8600" y="1143000"/>
            <a:ext cx="8915400" cy="49831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It  act directly on </a:t>
            </a:r>
            <a:r>
              <a:rPr lang="el-GR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altLang="en-US" sz="28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receptors so inhibit sympathetic outflow from C.N.S., and inhibit noradrenaline release 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used 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in treatment of hypertension especially with renal impairment (it does not decrease renal blood flow) 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Adverse effects: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Depression and sedation 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Sudden withdrawal may result in hypertensive crisis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400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800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id="{3FEF07FE-D15D-95EB-08D3-B6302B877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Neural Control of Blood Flow</a:t>
            </a:r>
          </a:p>
          <a:p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Cardiac centers and the vasomotor centers within medulla oblongata are responsible for monitoring and regulating cardiovascular activities.</a:t>
            </a:r>
          </a:p>
          <a:p>
            <a:pPr lvl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Cardioacceleratory center (sympathetic excitation to increase cardiac output).</a:t>
            </a:r>
          </a:p>
          <a:p>
            <a:pPr lvl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Cardioinhibitory center (parasympathetic inhibition of cardiac output).</a:t>
            </a:r>
          </a:p>
          <a:p>
            <a:pPr lvl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Vasomotor centers cause vasodilation (inhibition) or vasoconstriction (excitation).</a:t>
            </a:r>
          </a:p>
          <a:p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Cardiovascular centers detect changes in pH, blood pressure and dissolved gas concentrations.</a:t>
            </a:r>
          </a:p>
          <a:p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Two types of “transducers” sense these parameters:</a:t>
            </a:r>
          </a:p>
          <a:p>
            <a:pPr lvl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Baroreceptors (pressure sensors)</a:t>
            </a:r>
          </a:p>
          <a:p>
            <a:pPr lvl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Chemoreceptors (chemical sensors).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3">
            <a:extLst>
              <a:ext uri="{FF2B5EF4-FFF2-40B4-BE49-F238E27FC236}">
                <a16:creationId xmlns:a16="http://schemas.microsoft.com/office/drawing/2014/main" id="{E4F21711-7000-5519-AA4E-46CEB54060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91440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Rectangle 3">
            <a:extLst>
              <a:ext uri="{FF2B5EF4-FFF2-40B4-BE49-F238E27FC236}">
                <a16:creationId xmlns:a16="http://schemas.microsoft.com/office/drawing/2014/main" id="{9503C320-7665-A224-C41B-397DDD30E1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0"/>
            <a:ext cx="883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Arial" panose="020B0604020202020204" pitchFamily="34" charset="0"/>
              </a:rPr>
              <a:t>The Baroreceptor Reflexes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>
            <a:extLst>
              <a:ext uri="{FF2B5EF4-FFF2-40B4-BE49-F238E27FC236}">
                <a16:creationId xmlns:a16="http://schemas.microsoft.com/office/drawing/2014/main" id="{8EB6D8DC-190F-D8D7-8FE7-D7AD63A391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91440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Rectangle 2">
            <a:extLst>
              <a:ext uri="{FF2B5EF4-FFF2-40B4-BE49-F238E27FC236}">
                <a16:creationId xmlns:a16="http://schemas.microsoft.com/office/drawing/2014/main" id="{D36C7825-4E28-B340-22A0-DFB5996D4F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0"/>
            <a:ext cx="6629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latin typeface="Arial" panose="020B0604020202020204" pitchFamily="34" charset="0"/>
              </a:rPr>
              <a:t>Chemoreceptor Reflexes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4EC49435-FC8B-6ADE-1D8E-1E709700F5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Selective β</a:t>
            </a:r>
            <a:r>
              <a:rPr lang="en-US" sz="3800" b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- agonists</a:t>
            </a:r>
            <a:br>
              <a:rPr lang="en-US" sz="38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Dobutamine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800" b="1" dirty="0" err="1">
                <a:latin typeface="Times New Roman" pitchFamily="18" charset="0"/>
                <a:cs typeface="Times New Roman" pitchFamily="18" charset="0"/>
              </a:rPr>
              <a:t>Dobutex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 )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477FCF68-D926-4224-86BD-8E58C668886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Pharmacokinetics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Given by I.V. infusion, metabolized by COMT.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Actions: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selective β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- agonist and to some extent α.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inotropic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more than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chronotropic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 affect contractility &gt; H.R.)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 has little effect on peripheral resistance.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Uses: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1- congestive heart failure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cardiogenic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shock(↓COP).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-Given by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I.V.infusion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( 2.5- 10µg/kg/min).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Side effects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Tachycardia, palpitations, arrhythmia,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anginal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pains and hypertension.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4C07645A-5C55-DC3F-577C-76DA4483A6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Selective β</a:t>
            </a:r>
            <a:r>
              <a:rPr lang="en-US" sz="38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- receptor agonists</a:t>
            </a:r>
            <a:br>
              <a:rPr lang="en-US" sz="3800" dirty="0">
                <a:latin typeface="Times New Roman" pitchFamily="18" charset="0"/>
                <a:cs typeface="Times New Roman" pitchFamily="18" charset="0"/>
              </a:rPr>
            </a:b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( stimulate β</a:t>
            </a:r>
            <a:r>
              <a:rPr lang="en-US" sz="3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&gt; β</a:t>
            </a:r>
            <a:r>
              <a:rPr lang="en-US" sz="38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FAFBC3D-37F8-A493-57AA-D13AF0119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/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Catecholamines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Isoetharine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( metabolized by COMT).</a:t>
            </a:r>
          </a:p>
          <a:p>
            <a:pPr eaLnBrk="1" hangingPunct="1"/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Non-catecholamines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: They are not affecting by MAO and COMT.</a:t>
            </a:r>
            <a:endParaRPr lang="en-US" altLang="en-US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Short acting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(4hrs duration): </a:t>
            </a: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Salbutamol, terbutaline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ritodrine</a:t>
            </a:r>
          </a:p>
          <a:p>
            <a:pPr lvl="1" eaLnBrk="1" hangingPunct="1"/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Long acting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(12hrs duration): </a:t>
            </a: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Formoterol and salmeterol.</a:t>
            </a:r>
          </a:p>
          <a:p>
            <a:pPr eaLnBrk="1" hangingPunct="1"/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Actions:</a:t>
            </a:r>
            <a:endParaRPr lang="en-US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Bronchodilatation, reduce bronchial secretion. This is mediated through activation of adenylcyclases so ↑ cAMP.</a:t>
            </a:r>
          </a:p>
          <a:p>
            <a:pPr lvl="1" eaLnBrk="1" hangingPunct="1"/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V.D. of skeletal muscle vessels→ ↓ B.P.</a:t>
            </a:r>
          </a:p>
          <a:p>
            <a:pPr lvl="1" eaLnBrk="1" hangingPunct="1"/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Uterine relaxation.</a:t>
            </a:r>
          </a:p>
          <a:p>
            <a:pPr lvl="1" eaLnBrk="1" hangingPunct="1"/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Mild tachycardia (reflex and weak β1 effect).</a:t>
            </a:r>
          </a:p>
          <a:p>
            <a:pPr lvl="1" eaLnBrk="1" hangingPunct="1"/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↑Glycogenolysis and increase insulin release.</a:t>
            </a:r>
            <a:endParaRPr lang="en-US" altLang="en-US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Uses: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In bronchial asthma and peripheral vascular disease.</a:t>
            </a: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altLang="en-US" sz="2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Adverse effect: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Skeletal muscle tremors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. Dose dependent effect include </a:t>
            </a: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tachycardia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hypokalemia</a:t>
            </a:r>
            <a:r>
              <a:rPr lang="en-US" alt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, which mild if drug is given by inhalation.</a:t>
            </a:r>
          </a:p>
        </p:txBody>
      </p:sp>
    </p:spTree>
  </p:cSld>
  <p:clrMapOvr>
    <a:masterClrMapping/>
  </p:clrMapOvr>
  <p:transition>
    <p:whee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15EE6172-4C8F-4ED1-3B83-94E5B06B76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α-Adrenergic agonists</a:t>
            </a:r>
            <a:br>
              <a:rPr lang="en-US" sz="38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Selective α</a:t>
            </a:r>
            <a:r>
              <a:rPr lang="en-US" sz="3600" b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agonists: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F5130DD3-B996-BE5D-38C7-F3EFC0DBD48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Phenylephrine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methoxamine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which are given by injection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phenylphrine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can be used orally or locally on eye.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Actions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Decongestion of mucous membrane.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Active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mydriasis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V.C. of →↑TPR and elevate both systolic and diastolic B.P.→ reflex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bradycardia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Contraction of GI and urinary sphincters.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2B23E6B0-EDA0-3A7B-A725-4835974AE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Uses:</a:t>
            </a: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Phenylephrine is used as </a:t>
            </a: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nasal decongestant and active mydriatic.</a:t>
            </a: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Hypotension and paroxysmal atrial tachycardia (PAT).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Adverse effect: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Rebound nasal congestion.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Hypertension.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Predispose to urine retention in old males.</a:t>
            </a:r>
          </a:p>
        </p:txBody>
      </p:sp>
    </p:spTree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6C11A57-171A-50E4-427E-8B83A928D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Indirectly–acting sympathomimetic amines</a:t>
            </a:r>
            <a:b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Amphetamine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F233A0C-F4F0-CA2C-9FF3-151FECF3A8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Actions: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1- C.N.S. actions</a:t>
            </a:r>
            <a:endParaRPr lang="en-US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Euphoria, wakefulness and ↑ mental activity.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Analeptic action (stimulates CNS).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Decreases appetite.</a:t>
            </a:r>
            <a:endParaRPr lang="en-US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2- sympathomimetic action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↑BP but usually with bradycardia and little effect on bronchi..</a:t>
            </a:r>
            <a:endParaRPr lang="en-US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Addiction: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on prolonged use.</a:t>
            </a:r>
            <a:endParaRPr lang="en-US" altLang="en-US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Uses: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narcolepsy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Attention-deficit hyperkinetic disorder in children (ADHD).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Obesity</a:t>
            </a:r>
          </a:p>
        </p:txBody>
      </p:sp>
    </p:spTree>
  </p:cSld>
  <p:clrMapOvr>
    <a:masterClrMapping/>
  </p:clrMapOvr>
  <p:transition>
    <p:comb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58DEE9B6-2EC5-26E0-F5D3-CEACC59CD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Adverse and toxic effects:</a:t>
            </a:r>
            <a:endParaRPr lang="en-US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Palpitation, hypertension, arrhythmia, mydriasis, anxiety, anorexia, loss of weight, insomnia, hallucination, convulsions, coma, psychosis (schizophrenia),and addiction.</a:t>
            </a:r>
            <a:endParaRPr lang="en-US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4230</TotalTime>
  <Words>2350</Words>
  <Application>Microsoft Office PowerPoint</Application>
  <PresentationFormat>عرض على الشاشة (4:3)</PresentationFormat>
  <Paragraphs>267</Paragraphs>
  <Slides>34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34</vt:i4>
      </vt:variant>
    </vt:vector>
  </HeadingPairs>
  <TitlesOfParts>
    <vt:vector size="39" baseType="lpstr">
      <vt:lpstr>Arial</vt:lpstr>
      <vt:lpstr>Calibri</vt:lpstr>
      <vt:lpstr>Times New Roman</vt:lpstr>
      <vt:lpstr>Wingdings</vt:lpstr>
      <vt:lpstr>Office Theme</vt:lpstr>
      <vt:lpstr>Sympathomimetics</vt:lpstr>
      <vt:lpstr>Isoprenaline( Isoproterenol )</vt:lpstr>
      <vt:lpstr>Dopamine (Intropin)</vt:lpstr>
      <vt:lpstr>Selective β1- agonists Dobutamine ( Dobutex )</vt:lpstr>
      <vt:lpstr>Selective β2- receptor agonists ( stimulate β2 &gt; β1)</vt:lpstr>
      <vt:lpstr>α-Adrenergic agonists Selective α1 agonists:</vt:lpstr>
      <vt:lpstr>عرض تقديمي في PowerPoint</vt:lpstr>
      <vt:lpstr>Indirectly–acting sympathomimetic amines Amphetamine</vt:lpstr>
      <vt:lpstr>عرض تقديمي في PowerPoint</vt:lpstr>
      <vt:lpstr>Ephedrine</vt:lpstr>
      <vt:lpstr>عرض تقديمي في PowerPoint</vt:lpstr>
      <vt:lpstr>Tyramine</vt:lpstr>
      <vt:lpstr>Sympathetic depressants (Sympatholytic drugs)</vt:lpstr>
      <vt:lpstr>Adrenoceptor blocking drugs Ι. α – blockers</vt:lpstr>
      <vt:lpstr>عرض تقديمي في PowerPoint</vt:lpstr>
      <vt:lpstr>عرض تقديمي في PowerPoint</vt:lpstr>
      <vt:lpstr>عرض تقديمي في PowerPoint</vt:lpstr>
      <vt:lpstr>ΙΙ. ß -Arenoceptor Blockers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Pheochromocytoma</vt:lpstr>
      <vt:lpstr>عرض تقديمي في PowerPoint</vt:lpstr>
      <vt:lpstr>عرض تقديمي في PowerPoint</vt:lpstr>
      <vt:lpstr>عرض تقديمي في PowerPoint</vt:lpstr>
      <vt:lpstr>(1) α-methyl dopa (Aldomet)</vt:lpstr>
      <vt:lpstr>عرض تقديمي في PowerPoint</vt:lpstr>
      <vt:lpstr>(2) Clonidine</vt:lpstr>
      <vt:lpstr>عرض تقديمي في PowerPoint</vt:lpstr>
      <vt:lpstr>عرض تقديمي في PowerPoint</vt:lpstr>
      <vt:lpstr>عرض تقديمي في PowerPoint</vt:lpstr>
    </vt:vector>
  </TitlesOfParts>
  <Company>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Samir Zein</dc:creator>
  <cp:lastModifiedBy>المهدي حسن عبدالله حيال</cp:lastModifiedBy>
  <cp:revision>272</cp:revision>
  <dcterms:created xsi:type="dcterms:W3CDTF">2006-06-05T18:43:54Z</dcterms:created>
  <dcterms:modified xsi:type="dcterms:W3CDTF">2024-03-21T10:47:35Z</dcterms:modified>
</cp:coreProperties>
</file>