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37" r:id="rId2"/>
    <p:sldId id="257" r:id="rId3"/>
    <p:sldId id="412" r:id="rId4"/>
    <p:sldId id="436"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37" r:id="rId19"/>
    <p:sldId id="426" r:id="rId20"/>
    <p:sldId id="438" r:id="rId21"/>
    <p:sldId id="440" r:id="rId22"/>
    <p:sldId id="441" r:id="rId23"/>
    <p:sldId id="439" r:id="rId24"/>
    <p:sldId id="44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83019" autoAdjust="0"/>
  </p:normalViewPr>
  <p:slideViewPr>
    <p:cSldViewPr snapToGrid="0">
      <p:cViewPr>
        <p:scale>
          <a:sx n="79" d="100"/>
          <a:sy n="79" d="100"/>
        </p:scale>
        <p:origin x="-648"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B0CEC-E68D-43B3-B5DE-94BBCD7F7C9D}" type="datetimeFigureOut">
              <a:rPr lang="en-GB" smtClean="0"/>
              <a:t>21/03/2023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0B6AE-10B1-4A4D-9179-6F0544B52E01}" type="slidenum">
              <a:rPr lang="en-GB" smtClean="0"/>
              <a:t>‹#›</a:t>
            </a:fld>
            <a:endParaRPr lang="en-GB"/>
          </a:p>
        </p:txBody>
      </p:sp>
    </p:spTree>
    <p:extLst>
      <p:ext uri="{BB962C8B-B14F-4D97-AF65-F5344CB8AC3E}">
        <p14:creationId xmlns:p14="http://schemas.microsoft.com/office/powerpoint/2010/main" val="36562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30B6AE-10B1-4A4D-9179-6F0544B52E01}" type="slidenum">
              <a:rPr lang="en-GB" smtClean="0"/>
              <a:t>3</a:t>
            </a:fld>
            <a:endParaRPr lang="en-GB"/>
          </a:p>
        </p:txBody>
      </p:sp>
    </p:spTree>
    <p:extLst>
      <p:ext uri="{BB962C8B-B14F-4D97-AF65-F5344CB8AC3E}">
        <p14:creationId xmlns:p14="http://schemas.microsoft.com/office/powerpoint/2010/main" val="143806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30B6AE-10B1-4A4D-9179-6F0544B52E01}" type="slidenum">
              <a:rPr lang="en-GB" smtClean="0"/>
              <a:t>5</a:t>
            </a:fld>
            <a:endParaRPr lang="en-GB"/>
          </a:p>
        </p:txBody>
      </p:sp>
    </p:spTree>
    <p:extLst>
      <p:ext uri="{BB962C8B-B14F-4D97-AF65-F5344CB8AC3E}">
        <p14:creationId xmlns:p14="http://schemas.microsoft.com/office/powerpoint/2010/main" val="26180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30B6AE-10B1-4A4D-9179-6F0544B52E01}" type="slidenum">
              <a:rPr lang="en-GB" smtClean="0"/>
              <a:t>6</a:t>
            </a:fld>
            <a:endParaRPr lang="en-GB"/>
          </a:p>
        </p:txBody>
      </p:sp>
    </p:spTree>
    <p:extLst>
      <p:ext uri="{BB962C8B-B14F-4D97-AF65-F5344CB8AC3E}">
        <p14:creationId xmlns:p14="http://schemas.microsoft.com/office/powerpoint/2010/main" val="302724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30B6AE-10B1-4A4D-9179-6F0544B52E01}" type="slidenum">
              <a:rPr lang="en-GB" smtClean="0"/>
              <a:t>15</a:t>
            </a:fld>
            <a:endParaRPr lang="en-GB"/>
          </a:p>
        </p:txBody>
      </p:sp>
    </p:spTree>
    <p:extLst>
      <p:ext uri="{BB962C8B-B14F-4D97-AF65-F5344CB8AC3E}">
        <p14:creationId xmlns:p14="http://schemas.microsoft.com/office/powerpoint/2010/main" val="319121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30B6AE-10B1-4A4D-9179-6F0544B52E01}" type="slidenum">
              <a:rPr lang="en-GB" smtClean="0"/>
              <a:t>16</a:t>
            </a:fld>
            <a:endParaRPr lang="en-GB"/>
          </a:p>
        </p:txBody>
      </p:sp>
    </p:spTree>
    <p:extLst>
      <p:ext uri="{BB962C8B-B14F-4D97-AF65-F5344CB8AC3E}">
        <p14:creationId xmlns:p14="http://schemas.microsoft.com/office/powerpoint/2010/main" val="53105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30B6AE-10B1-4A4D-9179-6F0544B52E01}" type="slidenum">
              <a:rPr lang="en-GB" smtClean="0"/>
              <a:t>23</a:t>
            </a:fld>
            <a:endParaRPr lang="en-GB"/>
          </a:p>
        </p:txBody>
      </p:sp>
    </p:spTree>
    <p:extLst>
      <p:ext uri="{BB962C8B-B14F-4D97-AF65-F5344CB8AC3E}">
        <p14:creationId xmlns:p14="http://schemas.microsoft.com/office/powerpoint/2010/main" val="181176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392E68-72E6-4152-BC00-C82C61775EDB}" type="datetime1">
              <a:rPr lang="en-GB" smtClean="0"/>
              <a:t>21/03/2023</a:t>
            </a:fld>
            <a:endParaRPr lang="en-GB"/>
          </a:p>
        </p:txBody>
      </p:sp>
      <p:sp>
        <p:nvSpPr>
          <p:cNvPr id="5" name="Footer Placeholder 4"/>
          <p:cNvSpPr>
            <a:spLocks noGrp="1"/>
          </p:cNvSpPr>
          <p:nvPr>
            <p:ph type="ftr" sz="quarter" idx="11"/>
          </p:nvPr>
        </p:nvSpPr>
        <p:spPr/>
        <p:txBody>
          <a:bodyPr/>
          <a:lstStyle/>
          <a:p>
            <a:r>
              <a:rPr lang="en-GB"/>
              <a:t>Reservoir Fluid Properties</a:t>
            </a:r>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28848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5DDDAF-3818-4C0F-A41C-6C3F4A3FD7FB}" type="datetime1">
              <a:rPr lang="en-GB" smtClean="0"/>
              <a:t>21/03/2023</a:t>
            </a:fld>
            <a:endParaRPr lang="en-GB"/>
          </a:p>
        </p:txBody>
      </p:sp>
      <p:sp>
        <p:nvSpPr>
          <p:cNvPr id="5" name="Footer Placeholder 4"/>
          <p:cNvSpPr>
            <a:spLocks noGrp="1"/>
          </p:cNvSpPr>
          <p:nvPr>
            <p:ph type="ftr" sz="quarter" idx="11"/>
          </p:nvPr>
        </p:nvSpPr>
        <p:spPr/>
        <p:txBody>
          <a:bodyPr/>
          <a:lstStyle/>
          <a:p>
            <a:r>
              <a:rPr lang="en-GB"/>
              <a:t>Reservoir Fluid Properties</a:t>
            </a:r>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8290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08ADFF-74FC-49CC-B72D-55D1AE0DC5C6}" type="datetime1">
              <a:rPr lang="en-GB" smtClean="0"/>
              <a:t>21/03/2023</a:t>
            </a:fld>
            <a:endParaRPr lang="en-GB"/>
          </a:p>
        </p:txBody>
      </p:sp>
      <p:sp>
        <p:nvSpPr>
          <p:cNvPr id="5" name="Footer Placeholder 4"/>
          <p:cNvSpPr>
            <a:spLocks noGrp="1"/>
          </p:cNvSpPr>
          <p:nvPr>
            <p:ph type="ftr" sz="quarter" idx="11"/>
          </p:nvPr>
        </p:nvSpPr>
        <p:spPr/>
        <p:txBody>
          <a:bodyPr/>
          <a:lstStyle/>
          <a:p>
            <a:r>
              <a:rPr lang="en-GB"/>
              <a:t>Reservoir Fluid Properties</a:t>
            </a:r>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405226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7E0C0B-C459-45FC-894D-13E614104D04}" type="datetime1">
              <a:rPr lang="en-GB" smtClean="0"/>
              <a:t>21/03/2023</a:t>
            </a:fld>
            <a:endParaRPr lang="en-GB"/>
          </a:p>
        </p:txBody>
      </p:sp>
      <p:sp>
        <p:nvSpPr>
          <p:cNvPr id="5" name="Footer Placeholder 4"/>
          <p:cNvSpPr>
            <a:spLocks noGrp="1"/>
          </p:cNvSpPr>
          <p:nvPr>
            <p:ph type="ftr" sz="quarter" idx="11"/>
          </p:nvPr>
        </p:nvSpPr>
        <p:spPr/>
        <p:txBody>
          <a:bodyPr/>
          <a:lstStyle/>
          <a:p>
            <a:r>
              <a:rPr lang="en-GB"/>
              <a:t>Reservoir Fluid Properties</a:t>
            </a:r>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99191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3D2444-CDF8-415D-80A6-08748F0FDCED}" type="datetime1">
              <a:rPr lang="en-GB" smtClean="0"/>
              <a:t>21/03/2023</a:t>
            </a:fld>
            <a:endParaRPr lang="en-GB"/>
          </a:p>
        </p:txBody>
      </p:sp>
      <p:sp>
        <p:nvSpPr>
          <p:cNvPr id="5" name="Footer Placeholder 4"/>
          <p:cNvSpPr>
            <a:spLocks noGrp="1"/>
          </p:cNvSpPr>
          <p:nvPr>
            <p:ph type="ftr" sz="quarter" idx="11"/>
          </p:nvPr>
        </p:nvSpPr>
        <p:spPr/>
        <p:txBody>
          <a:bodyPr/>
          <a:lstStyle/>
          <a:p>
            <a:r>
              <a:rPr lang="en-GB"/>
              <a:t>Reservoir Fluid Properties</a:t>
            </a:r>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364371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ED58C2-3E80-46C9-9D99-07B1CC9857E7}" type="datetime1">
              <a:rPr lang="en-GB" smtClean="0"/>
              <a:t>21/03/2023</a:t>
            </a:fld>
            <a:endParaRPr lang="en-GB"/>
          </a:p>
        </p:txBody>
      </p:sp>
      <p:sp>
        <p:nvSpPr>
          <p:cNvPr id="6" name="Footer Placeholder 5"/>
          <p:cNvSpPr>
            <a:spLocks noGrp="1"/>
          </p:cNvSpPr>
          <p:nvPr>
            <p:ph type="ftr" sz="quarter" idx="11"/>
          </p:nvPr>
        </p:nvSpPr>
        <p:spPr/>
        <p:txBody>
          <a:bodyPr/>
          <a:lstStyle/>
          <a:p>
            <a:r>
              <a:rPr lang="en-GB"/>
              <a:t>Reservoir Fluid Properties</a:t>
            </a:r>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66393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635615-E430-48E8-BC2C-756E22215362}" type="datetime1">
              <a:rPr lang="en-GB" smtClean="0"/>
              <a:t>21/03/2023</a:t>
            </a:fld>
            <a:endParaRPr lang="en-GB"/>
          </a:p>
        </p:txBody>
      </p:sp>
      <p:sp>
        <p:nvSpPr>
          <p:cNvPr id="8" name="Footer Placeholder 7"/>
          <p:cNvSpPr>
            <a:spLocks noGrp="1"/>
          </p:cNvSpPr>
          <p:nvPr>
            <p:ph type="ftr" sz="quarter" idx="11"/>
          </p:nvPr>
        </p:nvSpPr>
        <p:spPr/>
        <p:txBody>
          <a:bodyPr/>
          <a:lstStyle/>
          <a:p>
            <a:r>
              <a:rPr lang="en-GB"/>
              <a:t>Reservoir Fluid Properties</a:t>
            </a:r>
          </a:p>
        </p:txBody>
      </p:sp>
      <p:sp>
        <p:nvSpPr>
          <p:cNvPr id="9" name="Slide Number Placeholder 8"/>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419086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18F68B-FEEE-4A24-A259-1FBC2D8FAEAC}" type="datetime1">
              <a:rPr lang="en-GB" smtClean="0"/>
              <a:t>21/03/2023</a:t>
            </a:fld>
            <a:endParaRPr lang="en-GB"/>
          </a:p>
        </p:txBody>
      </p:sp>
      <p:sp>
        <p:nvSpPr>
          <p:cNvPr id="4" name="Footer Placeholder 3"/>
          <p:cNvSpPr>
            <a:spLocks noGrp="1"/>
          </p:cNvSpPr>
          <p:nvPr>
            <p:ph type="ftr" sz="quarter" idx="11"/>
          </p:nvPr>
        </p:nvSpPr>
        <p:spPr/>
        <p:txBody>
          <a:bodyPr/>
          <a:lstStyle/>
          <a:p>
            <a:r>
              <a:rPr lang="en-GB"/>
              <a:t>Reservoir Fluid Properties</a:t>
            </a:r>
          </a:p>
        </p:txBody>
      </p:sp>
      <p:sp>
        <p:nvSpPr>
          <p:cNvPr id="5" name="Slide Number Placeholder 4"/>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46523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2FBAC-FE70-45CA-A336-ABA8FF718404}" type="datetime1">
              <a:rPr lang="en-GB" smtClean="0"/>
              <a:t>21/03/2023</a:t>
            </a:fld>
            <a:endParaRPr lang="en-GB"/>
          </a:p>
        </p:txBody>
      </p:sp>
      <p:sp>
        <p:nvSpPr>
          <p:cNvPr id="3" name="Footer Placeholder 2"/>
          <p:cNvSpPr>
            <a:spLocks noGrp="1"/>
          </p:cNvSpPr>
          <p:nvPr>
            <p:ph type="ftr" sz="quarter" idx="11"/>
          </p:nvPr>
        </p:nvSpPr>
        <p:spPr/>
        <p:txBody>
          <a:bodyPr/>
          <a:lstStyle/>
          <a:p>
            <a:r>
              <a:rPr lang="en-GB"/>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352199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749CF8-EED8-44A8-8F5D-98B49FE7E6B6}" type="datetime1">
              <a:rPr lang="en-GB" smtClean="0"/>
              <a:t>21/03/2023</a:t>
            </a:fld>
            <a:endParaRPr lang="en-GB"/>
          </a:p>
        </p:txBody>
      </p:sp>
      <p:sp>
        <p:nvSpPr>
          <p:cNvPr id="6" name="Footer Placeholder 5"/>
          <p:cNvSpPr>
            <a:spLocks noGrp="1"/>
          </p:cNvSpPr>
          <p:nvPr>
            <p:ph type="ftr" sz="quarter" idx="11"/>
          </p:nvPr>
        </p:nvSpPr>
        <p:spPr/>
        <p:txBody>
          <a:bodyPr/>
          <a:lstStyle/>
          <a:p>
            <a:r>
              <a:rPr lang="en-GB"/>
              <a:t>Reservoir Fluid Properties</a:t>
            </a:r>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71828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133940-C3A0-47EC-9DD0-221742455320}" type="datetime1">
              <a:rPr lang="en-GB" smtClean="0"/>
              <a:t>21/03/2023</a:t>
            </a:fld>
            <a:endParaRPr lang="en-GB"/>
          </a:p>
        </p:txBody>
      </p:sp>
      <p:sp>
        <p:nvSpPr>
          <p:cNvPr id="6" name="Footer Placeholder 5"/>
          <p:cNvSpPr>
            <a:spLocks noGrp="1"/>
          </p:cNvSpPr>
          <p:nvPr>
            <p:ph type="ftr" sz="quarter" idx="11"/>
          </p:nvPr>
        </p:nvSpPr>
        <p:spPr/>
        <p:txBody>
          <a:bodyPr/>
          <a:lstStyle/>
          <a:p>
            <a:r>
              <a:rPr lang="en-GB"/>
              <a:t>Reservoir Fluid Properties</a:t>
            </a:r>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76684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D0B44-6772-4A43-A070-5971B16F991B}" type="datetime1">
              <a:rPr lang="en-GB" smtClean="0"/>
              <a:t>21/03/2023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Reservoir Fluid Properties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4955D-8619-4099-8A53-AC1898540FFA}" type="slidenum">
              <a:rPr lang="en-GB" smtClean="0"/>
              <a:t>‹#›</a:t>
            </a:fld>
            <a:endParaRPr lang="en-GB"/>
          </a:p>
        </p:txBody>
      </p:sp>
    </p:spTree>
    <p:extLst>
      <p:ext uri="{BB962C8B-B14F-4D97-AF65-F5344CB8AC3E}">
        <p14:creationId xmlns:p14="http://schemas.microsoft.com/office/powerpoint/2010/main" val="1749251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FCD00-4833-44CB-8AE2-6CA8012B8E93}"/>
              </a:ext>
            </a:extLst>
          </p:cNvPr>
          <p:cNvSpPr>
            <a:spLocks noGrp="1"/>
          </p:cNvSpPr>
          <p:nvPr>
            <p:ph type="ctrTitle"/>
          </p:nvPr>
        </p:nvSpPr>
        <p:spPr>
          <a:xfrm>
            <a:off x="2274277" y="715223"/>
            <a:ext cx="7643446" cy="1044526"/>
          </a:xfrm>
        </p:spPr>
        <p:txBody>
          <a:bodyPr>
            <a:noAutofit/>
          </a:bodyPr>
          <a:lstStyle/>
          <a:p>
            <a:r>
              <a:rPr lang="en-US" sz="4000" dirty="0">
                <a:solidFill>
                  <a:srgbClr val="002060"/>
                </a:solidFill>
              </a:rPr>
              <a:t>AL-AYEN UNIVRSITY</a:t>
            </a:r>
            <a:br>
              <a:rPr lang="en-US" sz="4000" dirty="0">
                <a:solidFill>
                  <a:srgbClr val="002060"/>
                </a:solidFill>
              </a:rPr>
            </a:br>
            <a:r>
              <a:rPr lang="en-US" sz="4000" dirty="0">
                <a:solidFill>
                  <a:srgbClr val="002060"/>
                </a:solidFill>
              </a:rPr>
              <a:t>COLLEGE OF ENGINEERING</a:t>
            </a:r>
            <a:endParaRPr lang="ar-SY" sz="4000" dirty="0">
              <a:solidFill>
                <a:srgbClr val="002060"/>
              </a:solidFill>
            </a:endParaRPr>
          </a:p>
        </p:txBody>
      </p:sp>
      <p:sp>
        <p:nvSpPr>
          <p:cNvPr id="3" name="Subtitle 2">
            <a:extLst>
              <a:ext uri="{FF2B5EF4-FFF2-40B4-BE49-F238E27FC236}">
                <a16:creationId xmlns:a16="http://schemas.microsoft.com/office/drawing/2014/main" xmlns="" id="{05A88EBC-0EE8-44D8-A89F-FB82ECB9325C}"/>
              </a:ext>
            </a:extLst>
          </p:cNvPr>
          <p:cNvSpPr>
            <a:spLocks noGrp="1"/>
          </p:cNvSpPr>
          <p:nvPr>
            <p:ph type="subTitle" idx="1"/>
          </p:nvPr>
        </p:nvSpPr>
        <p:spPr>
          <a:xfrm>
            <a:off x="1524000" y="1851063"/>
            <a:ext cx="9144000" cy="1044526"/>
          </a:xfrm>
        </p:spPr>
        <p:txBody>
          <a:bodyPr>
            <a:normAutofit/>
          </a:bodyPr>
          <a:lstStyle/>
          <a:p>
            <a:r>
              <a:rPr lang="en-US" sz="4000" dirty="0">
                <a:solidFill>
                  <a:srgbClr val="002060"/>
                </a:solidFill>
                <a:cs typeface="+mj-cs"/>
              </a:rPr>
              <a:t>RESERVOIR ENGINEERING I</a:t>
            </a:r>
            <a:endParaRPr lang="ar-SY" sz="4000" dirty="0">
              <a:solidFill>
                <a:srgbClr val="002060"/>
              </a:solidFill>
              <a:cs typeface="+mj-cs"/>
            </a:endParaRPr>
          </a:p>
        </p:txBody>
      </p:sp>
      <p:sp>
        <p:nvSpPr>
          <p:cNvPr id="4" name="TextBox 3">
            <a:extLst>
              <a:ext uri="{FF2B5EF4-FFF2-40B4-BE49-F238E27FC236}">
                <a16:creationId xmlns:a16="http://schemas.microsoft.com/office/drawing/2014/main" xmlns="" id="{A105DFFD-341B-455D-91BB-14F998B4E151}"/>
              </a:ext>
            </a:extLst>
          </p:cNvPr>
          <p:cNvSpPr txBox="1"/>
          <p:nvPr/>
        </p:nvSpPr>
        <p:spPr>
          <a:xfrm>
            <a:off x="1270780" y="5758203"/>
            <a:ext cx="2700997" cy="646331"/>
          </a:xfrm>
          <a:prstGeom prst="rect">
            <a:avLst/>
          </a:prstGeom>
          <a:noFill/>
        </p:spPr>
        <p:txBody>
          <a:bodyPr wrap="square" rtlCol="1">
            <a:spAutoFit/>
          </a:bodyPr>
          <a:lstStyle/>
          <a:p>
            <a:r>
              <a:rPr lang="en-US" dirty="0">
                <a:solidFill>
                  <a:srgbClr val="002060"/>
                </a:solidFill>
              </a:rPr>
              <a:t>NASIR ATALLAH</a:t>
            </a:r>
          </a:p>
          <a:p>
            <a:r>
              <a:rPr lang="en-US" dirty="0">
                <a:solidFill>
                  <a:srgbClr val="002060"/>
                </a:solidFill>
              </a:rPr>
              <a:t>ASMAA ALGHAZI</a:t>
            </a:r>
            <a:endParaRPr lang="ar-SY" dirty="0">
              <a:solidFill>
                <a:srgbClr val="002060"/>
              </a:solidFill>
            </a:endParaRPr>
          </a:p>
        </p:txBody>
      </p:sp>
      <p:sp>
        <p:nvSpPr>
          <p:cNvPr id="5" name="TextBox 4">
            <a:extLst>
              <a:ext uri="{FF2B5EF4-FFF2-40B4-BE49-F238E27FC236}">
                <a16:creationId xmlns:a16="http://schemas.microsoft.com/office/drawing/2014/main" xmlns="" id="{0A970865-7D35-4B70-B673-EA26B8EE5CBF}"/>
              </a:ext>
            </a:extLst>
          </p:cNvPr>
          <p:cNvSpPr txBox="1"/>
          <p:nvPr/>
        </p:nvSpPr>
        <p:spPr>
          <a:xfrm>
            <a:off x="4548552" y="5327975"/>
            <a:ext cx="2897945" cy="523220"/>
          </a:xfrm>
          <a:prstGeom prst="rect">
            <a:avLst/>
          </a:prstGeom>
          <a:noFill/>
        </p:spPr>
        <p:txBody>
          <a:bodyPr wrap="square" rtlCol="1">
            <a:spAutoFit/>
          </a:bodyPr>
          <a:lstStyle/>
          <a:p>
            <a:pPr algn="ctr"/>
            <a:r>
              <a:rPr lang="en-US" sz="2800" b="1" smtClean="0">
                <a:solidFill>
                  <a:srgbClr val="002060"/>
                </a:solidFill>
              </a:rPr>
              <a:t>2022-2023</a:t>
            </a:r>
            <a:endParaRPr lang="ar-SY" sz="2800" b="1" dirty="0">
              <a:solidFill>
                <a:srgbClr val="002060"/>
              </a:solidFill>
            </a:endParaRPr>
          </a:p>
        </p:txBody>
      </p:sp>
      <p:sp>
        <p:nvSpPr>
          <p:cNvPr id="11" name="Subtitle 2">
            <a:extLst>
              <a:ext uri="{FF2B5EF4-FFF2-40B4-BE49-F238E27FC236}">
                <a16:creationId xmlns:a16="http://schemas.microsoft.com/office/drawing/2014/main" xmlns="" id="{0F53F504-FA21-4485-A670-E1806DF1C478}"/>
              </a:ext>
            </a:extLst>
          </p:cNvPr>
          <p:cNvSpPr txBox="1">
            <a:spLocks/>
          </p:cNvSpPr>
          <p:nvPr/>
        </p:nvSpPr>
        <p:spPr>
          <a:xfrm>
            <a:off x="2988542" y="2843125"/>
            <a:ext cx="5683624" cy="11286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F0000"/>
                </a:solidFill>
                <a:cs typeface="+mj-cs"/>
              </a:rPr>
              <a:t>Material Balance Equation (MBE)</a:t>
            </a:r>
            <a:endParaRPr lang="ar-SY" sz="3600" dirty="0">
              <a:solidFill>
                <a:srgbClr val="FF0000"/>
              </a:solidFill>
              <a:cs typeface="+mj-cs"/>
            </a:endParaRPr>
          </a:p>
        </p:txBody>
      </p:sp>
      <p:pic>
        <p:nvPicPr>
          <p:cNvPr id="12" name="Picture 4">
            <a:extLst>
              <a:ext uri="{FF2B5EF4-FFF2-40B4-BE49-F238E27FC236}">
                <a16:creationId xmlns:a16="http://schemas.microsoft.com/office/drawing/2014/main" xmlns="" id="{3B73C890-0FE2-452B-9EDF-B6F8C44D5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367" y="453466"/>
            <a:ext cx="1962175" cy="1900435"/>
          </a:xfrm>
          <a:prstGeom prst="rect">
            <a:avLst/>
          </a:prstGeom>
        </p:spPr>
      </p:pic>
      <p:sp>
        <p:nvSpPr>
          <p:cNvPr id="7" name="Slide Number Placeholder 6">
            <a:extLst>
              <a:ext uri="{FF2B5EF4-FFF2-40B4-BE49-F238E27FC236}">
                <a16:creationId xmlns:a16="http://schemas.microsoft.com/office/drawing/2014/main" xmlns="" id="{F000C346-D4EE-45DA-8B42-B0253DA8DA5F}"/>
              </a:ext>
            </a:extLst>
          </p:cNvPr>
          <p:cNvSpPr>
            <a:spLocks noGrp="1"/>
          </p:cNvSpPr>
          <p:nvPr>
            <p:ph type="sldNum" sz="quarter" idx="12"/>
          </p:nvPr>
        </p:nvSpPr>
        <p:spPr/>
        <p:txBody>
          <a:bodyPr/>
          <a:lstStyle/>
          <a:p>
            <a:fld id="{FF24955D-8619-4099-8A53-AC1898540FFA}" type="slidenum">
              <a:rPr lang="en-GB" smtClean="0"/>
              <a:t>1</a:t>
            </a:fld>
            <a:endParaRPr lang="en-GB"/>
          </a:p>
        </p:txBody>
      </p:sp>
    </p:spTree>
    <p:extLst>
      <p:ext uri="{BB962C8B-B14F-4D97-AF65-F5344CB8AC3E}">
        <p14:creationId xmlns:p14="http://schemas.microsoft.com/office/powerpoint/2010/main" val="354801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10</a:t>
            </a:fld>
            <a:endParaRPr lang="en-US"/>
          </a:p>
        </p:txBody>
      </p:sp>
      <p:pic>
        <p:nvPicPr>
          <p:cNvPr id="23" name="Picture 22">
            <a:extLst>
              <a:ext uri="{FF2B5EF4-FFF2-40B4-BE49-F238E27FC236}">
                <a16:creationId xmlns:a16="http://schemas.microsoft.com/office/drawing/2014/main" xmlns="" id="{985ADF7C-1376-47FB-92ED-5658A66FB6BC}"/>
              </a:ext>
            </a:extLst>
          </p:cNvPr>
          <p:cNvPicPr>
            <a:picLocks noChangeAspect="1"/>
          </p:cNvPicPr>
          <p:nvPr/>
        </p:nvPicPr>
        <p:blipFill>
          <a:blip r:embed="rId2"/>
          <a:stretch>
            <a:fillRect/>
          </a:stretch>
        </p:blipFill>
        <p:spPr>
          <a:xfrm>
            <a:off x="837811" y="923925"/>
            <a:ext cx="9639300" cy="5010150"/>
          </a:xfrm>
          <a:prstGeom prst="rect">
            <a:avLst/>
          </a:prstGeom>
        </p:spPr>
      </p:pic>
      <p:sp>
        <p:nvSpPr>
          <p:cNvPr id="6" name="TextBox 5">
            <a:extLst>
              <a:ext uri="{FF2B5EF4-FFF2-40B4-BE49-F238E27FC236}">
                <a16:creationId xmlns:a16="http://schemas.microsoft.com/office/drawing/2014/main" xmlns="" id="{54F3FE83-6716-2204-F31E-5A50629F41B7}"/>
              </a:ext>
            </a:extLst>
          </p:cNvPr>
          <p:cNvSpPr txBox="1"/>
          <p:nvPr/>
        </p:nvSpPr>
        <p:spPr>
          <a:xfrm>
            <a:off x="2849171" y="136525"/>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General Oil Reservoir</a:t>
            </a:r>
          </a:p>
        </p:txBody>
      </p:sp>
    </p:spTree>
    <p:extLst>
      <p:ext uri="{BB962C8B-B14F-4D97-AF65-F5344CB8AC3E}">
        <p14:creationId xmlns:p14="http://schemas.microsoft.com/office/powerpoint/2010/main" val="414850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11</a:t>
            </a:fld>
            <a:endParaRPr lang="en-US"/>
          </a:p>
        </p:txBody>
      </p:sp>
      <p:pic>
        <p:nvPicPr>
          <p:cNvPr id="48" name="Picture 47">
            <a:extLst>
              <a:ext uri="{FF2B5EF4-FFF2-40B4-BE49-F238E27FC236}">
                <a16:creationId xmlns:a16="http://schemas.microsoft.com/office/drawing/2014/main" xmlns="" id="{4FC2CB24-8988-4FCC-8DE0-97231014CD56}"/>
              </a:ext>
            </a:extLst>
          </p:cNvPr>
          <p:cNvPicPr>
            <a:picLocks noChangeAspect="1"/>
          </p:cNvPicPr>
          <p:nvPr/>
        </p:nvPicPr>
        <p:blipFill>
          <a:blip r:embed="rId2"/>
          <a:stretch>
            <a:fillRect/>
          </a:stretch>
        </p:blipFill>
        <p:spPr>
          <a:xfrm>
            <a:off x="905749" y="641350"/>
            <a:ext cx="7657689" cy="5715000"/>
          </a:xfrm>
          <a:prstGeom prst="rect">
            <a:avLst/>
          </a:prstGeom>
        </p:spPr>
      </p:pic>
      <p:sp>
        <p:nvSpPr>
          <p:cNvPr id="6" name="TextBox 5">
            <a:extLst>
              <a:ext uri="{FF2B5EF4-FFF2-40B4-BE49-F238E27FC236}">
                <a16:creationId xmlns:a16="http://schemas.microsoft.com/office/drawing/2014/main" xmlns="" id="{27F9BE44-BE72-B4AD-4BC5-4EE2F52B42B0}"/>
              </a:ext>
            </a:extLst>
          </p:cNvPr>
          <p:cNvSpPr txBox="1"/>
          <p:nvPr/>
        </p:nvSpPr>
        <p:spPr>
          <a:xfrm>
            <a:off x="2849171" y="136525"/>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General Oil Reservoir</a:t>
            </a:r>
          </a:p>
        </p:txBody>
      </p:sp>
    </p:spTree>
    <p:extLst>
      <p:ext uri="{BB962C8B-B14F-4D97-AF65-F5344CB8AC3E}">
        <p14:creationId xmlns:p14="http://schemas.microsoft.com/office/powerpoint/2010/main" val="140344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12</a:t>
            </a:fld>
            <a:endParaRPr lang="en-US"/>
          </a:p>
        </p:txBody>
      </p:sp>
      <p:pic>
        <p:nvPicPr>
          <p:cNvPr id="6" name="Picture 5">
            <a:extLst>
              <a:ext uri="{FF2B5EF4-FFF2-40B4-BE49-F238E27FC236}">
                <a16:creationId xmlns:a16="http://schemas.microsoft.com/office/drawing/2014/main" xmlns="" id="{EEA8EE46-A785-4557-A2C3-2365479419D3}"/>
              </a:ext>
            </a:extLst>
          </p:cNvPr>
          <p:cNvPicPr>
            <a:picLocks noChangeAspect="1"/>
          </p:cNvPicPr>
          <p:nvPr/>
        </p:nvPicPr>
        <p:blipFill>
          <a:blip r:embed="rId2"/>
          <a:stretch>
            <a:fillRect/>
          </a:stretch>
        </p:blipFill>
        <p:spPr>
          <a:xfrm>
            <a:off x="544059" y="778685"/>
            <a:ext cx="10301093" cy="5577665"/>
          </a:xfrm>
          <a:prstGeom prst="rect">
            <a:avLst/>
          </a:prstGeom>
        </p:spPr>
      </p:pic>
      <p:sp>
        <p:nvSpPr>
          <p:cNvPr id="7" name="TextBox 6">
            <a:extLst>
              <a:ext uri="{FF2B5EF4-FFF2-40B4-BE49-F238E27FC236}">
                <a16:creationId xmlns:a16="http://schemas.microsoft.com/office/drawing/2014/main" xmlns="" id="{17C3B4D1-605E-73FF-C94D-D56541B9E2B1}"/>
              </a:ext>
            </a:extLst>
          </p:cNvPr>
          <p:cNvSpPr txBox="1"/>
          <p:nvPr/>
        </p:nvSpPr>
        <p:spPr>
          <a:xfrm>
            <a:off x="2849171" y="136525"/>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General Oil Reservoir</a:t>
            </a:r>
          </a:p>
        </p:txBody>
      </p:sp>
    </p:spTree>
    <p:extLst>
      <p:ext uri="{BB962C8B-B14F-4D97-AF65-F5344CB8AC3E}">
        <p14:creationId xmlns:p14="http://schemas.microsoft.com/office/powerpoint/2010/main" val="308751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13</a:t>
            </a:fld>
            <a:endParaRPr lang="en-US"/>
          </a:p>
        </p:txBody>
      </p:sp>
      <p:pic>
        <p:nvPicPr>
          <p:cNvPr id="3" name="Picture 2">
            <a:extLst>
              <a:ext uri="{FF2B5EF4-FFF2-40B4-BE49-F238E27FC236}">
                <a16:creationId xmlns:a16="http://schemas.microsoft.com/office/drawing/2014/main" xmlns="" id="{7FA44EC6-EC0D-490B-849D-0BF4690097CE}"/>
              </a:ext>
            </a:extLst>
          </p:cNvPr>
          <p:cNvPicPr>
            <a:picLocks noChangeAspect="1"/>
          </p:cNvPicPr>
          <p:nvPr/>
        </p:nvPicPr>
        <p:blipFill>
          <a:blip r:embed="rId2"/>
          <a:stretch>
            <a:fillRect/>
          </a:stretch>
        </p:blipFill>
        <p:spPr>
          <a:xfrm>
            <a:off x="631565" y="854469"/>
            <a:ext cx="10266091" cy="3947724"/>
          </a:xfrm>
          <a:prstGeom prst="rect">
            <a:avLst/>
          </a:prstGeom>
        </p:spPr>
      </p:pic>
      <p:sp>
        <p:nvSpPr>
          <p:cNvPr id="6" name="TextBox 5">
            <a:extLst>
              <a:ext uri="{FF2B5EF4-FFF2-40B4-BE49-F238E27FC236}">
                <a16:creationId xmlns:a16="http://schemas.microsoft.com/office/drawing/2014/main" xmlns="" id="{C377C07D-40E1-D17C-3D57-D138C5E82852}"/>
              </a:ext>
            </a:extLst>
          </p:cNvPr>
          <p:cNvSpPr txBox="1"/>
          <p:nvPr/>
        </p:nvSpPr>
        <p:spPr>
          <a:xfrm>
            <a:off x="2849171" y="136525"/>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General Oil Reservoir</a:t>
            </a:r>
          </a:p>
        </p:txBody>
      </p:sp>
    </p:spTree>
    <p:extLst>
      <p:ext uri="{BB962C8B-B14F-4D97-AF65-F5344CB8AC3E}">
        <p14:creationId xmlns:p14="http://schemas.microsoft.com/office/powerpoint/2010/main" val="216629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14</a:t>
            </a:fld>
            <a:endParaRPr lang="en-US"/>
          </a:p>
        </p:txBody>
      </p:sp>
      <p:pic>
        <p:nvPicPr>
          <p:cNvPr id="3" name="Picture 2">
            <a:extLst>
              <a:ext uri="{FF2B5EF4-FFF2-40B4-BE49-F238E27FC236}">
                <a16:creationId xmlns:a16="http://schemas.microsoft.com/office/drawing/2014/main" xmlns="" id="{66D52EEC-D9CB-46CE-A3C2-9E050577D4C1}"/>
              </a:ext>
            </a:extLst>
          </p:cNvPr>
          <p:cNvPicPr>
            <a:picLocks noChangeAspect="1"/>
          </p:cNvPicPr>
          <p:nvPr/>
        </p:nvPicPr>
        <p:blipFill>
          <a:blip r:embed="rId2"/>
          <a:stretch>
            <a:fillRect/>
          </a:stretch>
        </p:blipFill>
        <p:spPr>
          <a:xfrm>
            <a:off x="695652" y="839910"/>
            <a:ext cx="10570297" cy="4848031"/>
          </a:xfrm>
          <a:prstGeom prst="rect">
            <a:avLst/>
          </a:prstGeom>
        </p:spPr>
      </p:pic>
      <p:sp>
        <p:nvSpPr>
          <p:cNvPr id="6" name="TextBox 5">
            <a:extLst>
              <a:ext uri="{FF2B5EF4-FFF2-40B4-BE49-F238E27FC236}">
                <a16:creationId xmlns:a16="http://schemas.microsoft.com/office/drawing/2014/main" xmlns="" id="{221E16E9-E22A-FB59-FA79-B396C977E2DC}"/>
              </a:ext>
            </a:extLst>
          </p:cNvPr>
          <p:cNvSpPr txBox="1"/>
          <p:nvPr/>
        </p:nvSpPr>
        <p:spPr>
          <a:xfrm>
            <a:off x="2849171" y="136525"/>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General Oil Reservoir</a:t>
            </a:r>
          </a:p>
        </p:txBody>
      </p:sp>
    </p:spTree>
    <p:extLst>
      <p:ext uri="{BB962C8B-B14F-4D97-AF65-F5344CB8AC3E}">
        <p14:creationId xmlns:p14="http://schemas.microsoft.com/office/powerpoint/2010/main" val="96765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15</a:t>
            </a:fld>
            <a:endParaRPr lang="en-US"/>
          </a:p>
        </p:txBody>
      </p:sp>
      <p:pic>
        <p:nvPicPr>
          <p:cNvPr id="3" name="Picture 2">
            <a:extLst>
              <a:ext uri="{FF2B5EF4-FFF2-40B4-BE49-F238E27FC236}">
                <a16:creationId xmlns:a16="http://schemas.microsoft.com/office/drawing/2014/main" xmlns="" id="{13A26AFF-E082-43A7-B7C6-A44747E4F452}"/>
              </a:ext>
            </a:extLst>
          </p:cNvPr>
          <p:cNvPicPr>
            <a:picLocks noChangeAspect="1"/>
          </p:cNvPicPr>
          <p:nvPr/>
        </p:nvPicPr>
        <p:blipFill rotWithShape="1">
          <a:blip r:embed="rId3"/>
          <a:srcRect t="7784"/>
          <a:stretch/>
        </p:blipFill>
        <p:spPr>
          <a:xfrm>
            <a:off x="665971" y="989704"/>
            <a:ext cx="10134707" cy="5366646"/>
          </a:xfrm>
          <a:prstGeom prst="rect">
            <a:avLst/>
          </a:prstGeom>
        </p:spPr>
      </p:pic>
      <p:sp>
        <p:nvSpPr>
          <p:cNvPr id="5" name="TextBox 4">
            <a:extLst>
              <a:ext uri="{FF2B5EF4-FFF2-40B4-BE49-F238E27FC236}">
                <a16:creationId xmlns:a16="http://schemas.microsoft.com/office/drawing/2014/main" xmlns="" id="{95C356F7-3EDB-4D37-3F4E-C18B6D4294A0}"/>
              </a:ext>
            </a:extLst>
          </p:cNvPr>
          <p:cNvSpPr txBox="1"/>
          <p:nvPr/>
        </p:nvSpPr>
        <p:spPr>
          <a:xfrm>
            <a:off x="2827655" y="70802"/>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Reservoirs Drive Indices</a:t>
            </a:r>
          </a:p>
        </p:txBody>
      </p:sp>
    </p:spTree>
    <p:extLst>
      <p:ext uri="{BB962C8B-B14F-4D97-AF65-F5344CB8AC3E}">
        <p14:creationId xmlns:p14="http://schemas.microsoft.com/office/powerpoint/2010/main" val="347482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16</a:t>
            </a:fld>
            <a:endParaRPr lang="en-US"/>
          </a:p>
        </p:txBody>
      </p:sp>
      <p:pic>
        <p:nvPicPr>
          <p:cNvPr id="3" name="Picture 2">
            <a:extLst>
              <a:ext uri="{FF2B5EF4-FFF2-40B4-BE49-F238E27FC236}">
                <a16:creationId xmlns:a16="http://schemas.microsoft.com/office/drawing/2014/main" xmlns="" id="{3DE7348A-D4BC-4FDF-A0E8-FADC67FA4FB7}"/>
              </a:ext>
            </a:extLst>
          </p:cNvPr>
          <p:cNvPicPr>
            <a:picLocks noChangeAspect="1"/>
          </p:cNvPicPr>
          <p:nvPr/>
        </p:nvPicPr>
        <p:blipFill>
          <a:blip r:embed="rId3"/>
          <a:stretch>
            <a:fillRect/>
          </a:stretch>
        </p:blipFill>
        <p:spPr>
          <a:xfrm>
            <a:off x="716921" y="1157634"/>
            <a:ext cx="10506885" cy="5005290"/>
          </a:xfrm>
          <a:prstGeom prst="rect">
            <a:avLst/>
          </a:prstGeom>
        </p:spPr>
      </p:pic>
      <p:sp>
        <p:nvSpPr>
          <p:cNvPr id="5" name="TextBox 4">
            <a:extLst>
              <a:ext uri="{FF2B5EF4-FFF2-40B4-BE49-F238E27FC236}">
                <a16:creationId xmlns:a16="http://schemas.microsoft.com/office/drawing/2014/main" xmlns="" id="{0F509F0D-2DAB-420F-86EC-6FACDF804552}"/>
              </a:ext>
            </a:extLst>
          </p:cNvPr>
          <p:cNvSpPr txBox="1"/>
          <p:nvPr/>
        </p:nvSpPr>
        <p:spPr>
          <a:xfrm>
            <a:off x="716921" y="616337"/>
            <a:ext cx="2276669" cy="461665"/>
          </a:xfrm>
          <a:prstGeom prst="rect">
            <a:avLst/>
          </a:prstGeom>
          <a:noFill/>
        </p:spPr>
        <p:txBody>
          <a:bodyPr wrap="square" rtlCol="0">
            <a:spAutoFit/>
          </a:bodyPr>
          <a:lstStyle/>
          <a:p>
            <a:r>
              <a:rPr lang="en-US" sz="2400" dirty="0">
                <a:solidFill>
                  <a:srgbClr val="0070C0"/>
                </a:solidFill>
                <a:cs typeface="Times New Roman" panose="02020603050405020304" pitchFamily="18" charset="0"/>
              </a:rPr>
              <a:t>Example</a:t>
            </a:r>
          </a:p>
        </p:txBody>
      </p:sp>
      <p:sp>
        <p:nvSpPr>
          <p:cNvPr id="6" name="TextBox 5">
            <a:extLst>
              <a:ext uri="{FF2B5EF4-FFF2-40B4-BE49-F238E27FC236}">
                <a16:creationId xmlns:a16="http://schemas.microsoft.com/office/drawing/2014/main" xmlns="" id="{33D2A995-9762-FAD8-1EFB-5BC9DC97EE3B}"/>
              </a:ext>
            </a:extLst>
          </p:cNvPr>
          <p:cNvSpPr txBox="1"/>
          <p:nvPr/>
        </p:nvSpPr>
        <p:spPr>
          <a:xfrm>
            <a:off x="2827655" y="70802"/>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Reservoirs Drive Indices</a:t>
            </a:r>
          </a:p>
        </p:txBody>
      </p:sp>
    </p:spTree>
    <p:extLst>
      <p:ext uri="{BB962C8B-B14F-4D97-AF65-F5344CB8AC3E}">
        <p14:creationId xmlns:p14="http://schemas.microsoft.com/office/powerpoint/2010/main" val="104232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17</a:t>
            </a:fld>
            <a:endParaRPr lang="en-US"/>
          </a:p>
        </p:txBody>
      </p:sp>
      <p:pic>
        <p:nvPicPr>
          <p:cNvPr id="6" name="Picture 5">
            <a:extLst>
              <a:ext uri="{FF2B5EF4-FFF2-40B4-BE49-F238E27FC236}">
                <a16:creationId xmlns:a16="http://schemas.microsoft.com/office/drawing/2014/main" xmlns="" id="{FE28177E-81D7-4C6B-822F-2B76D4F211FC}"/>
              </a:ext>
            </a:extLst>
          </p:cNvPr>
          <p:cNvPicPr>
            <a:picLocks noChangeAspect="1"/>
          </p:cNvPicPr>
          <p:nvPr/>
        </p:nvPicPr>
        <p:blipFill>
          <a:blip r:embed="rId2"/>
          <a:stretch>
            <a:fillRect/>
          </a:stretch>
        </p:blipFill>
        <p:spPr>
          <a:xfrm>
            <a:off x="744894" y="1132697"/>
            <a:ext cx="10353683" cy="4592605"/>
          </a:xfrm>
          <a:prstGeom prst="rect">
            <a:avLst/>
          </a:prstGeom>
        </p:spPr>
      </p:pic>
      <p:sp>
        <p:nvSpPr>
          <p:cNvPr id="8" name="TextBox 7">
            <a:extLst>
              <a:ext uri="{FF2B5EF4-FFF2-40B4-BE49-F238E27FC236}">
                <a16:creationId xmlns:a16="http://schemas.microsoft.com/office/drawing/2014/main" xmlns="" id="{D438136D-451A-4184-BEC0-B8B4BC041FEC}"/>
              </a:ext>
            </a:extLst>
          </p:cNvPr>
          <p:cNvSpPr txBox="1"/>
          <p:nvPr/>
        </p:nvSpPr>
        <p:spPr>
          <a:xfrm>
            <a:off x="744894" y="585627"/>
            <a:ext cx="6097554" cy="461665"/>
          </a:xfrm>
          <a:prstGeom prst="rect">
            <a:avLst/>
          </a:prstGeom>
          <a:noFill/>
        </p:spPr>
        <p:txBody>
          <a:bodyPr wrap="square">
            <a:spAutoFit/>
          </a:bodyPr>
          <a:lstStyle/>
          <a:p>
            <a:r>
              <a:rPr lang="en-US" sz="2400" dirty="0">
                <a:solidFill>
                  <a:srgbClr val="0070C0"/>
                </a:solidFill>
                <a:cs typeface="Times New Roman" panose="02020603050405020304" pitchFamily="18" charset="0"/>
              </a:rPr>
              <a:t>Solution</a:t>
            </a:r>
          </a:p>
        </p:txBody>
      </p:sp>
      <p:sp>
        <p:nvSpPr>
          <p:cNvPr id="5" name="TextBox 4">
            <a:extLst>
              <a:ext uri="{FF2B5EF4-FFF2-40B4-BE49-F238E27FC236}">
                <a16:creationId xmlns:a16="http://schemas.microsoft.com/office/drawing/2014/main" xmlns="" id="{D7AAD406-D94E-31C1-DF51-456C0BA663A1}"/>
              </a:ext>
            </a:extLst>
          </p:cNvPr>
          <p:cNvSpPr txBox="1"/>
          <p:nvPr/>
        </p:nvSpPr>
        <p:spPr>
          <a:xfrm>
            <a:off x="2827655" y="70802"/>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Reservoirs Drive Indices</a:t>
            </a:r>
          </a:p>
        </p:txBody>
      </p:sp>
    </p:spTree>
    <p:extLst>
      <p:ext uri="{BB962C8B-B14F-4D97-AF65-F5344CB8AC3E}">
        <p14:creationId xmlns:p14="http://schemas.microsoft.com/office/powerpoint/2010/main" val="65007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18</a:t>
            </a:fld>
            <a:endParaRPr lang="en-US"/>
          </a:p>
        </p:txBody>
      </p:sp>
      <p:pic>
        <p:nvPicPr>
          <p:cNvPr id="3" name="Picture 2">
            <a:extLst>
              <a:ext uri="{FF2B5EF4-FFF2-40B4-BE49-F238E27FC236}">
                <a16:creationId xmlns:a16="http://schemas.microsoft.com/office/drawing/2014/main" xmlns="" id="{052F113E-067C-41D8-8151-5609888EEAF7}"/>
              </a:ext>
            </a:extLst>
          </p:cNvPr>
          <p:cNvPicPr>
            <a:picLocks noChangeAspect="1"/>
          </p:cNvPicPr>
          <p:nvPr/>
        </p:nvPicPr>
        <p:blipFill>
          <a:blip r:embed="rId2"/>
          <a:stretch>
            <a:fillRect/>
          </a:stretch>
        </p:blipFill>
        <p:spPr>
          <a:xfrm>
            <a:off x="626608" y="546131"/>
            <a:ext cx="10556133" cy="5406800"/>
          </a:xfrm>
          <a:prstGeom prst="rect">
            <a:avLst/>
          </a:prstGeom>
        </p:spPr>
      </p:pic>
      <p:sp>
        <p:nvSpPr>
          <p:cNvPr id="5" name="TextBox 4">
            <a:extLst>
              <a:ext uri="{FF2B5EF4-FFF2-40B4-BE49-F238E27FC236}">
                <a16:creationId xmlns:a16="http://schemas.microsoft.com/office/drawing/2014/main" xmlns="" id="{2419A6B9-7828-34C7-5352-34123EFA4F76}"/>
              </a:ext>
            </a:extLst>
          </p:cNvPr>
          <p:cNvSpPr txBox="1"/>
          <p:nvPr/>
        </p:nvSpPr>
        <p:spPr>
          <a:xfrm>
            <a:off x="2827655" y="70802"/>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Reservoirs Drive Indices</a:t>
            </a:r>
          </a:p>
        </p:txBody>
      </p:sp>
    </p:spTree>
    <p:extLst>
      <p:ext uri="{BB962C8B-B14F-4D97-AF65-F5344CB8AC3E}">
        <p14:creationId xmlns:p14="http://schemas.microsoft.com/office/powerpoint/2010/main" val="271414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latin typeface="Times New Roman" panose="02020603050405020304" pitchFamily="18" charset="0"/>
                <a:cs typeface="Times New Roman" panose="02020603050405020304" pitchFamily="18" charset="0"/>
              </a:rPr>
              <a:t>19</a:t>
            </a:fld>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419A6B9-7828-34C7-5352-34123EFA4F76}"/>
              </a:ext>
            </a:extLst>
          </p:cNvPr>
          <p:cNvSpPr txBox="1"/>
          <p:nvPr/>
        </p:nvSpPr>
        <p:spPr>
          <a:xfrm>
            <a:off x="1430766" y="70802"/>
            <a:ext cx="8864301"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latin typeface="Times New Roman" panose="02020603050405020304" pitchFamily="18" charset="0"/>
                <a:cs typeface="Times New Roman" panose="02020603050405020304" pitchFamily="18" charset="0"/>
              </a:rPr>
              <a:t>The MBE as an Equation of a Straight Line</a:t>
            </a:r>
          </a:p>
        </p:txBody>
      </p:sp>
      <p:pic>
        <p:nvPicPr>
          <p:cNvPr id="8" name="Picture 7">
            <a:extLst>
              <a:ext uri="{FF2B5EF4-FFF2-40B4-BE49-F238E27FC236}">
                <a16:creationId xmlns:a16="http://schemas.microsoft.com/office/drawing/2014/main" xmlns="" id="{868D1D1F-3EDA-642A-2195-083ECF76EC73}"/>
              </a:ext>
            </a:extLst>
          </p:cNvPr>
          <p:cNvPicPr>
            <a:picLocks noChangeAspect="1"/>
          </p:cNvPicPr>
          <p:nvPr/>
        </p:nvPicPr>
        <p:blipFill>
          <a:blip r:embed="rId2"/>
          <a:stretch>
            <a:fillRect/>
          </a:stretch>
        </p:blipFill>
        <p:spPr>
          <a:xfrm>
            <a:off x="817021" y="1513034"/>
            <a:ext cx="3353037" cy="243882"/>
          </a:xfrm>
          <a:prstGeom prst="rect">
            <a:avLst/>
          </a:prstGeom>
        </p:spPr>
      </p:pic>
      <p:pic>
        <p:nvPicPr>
          <p:cNvPr id="10" name="Picture 9">
            <a:extLst>
              <a:ext uri="{FF2B5EF4-FFF2-40B4-BE49-F238E27FC236}">
                <a16:creationId xmlns:a16="http://schemas.microsoft.com/office/drawing/2014/main" xmlns="" id="{819FC725-6596-A0AB-473D-18BD1FE8C4B2}"/>
              </a:ext>
            </a:extLst>
          </p:cNvPr>
          <p:cNvPicPr>
            <a:picLocks noChangeAspect="1"/>
          </p:cNvPicPr>
          <p:nvPr/>
        </p:nvPicPr>
        <p:blipFill>
          <a:blip r:embed="rId3"/>
          <a:stretch>
            <a:fillRect/>
          </a:stretch>
        </p:blipFill>
        <p:spPr>
          <a:xfrm>
            <a:off x="817021" y="2425855"/>
            <a:ext cx="3905586" cy="336461"/>
          </a:xfrm>
          <a:prstGeom prst="rect">
            <a:avLst/>
          </a:prstGeom>
        </p:spPr>
      </p:pic>
      <p:sp>
        <p:nvSpPr>
          <p:cNvPr id="12" name="TextBox 11">
            <a:extLst>
              <a:ext uri="{FF2B5EF4-FFF2-40B4-BE49-F238E27FC236}">
                <a16:creationId xmlns:a16="http://schemas.microsoft.com/office/drawing/2014/main" xmlns="" id="{4AA30A34-CE8E-EDDD-FB0F-7DBD2DBB720B}"/>
              </a:ext>
            </a:extLst>
          </p:cNvPr>
          <p:cNvSpPr txBox="1"/>
          <p:nvPr/>
        </p:nvSpPr>
        <p:spPr>
          <a:xfrm>
            <a:off x="712694" y="1864377"/>
            <a:ext cx="6094206"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 represents the underground withdrawal and given by:</a:t>
            </a:r>
            <a:endParaRPr lang="en-GB"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3DD386C4-2672-C7CD-7142-B86D6EE28E52}"/>
              </a:ext>
            </a:extLst>
          </p:cNvPr>
          <p:cNvSpPr txBox="1"/>
          <p:nvPr/>
        </p:nvSpPr>
        <p:spPr>
          <a:xfrm>
            <a:off x="771859" y="2893165"/>
            <a:ext cx="6769251" cy="369332"/>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Eo</a:t>
            </a:r>
            <a:r>
              <a:rPr lang="en-US" dirty="0">
                <a:latin typeface="Times New Roman" panose="02020603050405020304" pitchFamily="18" charset="0"/>
                <a:cs typeface="Times New Roman" panose="02020603050405020304" pitchFamily="18" charset="0"/>
              </a:rPr>
              <a:t> describes the expansion of oil and its originally dissolved gas:</a:t>
            </a:r>
            <a:endParaRPr lang="en-GB"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A3EE996D-A112-1D87-8DD9-3DBDF030E801}"/>
              </a:ext>
            </a:extLst>
          </p:cNvPr>
          <p:cNvPicPr>
            <a:picLocks noChangeAspect="1"/>
          </p:cNvPicPr>
          <p:nvPr/>
        </p:nvPicPr>
        <p:blipFill>
          <a:blip r:embed="rId4"/>
          <a:stretch>
            <a:fillRect/>
          </a:stretch>
        </p:blipFill>
        <p:spPr>
          <a:xfrm>
            <a:off x="839829" y="3374139"/>
            <a:ext cx="3330229" cy="374484"/>
          </a:xfrm>
          <a:prstGeom prst="rect">
            <a:avLst/>
          </a:prstGeom>
        </p:spPr>
      </p:pic>
      <p:sp>
        <p:nvSpPr>
          <p:cNvPr id="18" name="TextBox 17">
            <a:extLst>
              <a:ext uri="{FF2B5EF4-FFF2-40B4-BE49-F238E27FC236}">
                <a16:creationId xmlns:a16="http://schemas.microsoft.com/office/drawing/2014/main" xmlns="" id="{CC4407C5-0DA4-993E-359C-478A7A856487}"/>
              </a:ext>
            </a:extLst>
          </p:cNvPr>
          <p:cNvSpPr txBox="1"/>
          <p:nvPr/>
        </p:nvSpPr>
        <p:spPr>
          <a:xfrm>
            <a:off x="771860" y="3798568"/>
            <a:ext cx="6094206" cy="369332"/>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is the term describing the expansion of the gas-cap gas:</a:t>
            </a:r>
            <a:endParaRPr lang="en-GB"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xmlns="" id="{B9157426-A97B-1178-634C-3450589F9BE4}"/>
              </a:ext>
            </a:extLst>
          </p:cNvPr>
          <p:cNvPicPr>
            <a:picLocks noChangeAspect="1"/>
          </p:cNvPicPr>
          <p:nvPr/>
        </p:nvPicPr>
        <p:blipFill>
          <a:blip r:embed="rId5"/>
          <a:stretch>
            <a:fillRect/>
          </a:stretch>
        </p:blipFill>
        <p:spPr>
          <a:xfrm>
            <a:off x="817021" y="4215598"/>
            <a:ext cx="2232853" cy="342930"/>
          </a:xfrm>
          <a:prstGeom prst="rect">
            <a:avLst/>
          </a:prstGeom>
        </p:spPr>
      </p:pic>
      <p:sp>
        <p:nvSpPr>
          <p:cNvPr id="22" name="TextBox 21">
            <a:extLst>
              <a:ext uri="{FF2B5EF4-FFF2-40B4-BE49-F238E27FC236}">
                <a16:creationId xmlns:a16="http://schemas.microsoft.com/office/drawing/2014/main" xmlns="" id="{04C69D1A-B1DD-4845-389D-923E2694DD6A}"/>
              </a:ext>
            </a:extLst>
          </p:cNvPr>
          <p:cNvSpPr txBox="1"/>
          <p:nvPr/>
        </p:nvSpPr>
        <p:spPr>
          <a:xfrm>
            <a:off x="771860" y="4606226"/>
            <a:ext cx="8864300" cy="369332"/>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Ef,w</a:t>
            </a:r>
            <a:r>
              <a:rPr lang="en-US" dirty="0">
                <a:latin typeface="Times New Roman" panose="02020603050405020304" pitchFamily="18" charset="0"/>
                <a:cs typeface="Times New Roman" panose="02020603050405020304" pitchFamily="18" charset="0"/>
              </a:rPr>
              <a:t> represents the expansion of the initial water and the reduction in the pore volume:</a:t>
            </a:r>
            <a:endParaRPr lang="en-GB" dirty="0">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61ADD8E8-4268-BC6D-EA7C-FD8AD1C1CC7E}"/>
              </a:ext>
            </a:extLst>
          </p:cNvPr>
          <p:cNvPicPr>
            <a:picLocks noChangeAspect="1"/>
          </p:cNvPicPr>
          <p:nvPr/>
        </p:nvPicPr>
        <p:blipFill>
          <a:blip r:embed="rId6"/>
          <a:stretch>
            <a:fillRect/>
          </a:stretch>
        </p:blipFill>
        <p:spPr>
          <a:xfrm>
            <a:off x="817021" y="4975558"/>
            <a:ext cx="3330229" cy="800169"/>
          </a:xfrm>
          <a:prstGeom prst="rect">
            <a:avLst/>
          </a:prstGeom>
        </p:spPr>
      </p:pic>
      <p:pic>
        <p:nvPicPr>
          <p:cNvPr id="26" name="Picture 25">
            <a:extLst>
              <a:ext uri="{FF2B5EF4-FFF2-40B4-BE49-F238E27FC236}">
                <a16:creationId xmlns:a16="http://schemas.microsoft.com/office/drawing/2014/main" xmlns="" id="{F5EFB4BD-0271-5C5C-26ED-AF487C05F2EE}"/>
              </a:ext>
            </a:extLst>
          </p:cNvPr>
          <p:cNvPicPr>
            <a:picLocks noChangeAspect="1"/>
          </p:cNvPicPr>
          <p:nvPr/>
        </p:nvPicPr>
        <p:blipFill>
          <a:blip r:embed="rId7"/>
          <a:stretch>
            <a:fillRect/>
          </a:stretch>
        </p:blipFill>
        <p:spPr>
          <a:xfrm>
            <a:off x="822503" y="1017238"/>
            <a:ext cx="5273497" cy="350550"/>
          </a:xfrm>
          <a:prstGeom prst="rect">
            <a:avLst/>
          </a:prstGeom>
        </p:spPr>
      </p:pic>
      <p:sp>
        <p:nvSpPr>
          <p:cNvPr id="28" name="TextBox 27">
            <a:extLst>
              <a:ext uri="{FF2B5EF4-FFF2-40B4-BE49-F238E27FC236}">
                <a16:creationId xmlns:a16="http://schemas.microsoft.com/office/drawing/2014/main" xmlns="" id="{2AE706F2-FA46-4616-BE67-91C756DE7D3D}"/>
              </a:ext>
            </a:extLst>
          </p:cNvPr>
          <p:cNvSpPr txBox="1"/>
          <p:nvPr/>
        </p:nvSpPr>
        <p:spPr>
          <a:xfrm>
            <a:off x="712694" y="673739"/>
            <a:ext cx="6094206" cy="369332"/>
          </a:xfrm>
          <a:prstGeom prst="rect">
            <a:avLst/>
          </a:prstGeom>
          <a:noFill/>
        </p:spPr>
        <p:txBody>
          <a:bodyPr wrap="square">
            <a:spAutoFit/>
          </a:bodyPr>
          <a:lstStyle/>
          <a:p>
            <a:r>
              <a:rPr lang="en-US" dirty="0" err="1"/>
              <a:t>Havlena</a:t>
            </a:r>
            <a:r>
              <a:rPr lang="en-US" dirty="0"/>
              <a:t> and Odeh Equation: </a:t>
            </a:r>
            <a:endParaRPr lang="en-GB" dirty="0"/>
          </a:p>
        </p:txBody>
      </p:sp>
    </p:spTree>
    <p:extLst>
      <p:ext uri="{BB962C8B-B14F-4D97-AF65-F5344CB8AC3E}">
        <p14:creationId xmlns:p14="http://schemas.microsoft.com/office/powerpoint/2010/main" val="244333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814388"/>
            <a:ext cx="10177631" cy="4779588"/>
          </a:xfrm>
        </p:spPr>
        <p:txBody>
          <a:bodyPr>
            <a:noAutofit/>
          </a:bodyPr>
          <a:lstStyle/>
          <a:p>
            <a:pPr marL="342900" indent="-342900" algn="l">
              <a:buFont typeface="Arial" panose="020B0604020202020204" pitchFamily="34" charset="0"/>
              <a:buChar char="•"/>
            </a:pPr>
            <a:endParaRPr lang="en-GB" sz="1800" u="sng"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INTRODUCTION</a:t>
            </a:r>
          </a:p>
          <a:p>
            <a:pPr marL="342900" indent="-342900"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ASSUMPTIONS OF MBE</a:t>
            </a:r>
          </a:p>
          <a:p>
            <a:pPr marL="342900" indent="-342900"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DRY GAS EXPANSION</a:t>
            </a:r>
          </a:p>
          <a:p>
            <a:pPr marL="342900" indent="-342900"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Example</a:t>
            </a:r>
          </a:p>
          <a:p>
            <a:pPr marL="342900" indent="-342900"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GENERAL OIL RESERVOIRS</a:t>
            </a:r>
          </a:p>
          <a:p>
            <a:pPr marL="342900" indent="-342900"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GENERAL DRIVE INDICES</a:t>
            </a:r>
          </a:p>
          <a:p>
            <a:pPr marL="342900" indent="-342900"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Example</a:t>
            </a:r>
          </a:p>
          <a:p>
            <a:pPr marL="342900" indent="-342900"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MBE as an Equation of a Straight Line</a:t>
            </a:r>
          </a:p>
          <a:p>
            <a:pPr marL="342900" indent="-3429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Undersaturated-Oil Reservoirs</a:t>
            </a:r>
          </a:p>
          <a:p>
            <a:pPr marL="342900" indent="-342900"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Example</a:t>
            </a:r>
          </a:p>
          <a:p>
            <a:pPr marL="342900" indent="-342900"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Undersaturated-Oil Reservoirs</a:t>
            </a:r>
          </a:p>
          <a:p>
            <a:pPr marL="342900" indent="-342900"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Gas cap reservoir</a:t>
            </a:r>
          </a:p>
          <a:p>
            <a:pPr marL="342900" indent="-342900" algn="l">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457200" indent="-457200" algn="l">
              <a:lnSpc>
                <a:spcPct val="100000"/>
              </a:lnSpc>
              <a:buFont typeface="Arial" panose="020B0604020202020204" pitchFamily="34" charset="0"/>
              <a:buChar char="•"/>
            </a:pPr>
            <a:endParaRPr lang="en-GB" sz="18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gn="l">
              <a:lnSpc>
                <a:spcPct val="100000"/>
              </a:lnSpc>
              <a:buFont typeface="Arial" panose="020B0604020202020204" pitchFamily="34" charset="0"/>
              <a:buChar char="•"/>
            </a:pPr>
            <a:endParaRPr lang="en-GB" sz="18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l">
              <a:lnSpc>
                <a:spcPct val="100000"/>
              </a:lnSpc>
              <a:buFont typeface="Arial" panose="020B0604020202020204" pitchFamily="34" charset="0"/>
              <a:buChar char="•"/>
            </a:pPr>
            <a:endParaRPr lang="en-GB" sz="18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l">
              <a:lnSpc>
                <a:spcPct val="100000"/>
              </a:lnSpc>
              <a:buFont typeface="Arial" panose="020B0604020202020204" pitchFamily="34" charset="0"/>
              <a:buChar char="•"/>
            </a:pPr>
            <a:endParaRPr lang="en-GB" sz="18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l">
              <a:lnSpc>
                <a:spcPct val="100000"/>
              </a:lnSpc>
              <a:buFont typeface="Arial" panose="020B0604020202020204" pitchFamily="34" charset="0"/>
              <a:buChar char="•"/>
            </a:pPr>
            <a:endParaRPr lang="en-GB" sz="18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l">
              <a:lnSpc>
                <a:spcPct val="100000"/>
              </a:lnSpc>
              <a:buFont typeface="Arial" panose="020B0604020202020204" pitchFamily="34" charset="0"/>
              <a:buChar char="•"/>
            </a:pPr>
            <a:endParaRPr lang="en-GB" sz="18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l">
              <a:lnSpc>
                <a:spcPct val="100000"/>
              </a:lnSpc>
              <a:buFont typeface="Arial" panose="020B0604020202020204" pitchFamily="34" charset="0"/>
              <a:buChar char="•"/>
            </a:pPr>
            <a:endParaRPr lang="en-GB" sz="18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l">
              <a:lnSpc>
                <a:spcPct val="100000"/>
              </a:lnSpc>
              <a:buFont typeface="Arial" panose="020B0604020202020204" pitchFamily="34" charset="0"/>
              <a:buChar char="•"/>
            </a:pPr>
            <a:endParaRPr lang="en-GB" sz="18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lgn="l">
              <a:lnSpc>
                <a:spcPct val="100000"/>
              </a:lnSpc>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GB" sz="1800" u="sng"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GB" sz="1800" u="sng"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GB" sz="1800" u="sng" dirty="0">
              <a:latin typeface="Times New Roman" panose="02020603050405020304" pitchFamily="18" charset="0"/>
              <a:cs typeface="Times New Roman" panose="02020603050405020304" pitchFamily="18" charset="0"/>
            </a:endParaRPr>
          </a:p>
        </p:txBody>
      </p:sp>
      <p:sp>
        <p:nvSpPr>
          <p:cNvPr id="5" name="AutoShape 2" descr="Compare the property of ideal gases and real gas molecu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https://qph.fs.quoracdn.net/main-qimg-aabf73c8d09595011e3bd28c41c14e23.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Slide Number Placeholder 3">
            <a:extLst>
              <a:ext uri="{FF2B5EF4-FFF2-40B4-BE49-F238E27FC236}">
                <a16:creationId xmlns:a16="http://schemas.microsoft.com/office/drawing/2014/main" xmlns="" id="{792989B9-1ABA-459A-ADA5-3A4D3524B211}"/>
              </a:ext>
            </a:extLst>
          </p:cNvPr>
          <p:cNvSpPr>
            <a:spLocks noGrp="1"/>
          </p:cNvSpPr>
          <p:nvPr>
            <p:ph type="sldNum" sz="quarter" idx="12"/>
          </p:nvPr>
        </p:nvSpPr>
        <p:spPr/>
        <p:txBody>
          <a:bodyPr/>
          <a:lstStyle/>
          <a:p>
            <a:fld id="{FF24955D-8619-4099-8A53-AC1898540FFA}" type="slidenum">
              <a:rPr lang="en-GB" smtClean="0"/>
              <a:t>2</a:t>
            </a:fld>
            <a:endParaRPr lang="en-GB"/>
          </a:p>
        </p:txBody>
      </p:sp>
      <p:sp>
        <p:nvSpPr>
          <p:cNvPr id="6" name="TextBox 5">
            <a:extLst>
              <a:ext uri="{FF2B5EF4-FFF2-40B4-BE49-F238E27FC236}">
                <a16:creationId xmlns:a16="http://schemas.microsoft.com/office/drawing/2014/main" xmlns="" id="{44469C32-CFA9-D79C-DF97-B6D75C835AA1}"/>
              </a:ext>
            </a:extLst>
          </p:cNvPr>
          <p:cNvSpPr txBox="1"/>
          <p:nvPr/>
        </p:nvSpPr>
        <p:spPr>
          <a:xfrm>
            <a:off x="2827655" y="70802"/>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3200" dirty="0">
                <a:solidFill>
                  <a:schemeClr val="tx1"/>
                </a:solidFill>
                <a:latin typeface="Times New Roman" panose="02020603050405020304" pitchFamily="18" charset="0"/>
                <a:cs typeface="Times New Roman" panose="02020603050405020304" pitchFamily="18" charset="0"/>
              </a:rPr>
              <a:t>Outline</a:t>
            </a:r>
          </a:p>
        </p:txBody>
      </p:sp>
    </p:spTree>
    <p:extLst>
      <p:ext uri="{BB962C8B-B14F-4D97-AF65-F5344CB8AC3E}">
        <p14:creationId xmlns:p14="http://schemas.microsoft.com/office/powerpoint/2010/main" val="192530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20</a:t>
            </a:fld>
            <a:endParaRPr lang="en-US"/>
          </a:p>
        </p:txBody>
      </p:sp>
      <p:sp>
        <p:nvSpPr>
          <p:cNvPr id="6" name="TextBox 5">
            <a:extLst>
              <a:ext uri="{FF2B5EF4-FFF2-40B4-BE49-F238E27FC236}">
                <a16:creationId xmlns:a16="http://schemas.microsoft.com/office/drawing/2014/main" xmlns="" id="{8C0BF605-12FD-E5FD-5105-E502C86E2579}"/>
              </a:ext>
            </a:extLst>
          </p:cNvPr>
          <p:cNvSpPr txBox="1"/>
          <p:nvPr/>
        </p:nvSpPr>
        <p:spPr>
          <a:xfrm>
            <a:off x="1430766" y="70802"/>
            <a:ext cx="8864301"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 MBE as an Equation of a Straight Line</a:t>
            </a:r>
          </a:p>
        </p:txBody>
      </p:sp>
      <p:sp>
        <p:nvSpPr>
          <p:cNvPr id="7" name="TextBox 6">
            <a:extLst>
              <a:ext uri="{FF2B5EF4-FFF2-40B4-BE49-F238E27FC236}">
                <a16:creationId xmlns:a16="http://schemas.microsoft.com/office/drawing/2014/main" xmlns="" id="{C4D2D46A-ADD9-74DF-6B6C-3D0409931A30}"/>
              </a:ext>
            </a:extLst>
          </p:cNvPr>
          <p:cNvSpPr txBox="1"/>
          <p:nvPr/>
        </p:nvSpPr>
        <p:spPr>
          <a:xfrm>
            <a:off x="562088" y="751249"/>
            <a:ext cx="6094206" cy="369332"/>
          </a:xfrm>
          <a:prstGeom prst="rect">
            <a:avLst/>
          </a:prstGeom>
          <a:noFill/>
        </p:spPr>
        <p:txBody>
          <a:bodyPr wrap="square">
            <a:spAutoFit/>
          </a:bodyPr>
          <a:lstStyle/>
          <a:p>
            <a:r>
              <a:rPr lang="en-US" b="1" dirty="0">
                <a:solidFill>
                  <a:srgbClr val="C00000"/>
                </a:solidFill>
              </a:rPr>
              <a:t>1. Undersaturated-Oil Reservoirs</a:t>
            </a:r>
            <a:endParaRPr lang="en-GB" b="1" dirty="0">
              <a:solidFill>
                <a:srgbClr val="C00000"/>
              </a:solidFill>
            </a:endParaRPr>
          </a:p>
        </p:txBody>
      </p:sp>
      <p:sp>
        <p:nvSpPr>
          <p:cNvPr id="9" name="TextBox 8">
            <a:extLst>
              <a:ext uri="{FF2B5EF4-FFF2-40B4-BE49-F238E27FC236}">
                <a16:creationId xmlns:a16="http://schemas.microsoft.com/office/drawing/2014/main" xmlns="" id="{821E6A95-B811-CDF5-9A9A-B3DCA4C28ECA}"/>
              </a:ext>
            </a:extLst>
          </p:cNvPr>
          <p:cNvSpPr txBox="1"/>
          <p:nvPr/>
        </p:nvSpPr>
        <p:spPr>
          <a:xfrm>
            <a:off x="637392" y="1150459"/>
            <a:ext cx="6094206" cy="369332"/>
          </a:xfrm>
          <a:prstGeom prst="rect">
            <a:avLst/>
          </a:prstGeom>
          <a:noFill/>
        </p:spPr>
        <p:txBody>
          <a:bodyPr wrap="square">
            <a:spAutoFit/>
          </a:bodyPr>
          <a:lstStyle/>
          <a:p>
            <a:r>
              <a:rPr lang="pl-PL" dirty="0"/>
              <a:t>F = N [Eo + m Eg + Ef,w] + We</a:t>
            </a:r>
            <a:endParaRPr lang="en-GB" dirty="0"/>
          </a:p>
        </p:txBody>
      </p:sp>
      <p:sp>
        <p:nvSpPr>
          <p:cNvPr id="11" name="TextBox 10">
            <a:extLst>
              <a:ext uri="{FF2B5EF4-FFF2-40B4-BE49-F238E27FC236}">
                <a16:creationId xmlns:a16="http://schemas.microsoft.com/office/drawing/2014/main" xmlns="" id="{F4038E4E-5079-E4E9-B536-4467459B6E9F}"/>
              </a:ext>
            </a:extLst>
          </p:cNvPr>
          <p:cNvSpPr txBox="1"/>
          <p:nvPr/>
        </p:nvSpPr>
        <p:spPr>
          <a:xfrm>
            <a:off x="637392" y="1519791"/>
            <a:ext cx="6094206" cy="923330"/>
          </a:xfrm>
          <a:prstGeom prst="rect">
            <a:avLst/>
          </a:prstGeom>
          <a:noFill/>
        </p:spPr>
        <p:txBody>
          <a:bodyPr wrap="square">
            <a:spAutoFit/>
          </a:bodyPr>
          <a:lstStyle/>
          <a:p>
            <a:pPr marL="285750" indent="-285750">
              <a:buFont typeface="Arial" panose="020B0604020202020204" pitchFamily="34" charset="0"/>
              <a:buChar char="•"/>
            </a:pPr>
            <a:r>
              <a:rPr lang="en-US" dirty="0"/>
              <a:t>We = 0, since the reservoir is volumetric</a:t>
            </a:r>
          </a:p>
          <a:p>
            <a:pPr marL="285750" indent="-285750">
              <a:buFont typeface="Arial" panose="020B0604020202020204" pitchFamily="34" charset="0"/>
              <a:buChar char="•"/>
            </a:pPr>
            <a:r>
              <a:rPr lang="en-US" dirty="0"/>
              <a:t>m = 0, since the reservoir is undersaturated</a:t>
            </a:r>
          </a:p>
          <a:p>
            <a:pPr marL="285750" indent="-285750">
              <a:buFont typeface="Arial" panose="020B0604020202020204" pitchFamily="34" charset="0"/>
              <a:buChar char="•"/>
            </a:pPr>
            <a:r>
              <a:rPr lang="en-US" dirty="0"/>
              <a:t>Rs = </a:t>
            </a:r>
            <a:r>
              <a:rPr lang="en-US" dirty="0" err="1"/>
              <a:t>Rsi</a:t>
            </a:r>
            <a:r>
              <a:rPr lang="en-US" dirty="0"/>
              <a:t> = Rp, since all produced gas is dissolved in the oil</a:t>
            </a:r>
          </a:p>
        </p:txBody>
      </p:sp>
      <p:sp>
        <p:nvSpPr>
          <p:cNvPr id="13" name="TextBox 12">
            <a:extLst>
              <a:ext uri="{FF2B5EF4-FFF2-40B4-BE49-F238E27FC236}">
                <a16:creationId xmlns:a16="http://schemas.microsoft.com/office/drawing/2014/main" xmlns="" id="{D1EA86D8-7652-F17F-0C58-E19775E930B7}"/>
              </a:ext>
            </a:extLst>
          </p:cNvPr>
          <p:cNvSpPr txBox="1"/>
          <p:nvPr/>
        </p:nvSpPr>
        <p:spPr>
          <a:xfrm>
            <a:off x="723452" y="2489287"/>
            <a:ext cx="6094206" cy="815608"/>
          </a:xfrm>
          <a:prstGeom prst="rect">
            <a:avLst/>
          </a:prstGeom>
          <a:noFill/>
        </p:spPr>
        <p:txBody>
          <a:bodyPr wrap="square">
            <a:spAutoFit/>
          </a:bodyPr>
          <a:lstStyle/>
          <a:p>
            <a:r>
              <a:rPr lang="en-US" dirty="0"/>
              <a:t>Applying the above conditions, the equation become:</a:t>
            </a:r>
          </a:p>
          <a:p>
            <a:endParaRPr lang="en-US" sz="1000" dirty="0"/>
          </a:p>
          <a:p>
            <a:r>
              <a:rPr lang="en-US" dirty="0"/>
              <a:t>F = N (</a:t>
            </a:r>
            <a:r>
              <a:rPr lang="en-US" dirty="0" err="1"/>
              <a:t>Eo</a:t>
            </a:r>
            <a:r>
              <a:rPr lang="en-US" dirty="0"/>
              <a:t> + </a:t>
            </a:r>
            <a:r>
              <a:rPr lang="en-US" dirty="0" err="1"/>
              <a:t>Ef,w</a:t>
            </a:r>
            <a:r>
              <a:rPr lang="en-US" dirty="0"/>
              <a:t>)</a:t>
            </a:r>
            <a:endParaRPr lang="en-GB" dirty="0"/>
          </a:p>
        </p:txBody>
      </p:sp>
      <p:sp>
        <p:nvSpPr>
          <p:cNvPr id="15" name="TextBox 14">
            <a:extLst>
              <a:ext uri="{FF2B5EF4-FFF2-40B4-BE49-F238E27FC236}">
                <a16:creationId xmlns:a16="http://schemas.microsoft.com/office/drawing/2014/main" xmlns="" id="{229CD17D-6F12-C5CE-0057-2E55A441B528}"/>
              </a:ext>
            </a:extLst>
          </p:cNvPr>
          <p:cNvSpPr txBox="1"/>
          <p:nvPr/>
        </p:nvSpPr>
        <p:spPr>
          <a:xfrm>
            <a:off x="723452" y="3352648"/>
            <a:ext cx="6094206" cy="923330"/>
          </a:xfrm>
          <a:prstGeom prst="rect">
            <a:avLst/>
          </a:prstGeom>
          <a:noFill/>
        </p:spPr>
        <p:txBody>
          <a:bodyPr wrap="square">
            <a:spAutoFit/>
          </a:bodyPr>
          <a:lstStyle/>
          <a:p>
            <a:r>
              <a:rPr lang="en-US" dirty="0"/>
              <a:t>where N = initial oil in place, STB</a:t>
            </a:r>
          </a:p>
          <a:p>
            <a:r>
              <a:rPr lang="en-US" dirty="0"/>
              <a:t>F = Np Bo + Wp </a:t>
            </a:r>
            <a:r>
              <a:rPr lang="en-US" dirty="0" err="1"/>
              <a:t>Bw</a:t>
            </a:r>
            <a:r>
              <a:rPr lang="en-US" dirty="0"/>
              <a:t> </a:t>
            </a:r>
          </a:p>
          <a:p>
            <a:r>
              <a:rPr lang="en-US" dirty="0" err="1"/>
              <a:t>Eo</a:t>
            </a:r>
            <a:r>
              <a:rPr lang="en-US" dirty="0"/>
              <a:t> = Bo − </a:t>
            </a:r>
            <a:r>
              <a:rPr lang="en-US" dirty="0" err="1"/>
              <a:t>Boi</a:t>
            </a:r>
            <a:endParaRPr lang="en-GB" dirty="0"/>
          </a:p>
        </p:txBody>
      </p:sp>
      <p:pic>
        <p:nvPicPr>
          <p:cNvPr id="17" name="Picture 16">
            <a:extLst>
              <a:ext uri="{FF2B5EF4-FFF2-40B4-BE49-F238E27FC236}">
                <a16:creationId xmlns:a16="http://schemas.microsoft.com/office/drawing/2014/main" xmlns="" id="{378B0AEE-0917-C5BE-A1CF-4E5219A796AE}"/>
              </a:ext>
            </a:extLst>
          </p:cNvPr>
          <p:cNvPicPr>
            <a:picLocks noChangeAspect="1"/>
          </p:cNvPicPr>
          <p:nvPr/>
        </p:nvPicPr>
        <p:blipFill>
          <a:blip r:embed="rId2"/>
          <a:stretch>
            <a:fillRect/>
          </a:stretch>
        </p:blipFill>
        <p:spPr>
          <a:xfrm>
            <a:off x="799261" y="4364175"/>
            <a:ext cx="2629128" cy="746825"/>
          </a:xfrm>
          <a:prstGeom prst="rect">
            <a:avLst/>
          </a:prstGeom>
        </p:spPr>
      </p:pic>
      <p:pic>
        <p:nvPicPr>
          <p:cNvPr id="21" name="Picture 20">
            <a:extLst>
              <a:ext uri="{FF2B5EF4-FFF2-40B4-BE49-F238E27FC236}">
                <a16:creationId xmlns:a16="http://schemas.microsoft.com/office/drawing/2014/main" xmlns="" id="{43E1AE10-5B1E-900C-31B0-B6A968754A6E}"/>
              </a:ext>
            </a:extLst>
          </p:cNvPr>
          <p:cNvPicPr>
            <a:picLocks noChangeAspect="1"/>
          </p:cNvPicPr>
          <p:nvPr/>
        </p:nvPicPr>
        <p:blipFill>
          <a:blip r:embed="rId3"/>
          <a:stretch>
            <a:fillRect/>
          </a:stretch>
        </p:blipFill>
        <p:spPr>
          <a:xfrm>
            <a:off x="6133325" y="2468594"/>
            <a:ext cx="5335223" cy="3791162"/>
          </a:xfrm>
          <a:prstGeom prst="rect">
            <a:avLst/>
          </a:prstGeom>
        </p:spPr>
      </p:pic>
      <p:pic>
        <p:nvPicPr>
          <p:cNvPr id="3" name="Picture 2">
            <a:extLst>
              <a:ext uri="{FF2B5EF4-FFF2-40B4-BE49-F238E27FC236}">
                <a16:creationId xmlns:a16="http://schemas.microsoft.com/office/drawing/2014/main" xmlns="" id="{D4BDCB13-A555-20B6-7F3E-A3423BF3B5E6}"/>
              </a:ext>
            </a:extLst>
          </p:cNvPr>
          <p:cNvPicPr>
            <a:picLocks noChangeAspect="1"/>
          </p:cNvPicPr>
          <p:nvPr/>
        </p:nvPicPr>
        <p:blipFill>
          <a:blip r:embed="rId4"/>
          <a:stretch>
            <a:fillRect/>
          </a:stretch>
        </p:blipFill>
        <p:spPr>
          <a:xfrm>
            <a:off x="723452" y="5178975"/>
            <a:ext cx="3711262" cy="769687"/>
          </a:xfrm>
          <a:prstGeom prst="rect">
            <a:avLst/>
          </a:prstGeom>
        </p:spPr>
      </p:pic>
    </p:spTree>
    <p:extLst>
      <p:ext uri="{BB962C8B-B14F-4D97-AF65-F5344CB8AC3E}">
        <p14:creationId xmlns:p14="http://schemas.microsoft.com/office/powerpoint/2010/main" val="2945192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72390A90-62F7-BFFF-CA3C-298FC4A5309A}"/>
              </a:ext>
            </a:extLst>
          </p:cNvPr>
          <p:cNvSpPr>
            <a:spLocks noGrp="1"/>
          </p:cNvSpPr>
          <p:nvPr>
            <p:ph type="sldNum" sz="quarter" idx="12"/>
          </p:nvPr>
        </p:nvSpPr>
        <p:spPr/>
        <p:txBody>
          <a:bodyPr/>
          <a:lstStyle/>
          <a:p>
            <a:pPr algn="justLow"/>
            <a:fld id="{FF24955D-8619-4099-8A53-AC1898540FFA}" type="slidenum">
              <a:rPr lang="en-GB" sz="1600" smtClean="0">
                <a:latin typeface="Times New Roman" panose="02020603050405020304" pitchFamily="18" charset="0"/>
                <a:cs typeface="Times New Roman" panose="02020603050405020304" pitchFamily="18" charset="0"/>
              </a:rPr>
              <a:pPr algn="justLow"/>
              <a:t>21</a:t>
            </a:fld>
            <a:endParaRPr lang="en-GB" sz="16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863897E-C6ED-807E-F4E7-65B88E625F59}"/>
              </a:ext>
            </a:extLst>
          </p:cNvPr>
          <p:cNvSpPr txBox="1"/>
          <p:nvPr/>
        </p:nvSpPr>
        <p:spPr>
          <a:xfrm>
            <a:off x="293143" y="965281"/>
            <a:ext cx="9786769" cy="830997"/>
          </a:xfrm>
          <a:prstGeom prst="rect">
            <a:avLst/>
          </a:prstGeom>
          <a:noFill/>
        </p:spPr>
        <p:txBody>
          <a:bodyPr wrap="square">
            <a:spAutoFit/>
          </a:bodyPr>
          <a:lstStyle/>
          <a:p>
            <a:pPr algn="justLow"/>
            <a:r>
              <a:rPr lang="en-GB" sz="1600" dirty="0">
                <a:latin typeface="Times New Roman" panose="02020603050405020304" pitchFamily="18" charset="0"/>
                <a:cs typeface="Times New Roman" panose="02020603050405020304" pitchFamily="18" charset="0"/>
              </a:rPr>
              <a:t>The Virginia Hills </a:t>
            </a:r>
            <a:r>
              <a:rPr lang="en-GB" sz="1600" dirty="0" err="1">
                <a:latin typeface="Times New Roman" panose="02020603050405020304" pitchFamily="18" charset="0"/>
                <a:cs typeface="Times New Roman" panose="02020603050405020304" pitchFamily="18" charset="0"/>
              </a:rPr>
              <a:t>Beaverhill</a:t>
            </a:r>
            <a:r>
              <a:rPr lang="en-GB" sz="1600" dirty="0">
                <a:latin typeface="Times New Roman" panose="02020603050405020304" pitchFamily="18" charset="0"/>
                <a:cs typeface="Times New Roman" panose="02020603050405020304" pitchFamily="18" charset="0"/>
              </a:rPr>
              <a:t> Lake field is a volumetric undersaturated reservoir. Volumetric calculations indicate the reservoir contains 270.6 MMSTB of oil initially in place. The initial reservoir pressure is 3685 psi. The following additional data is available:</a:t>
            </a:r>
          </a:p>
        </p:txBody>
      </p:sp>
      <p:sp>
        <p:nvSpPr>
          <p:cNvPr id="9" name="TextBox 8">
            <a:extLst>
              <a:ext uri="{FF2B5EF4-FFF2-40B4-BE49-F238E27FC236}">
                <a16:creationId xmlns:a16="http://schemas.microsoft.com/office/drawing/2014/main" xmlns="" id="{69CBEFA9-5E5C-908D-A457-DB072D05C320}"/>
              </a:ext>
            </a:extLst>
          </p:cNvPr>
          <p:cNvSpPr txBox="1"/>
          <p:nvPr/>
        </p:nvSpPr>
        <p:spPr>
          <a:xfrm>
            <a:off x="293145" y="1812416"/>
            <a:ext cx="10292380" cy="338554"/>
          </a:xfrm>
          <a:prstGeom prst="rect">
            <a:avLst/>
          </a:prstGeom>
          <a:noFill/>
        </p:spPr>
        <p:txBody>
          <a:bodyPr wrap="square">
            <a:spAutoFit/>
          </a:bodyPr>
          <a:lstStyle/>
          <a:p>
            <a:pPr algn="justLow"/>
            <a:r>
              <a:rPr lang="en-GB" sz="1600" dirty="0" err="1">
                <a:latin typeface="Times New Roman" panose="02020603050405020304" pitchFamily="18" charset="0"/>
                <a:cs typeface="Times New Roman" panose="02020603050405020304" pitchFamily="18" charset="0"/>
              </a:rPr>
              <a:t>Swi</a:t>
            </a:r>
            <a:r>
              <a:rPr lang="en-GB" sz="1600" dirty="0">
                <a:latin typeface="Times New Roman" panose="02020603050405020304" pitchFamily="18" charset="0"/>
                <a:cs typeface="Times New Roman" panose="02020603050405020304" pitchFamily="18" charset="0"/>
              </a:rPr>
              <a:t> = 24%,  </a:t>
            </a:r>
            <a:r>
              <a:rPr lang="en-GB" sz="1600" dirty="0" err="1">
                <a:latin typeface="Times New Roman" panose="02020603050405020304" pitchFamily="18" charset="0"/>
                <a:cs typeface="Times New Roman" panose="02020603050405020304" pitchFamily="18" charset="0"/>
              </a:rPr>
              <a:t>cw</a:t>
            </a:r>
            <a:r>
              <a:rPr lang="en-GB" sz="1600" dirty="0">
                <a:latin typeface="Times New Roman" panose="02020603050405020304" pitchFamily="18" charset="0"/>
                <a:cs typeface="Times New Roman" panose="02020603050405020304" pitchFamily="18" charset="0"/>
              </a:rPr>
              <a:t> = 3.62 × 10−6 psi−1,  </a:t>
            </a:r>
            <a:r>
              <a:rPr lang="en-GB" sz="1600" dirty="0" err="1">
                <a:latin typeface="Times New Roman" panose="02020603050405020304" pitchFamily="18" charset="0"/>
                <a:cs typeface="Times New Roman" panose="02020603050405020304" pitchFamily="18" charset="0"/>
              </a:rPr>
              <a:t>cf</a:t>
            </a:r>
            <a:r>
              <a:rPr lang="en-GB" sz="1600" dirty="0">
                <a:latin typeface="Times New Roman" panose="02020603050405020304" pitchFamily="18" charset="0"/>
                <a:cs typeface="Times New Roman" panose="02020603050405020304" pitchFamily="18" charset="0"/>
              </a:rPr>
              <a:t> = 4.95 × 10−6 psi−1,  </a:t>
            </a:r>
            <a:r>
              <a:rPr lang="en-GB" sz="1600" dirty="0" err="1">
                <a:latin typeface="Times New Roman" panose="02020603050405020304" pitchFamily="18" charset="0"/>
                <a:cs typeface="Times New Roman" panose="02020603050405020304" pitchFamily="18" charset="0"/>
              </a:rPr>
              <a:t>Bw</a:t>
            </a:r>
            <a:r>
              <a:rPr lang="en-GB" sz="1600" dirty="0">
                <a:latin typeface="Times New Roman" panose="02020603050405020304" pitchFamily="18" charset="0"/>
                <a:cs typeface="Times New Roman" panose="02020603050405020304" pitchFamily="18" charset="0"/>
              </a:rPr>
              <a:t> = 1.0 </a:t>
            </a:r>
            <a:r>
              <a:rPr lang="en-GB" sz="1600" dirty="0" err="1">
                <a:latin typeface="Times New Roman" panose="02020603050405020304" pitchFamily="18" charset="0"/>
                <a:cs typeface="Times New Roman" panose="02020603050405020304" pitchFamily="18" charset="0"/>
              </a:rPr>
              <a:t>bbl</a:t>
            </a:r>
            <a:r>
              <a:rPr lang="en-GB" sz="1600" dirty="0">
                <a:latin typeface="Times New Roman" panose="02020603050405020304" pitchFamily="18" charset="0"/>
                <a:cs typeface="Times New Roman" panose="02020603050405020304" pitchFamily="18" charset="0"/>
              </a:rPr>
              <a:t>/STB,  pb = 1500 psi</a:t>
            </a:r>
          </a:p>
        </p:txBody>
      </p:sp>
      <p:sp>
        <p:nvSpPr>
          <p:cNvPr id="11" name="TextBox 10">
            <a:extLst>
              <a:ext uri="{FF2B5EF4-FFF2-40B4-BE49-F238E27FC236}">
                <a16:creationId xmlns:a16="http://schemas.microsoft.com/office/drawing/2014/main" xmlns="" id="{63FD38D0-98CD-FA94-A15D-46EFC362E6F9}"/>
              </a:ext>
            </a:extLst>
          </p:cNvPr>
          <p:cNvSpPr txBox="1"/>
          <p:nvPr/>
        </p:nvSpPr>
        <p:spPr>
          <a:xfrm>
            <a:off x="293143" y="2287973"/>
            <a:ext cx="6094206" cy="338554"/>
          </a:xfrm>
          <a:prstGeom prst="rect">
            <a:avLst/>
          </a:prstGeom>
          <a:noFill/>
        </p:spPr>
        <p:txBody>
          <a:bodyPr wrap="square">
            <a:spAutoFit/>
          </a:bodyPr>
          <a:lstStyle/>
          <a:p>
            <a:pPr algn="justLow"/>
            <a:r>
              <a:rPr lang="en-US" sz="1600" dirty="0">
                <a:latin typeface="Times New Roman" panose="02020603050405020304" pitchFamily="18" charset="0"/>
                <a:cs typeface="Times New Roman" panose="02020603050405020304" pitchFamily="18" charset="0"/>
              </a:rPr>
              <a:t>The field production and PVT data are summarized below:</a:t>
            </a:r>
          </a:p>
        </p:txBody>
      </p:sp>
      <p:pic>
        <p:nvPicPr>
          <p:cNvPr id="13" name="Picture 12">
            <a:extLst>
              <a:ext uri="{FF2B5EF4-FFF2-40B4-BE49-F238E27FC236}">
                <a16:creationId xmlns:a16="http://schemas.microsoft.com/office/drawing/2014/main" xmlns="" id="{07598D5C-6A59-2048-D31D-72915A84718D}"/>
              </a:ext>
            </a:extLst>
          </p:cNvPr>
          <p:cNvPicPr>
            <a:picLocks noChangeAspect="1"/>
          </p:cNvPicPr>
          <p:nvPr/>
        </p:nvPicPr>
        <p:blipFill>
          <a:blip r:embed="rId2"/>
          <a:stretch>
            <a:fillRect/>
          </a:stretch>
        </p:blipFill>
        <p:spPr>
          <a:xfrm>
            <a:off x="398832" y="2735746"/>
            <a:ext cx="6615154" cy="3162214"/>
          </a:xfrm>
          <a:prstGeom prst="rect">
            <a:avLst/>
          </a:prstGeom>
        </p:spPr>
      </p:pic>
      <p:sp>
        <p:nvSpPr>
          <p:cNvPr id="15" name="TextBox 14">
            <a:extLst>
              <a:ext uri="{FF2B5EF4-FFF2-40B4-BE49-F238E27FC236}">
                <a16:creationId xmlns:a16="http://schemas.microsoft.com/office/drawing/2014/main" xmlns="" id="{53F03AAE-C161-2E32-C70F-1F77FCC33DD7}"/>
              </a:ext>
            </a:extLst>
          </p:cNvPr>
          <p:cNvSpPr txBox="1"/>
          <p:nvPr/>
        </p:nvSpPr>
        <p:spPr>
          <a:xfrm>
            <a:off x="293143" y="6017796"/>
            <a:ext cx="9399495" cy="338554"/>
          </a:xfrm>
          <a:prstGeom prst="rect">
            <a:avLst/>
          </a:prstGeom>
          <a:noFill/>
        </p:spPr>
        <p:txBody>
          <a:bodyPr wrap="square">
            <a:spAutoFit/>
          </a:bodyPr>
          <a:lstStyle/>
          <a:p>
            <a:r>
              <a:rPr lang="en-US" sz="1600" dirty="0">
                <a:solidFill>
                  <a:srgbClr val="FF0000"/>
                </a:solidFill>
              </a:rPr>
              <a:t>Calculate </a:t>
            </a:r>
            <a:r>
              <a:rPr lang="en-US" sz="1600" dirty="0">
                <a:solidFill>
                  <a:srgbClr val="FF0000"/>
                </a:solidFill>
                <a:latin typeface="Times New Roman" panose="02020603050405020304" pitchFamily="18" charset="0"/>
                <a:cs typeface="Times New Roman" panose="02020603050405020304" pitchFamily="18" charset="0"/>
              </a:rPr>
              <a:t>the</a:t>
            </a:r>
            <a:r>
              <a:rPr lang="en-US" sz="1600" dirty="0">
                <a:solidFill>
                  <a:srgbClr val="FF0000"/>
                </a:solidFill>
              </a:rPr>
              <a:t> initial oil in place by using the MBE and compare with the volumetric estimate of N.</a:t>
            </a:r>
            <a:endParaRPr lang="en-GB" sz="1600" dirty="0">
              <a:solidFill>
                <a:srgbClr val="FF0000"/>
              </a:solidFill>
            </a:endParaRPr>
          </a:p>
        </p:txBody>
      </p:sp>
      <p:sp>
        <p:nvSpPr>
          <p:cNvPr id="28" name="TextBox 27">
            <a:extLst>
              <a:ext uri="{FF2B5EF4-FFF2-40B4-BE49-F238E27FC236}">
                <a16:creationId xmlns:a16="http://schemas.microsoft.com/office/drawing/2014/main" xmlns="" id="{9F48C25C-B952-F1F6-0AC4-DCED98E4E6F3}"/>
              </a:ext>
            </a:extLst>
          </p:cNvPr>
          <p:cNvSpPr txBox="1"/>
          <p:nvPr/>
        </p:nvSpPr>
        <p:spPr>
          <a:xfrm>
            <a:off x="293143" y="549033"/>
            <a:ext cx="2276669" cy="400110"/>
          </a:xfrm>
          <a:prstGeom prst="rect">
            <a:avLst/>
          </a:prstGeom>
          <a:noFill/>
        </p:spPr>
        <p:txBody>
          <a:bodyPr wrap="square" rtlCol="0">
            <a:spAutoFit/>
          </a:bodyPr>
          <a:lstStyle/>
          <a:p>
            <a:r>
              <a:rPr lang="en-US" sz="2000" b="1" dirty="0">
                <a:solidFill>
                  <a:srgbClr val="0070C0"/>
                </a:solidFill>
                <a:cs typeface="Times New Roman" panose="02020603050405020304" pitchFamily="18" charset="0"/>
              </a:rPr>
              <a:t>Example</a:t>
            </a:r>
          </a:p>
        </p:txBody>
      </p:sp>
      <p:sp>
        <p:nvSpPr>
          <p:cNvPr id="29" name="TextBox 28">
            <a:extLst>
              <a:ext uri="{FF2B5EF4-FFF2-40B4-BE49-F238E27FC236}">
                <a16:creationId xmlns:a16="http://schemas.microsoft.com/office/drawing/2014/main" xmlns="" id="{1CAD3DCE-17F0-5E27-26EB-BFC0A9319568}"/>
              </a:ext>
            </a:extLst>
          </p:cNvPr>
          <p:cNvSpPr txBox="1"/>
          <p:nvPr/>
        </p:nvSpPr>
        <p:spPr>
          <a:xfrm>
            <a:off x="1663849" y="52751"/>
            <a:ext cx="8864301"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 MBE as an Equation of a Straight Line</a:t>
            </a:r>
          </a:p>
        </p:txBody>
      </p:sp>
    </p:spTree>
    <p:extLst>
      <p:ext uri="{BB962C8B-B14F-4D97-AF65-F5344CB8AC3E}">
        <p14:creationId xmlns:p14="http://schemas.microsoft.com/office/powerpoint/2010/main" val="213239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B3547F5-F2A8-9F60-2AA0-71296439662E}"/>
              </a:ext>
            </a:extLst>
          </p:cNvPr>
          <p:cNvSpPr txBox="1"/>
          <p:nvPr/>
        </p:nvSpPr>
        <p:spPr>
          <a:xfrm>
            <a:off x="201702" y="1122169"/>
            <a:ext cx="6094206" cy="338554"/>
          </a:xfrm>
          <a:prstGeom prst="rect">
            <a:avLst/>
          </a:prstGeom>
          <a:noFill/>
        </p:spPr>
        <p:txBody>
          <a:bodyPr wrap="square">
            <a:spAutoFit/>
          </a:bodyPr>
          <a:lstStyle/>
          <a:p>
            <a:r>
              <a:rPr lang="en-US" sz="1600" dirty="0"/>
              <a:t>Step 1. Calculate the initial water and rock expansion term </a:t>
            </a:r>
            <a:r>
              <a:rPr lang="en-US" sz="1600" dirty="0" err="1"/>
              <a:t>Ef,w</a:t>
            </a:r>
            <a:endParaRPr lang="en-GB" sz="1600" dirty="0"/>
          </a:p>
        </p:txBody>
      </p:sp>
      <p:pic>
        <p:nvPicPr>
          <p:cNvPr id="7" name="Picture 6">
            <a:extLst>
              <a:ext uri="{FF2B5EF4-FFF2-40B4-BE49-F238E27FC236}">
                <a16:creationId xmlns:a16="http://schemas.microsoft.com/office/drawing/2014/main" xmlns="" id="{667D04AE-FA65-C365-6775-3C798CEF570E}"/>
              </a:ext>
            </a:extLst>
          </p:cNvPr>
          <p:cNvPicPr>
            <a:picLocks noChangeAspect="1"/>
          </p:cNvPicPr>
          <p:nvPr/>
        </p:nvPicPr>
        <p:blipFill>
          <a:blip r:embed="rId2"/>
          <a:stretch>
            <a:fillRect/>
          </a:stretch>
        </p:blipFill>
        <p:spPr>
          <a:xfrm>
            <a:off x="255490" y="1490591"/>
            <a:ext cx="4359018" cy="685859"/>
          </a:xfrm>
          <a:prstGeom prst="rect">
            <a:avLst/>
          </a:prstGeom>
        </p:spPr>
      </p:pic>
      <p:pic>
        <p:nvPicPr>
          <p:cNvPr id="8" name="Picture 7">
            <a:extLst>
              <a:ext uri="{FF2B5EF4-FFF2-40B4-BE49-F238E27FC236}">
                <a16:creationId xmlns:a16="http://schemas.microsoft.com/office/drawing/2014/main" xmlns="" id="{073C8462-82B0-7877-C7C8-87B2CA9614D7}"/>
              </a:ext>
            </a:extLst>
          </p:cNvPr>
          <p:cNvPicPr>
            <a:picLocks noChangeAspect="1"/>
          </p:cNvPicPr>
          <p:nvPr/>
        </p:nvPicPr>
        <p:blipFill>
          <a:blip r:embed="rId3"/>
          <a:stretch>
            <a:fillRect/>
          </a:stretch>
        </p:blipFill>
        <p:spPr>
          <a:xfrm>
            <a:off x="350861" y="2151339"/>
            <a:ext cx="2521431" cy="313221"/>
          </a:xfrm>
          <a:prstGeom prst="rect">
            <a:avLst/>
          </a:prstGeom>
        </p:spPr>
      </p:pic>
      <p:sp>
        <p:nvSpPr>
          <p:cNvPr id="9" name="TextBox 8">
            <a:extLst>
              <a:ext uri="{FF2B5EF4-FFF2-40B4-BE49-F238E27FC236}">
                <a16:creationId xmlns:a16="http://schemas.microsoft.com/office/drawing/2014/main" xmlns="" id="{4F891F72-672E-CAEA-F5E8-286D09D3FF5B}"/>
              </a:ext>
            </a:extLst>
          </p:cNvPr>
          <p:cNvSpPr txBox="1"/>
          <p:nvPr/>
        </p:nvSpPr>
        <p:spPr>
          <a:xfrm>
            <a:off x="201702" y="2604351"/>
            <a:ext cx="6239434" cy="338554"/>
          </a:xfrm>
          <a:prstGeom prst="rect">
            <a:avLst/>
          </a:prstGeom>
          <a:noFill/>
        </p:spPr>
        <p:txBody>
          <a:bodyPr wrap="square">
            <a:spAutoFit/>
          </a:bodyPr>
          <a:lstStyle/>
          <a:p>
            <a:r>
              <a:rPr lang="en-US" sz="1600" dirty="0"/>
              <a:t>Step 2. Construct the following table:</a:t>
            </a:r>
            <a:endParaRPr lang="en-GB" sz="1600" dirty="0"/>
          </a:p>
        </p:txBody>
      </p:sp>
      <p:pic>
        <p:nvPicPr>
          <p:cNvPr id="10" name="Picture 9">
            <a:extLst>
              <a:ext uri="{FF2B5EF4-FFF2-40B4-BE49-F238E27FC236}">
                <a16:creationId xmlns:a16="http://schemas.microsoft.com/office/drawing/2014/main" xmlns="" id="{A649BA49-3452-E200-8D7A-75C90A767F28}"/>
              </a:ext>
            </a:extLst>
          </p:cNvPr>
          <p:cNvPicPr>
            <a:picLocks noChangeAspect="1"/>
          </p:cNvPicPr>
          <p:nvPr/>
        </p:nvPicPr>
        <p:blipFill>
          <a:blip r:embed="rId4"/>
          <a:stretch>
            <a:fillRect/>
          </a:stretch>
        </p:blipFill>
        <p:spPr>
          <a:xfrm>
            <a:off x="201702" y="2960178"/>
            <a:ext cx="5528086" cy="3050337"/>
          </a:xfrm>
          <a:prstGeom prst="rect">
            <a:avLst/>
          </a:prstGeom>
        </p:spPr>
      </p:pic>
      <p:sp>
        <p:nvSpPr>
          <p:cNvPr id="12" name="TextBox 11">
            <a:extLst>
              <a:ext uri="{FF2B5EF4-FFF2-40B4-BE49-F238E27FC236}">
                <a16:creationId xmlns:a16="http://schemas.microsoft.com/office/drawing/2014/main" xmlns="" id="{7729F38D-A857-4E3A-ACFE-90E6BC7C1769}"/>
              </a:ext>
            </a:extLst>
          </p:cNvPr>
          <p:cNvSpPr txBox="1"/>
          <p:nvPr/>
        </p:nvSpPr>
        <p:spPr>
          <a:xfrm>
            <a:off x="274316" y="6178188"/>
            <a:ext cx="6094206" cy="584775"/>
          </a:xfrm>
          <a:prstGeom prst="rect">
            <a:avLst/>
          </a:prstGeom>
          <a:noFill/>
        </p:spPr>
        <p:txBody>
          <a:bodyPr wrap="square">
            <a:spAutoFit/>
          </a:bodyPr>
          <a:lstStyle/>
          <a:p>
            <a:r>
              <a:rPr lang="en-US" sz="1600" dirty="0"/>
              <a:t>Step 3. Plot the underground withdrawal term F against the expansion term (</a:t>
            </a:r>
            <a:r>
              <a:rPr lang="en-US" sz="1600" dirty="0" err="1"/>
              <a:t>Eo</a:t>
            </a:r>
            <a:r>
              <a:rPr lang="en-US" sz="1600" dirty="0"/>
              <a:t> + </a:t>
            </a:r>
            <a:r>
              <a:rPr lang="en-US" sz="1600" dirty="0" err="1"/>
              <a:t>Ef,w</a:t>
            </a:r>
            <a:r>
              <a:rPr lang="en-US" sz="1600" dirty="0"/>
              <a:t>) on a Cartesian scale</a:t>
            </a:r>
            <a:endParaRPr lang="en-GB" sz="1600" dirty="0"/>
          </a:p>
        </p:txBody>
      </p:sp>
      <p:pic>
        <p:nvPicPr>
          <p:cNvPr id="14" name="Picture 13">
            <a:extLst>
              <a:ext uri="{FF2B5EF4-FFF2-40B4-BE49-F238E27FC236}">
                <a16:creationId xmlns:a16="http://schemas.microsoft.com/office/drawing/2014/main" xmlns="" id="{3C263F99-74DF-8D5A-2910-B808D71ACF0C}"/>
              </a:ext>
            </a:extLst>
          </p:cNvPr>
          <p:cNvPicPr>
            <a:picLocks noChangeAspect="1"/>
          </p:cNvPicPr>
          <p:nvPr/>
        </p:nvPicPr>
        <p:blipFill>
          <a:blip r:embed="rId5"/>
          <a:stretch>
            <a:fillRect/>
          </a:stretch>
        </p:blipFill>
        <p:spPr>
          <a:xfrm>
            <a:off x="6391279" y="1391112"/>
            <a:ext cx="5356072" cy="3779848"/>
          </a:xfrm>
          <a:prstGeom prst="rect">
            <a:avLst/>
          </a:prstGeom>
        </p:spPr>
      </p:pic>
      <p:sp>
        <p:nvSpPr>
          <p:cNvPr id="16" name="TextBox 15">
            <a:extLst>
              <a:ext uri="{FF2B5EF4-FFF2-40B4-BE49-F238E27FC236}">
                <a16:creationId xmlns:a16="http://schemas.microsoft.com/office/drawing/2014/main" xmlns="" id="{EA7D974B-1E5B-F7E0-079E-90517317100C}"/>
              </a:ext>
            </a:extLst>
          </p:cNvPr>
          <p:cNvSpPr txBox="1"/>
          <p:nvPr/>
        </p:nvSpPr>
        <p:spPr>
          <a:xfrm>
            <a:off x="6462214" y="5458536"/>
            <a:ext cx="5586814" cy="830997"/>
          </a:xfrm>
          <a:prstGeom prst="rect">
            <a:avLst/>
          </a:prstGeom>
          <a:noFill/>
        </p:spPr>
        <p:txBody>
          <a:bodyPr wrap="square">
            <a:spAutoFit/>
          </a:bodyPr>
          <a:lstStyle/>
          <a:p>
            <a:pPr algn="justLow"/>
            <a:r>
              <a:rPr lang="en-US" sz="1600" dirty="0"/>
              <a:t>Step 4. Draw the best straight line through the points and determine the slope of the line and the volume of the active initial oil in place as: N = 257 MMSTB</a:t>
            </a:r>
            <a:endParaRPr lang="en-GB" sz="1600" dirty="0"/>
          </a:p>
        </p:txBody>
      </p:sp>
      <p:sp>
        <p:nvSpPr>
          <p:cNvPr id="17" name="TextBox 16">
            <a:extLst>
              <a:ext uri="{FF2B5EF4-FFF2-40B4-BE49-F238E27FC236}">
                <a16:creationId xmlns:a16="http://schemas.microsoft.com/office/drawing/2014/main" xmlns="" id="{BA4DBA18-BBB1-8DC8-975B-A2C1382435E2}"/>
              </a:ext>
            </a:extLst>
          </p:cNvPr>
          <p:cNvSpPr txBox="1"/>
          <p:nvPr/>
        </p:nvSpPr>
        <p:spPr>
          <a:xfrm>
            <a:off x="201702" y="751545"/>
            <a:ext cx="2276669" cy="400110"/>
          </a:xfrm>
          <a:prstGeom prst="rect">
            <a:avLst/>
          </a:prstGeom>
          <a:noFill/>
        </p:spPr>
        <p:txBody>
          <a:bodyPr wrap="square" rtlCol="0">
            <a:spAutoFit/>
          </a:bodyPr>
          <a:lstStyle/>
          <a:p>
            <a:r>
              <a:rPr lang="en-US" sz="2000" b="1" dirty="0">
                <a:solidFill>
                  <a:srgbClr val="0070C0"/>
                </a:solidFill>
                <a:cs typeface="Times New Roman" panose="02020603050405020304" pitchFamily="18" charset="0"/>
              </a:rPr>
              <a:t>Solution:</a:t>
            </a:r>
          </a:p>
        </p:txBody>
      </p:sp>
      <p:sp>
        <p:nvSpPr>
          <p:cNvPr id="18" name="TextBox 17">
            <a:extLst>
              <a:ext uri="{FF2B5EF4-FFF2-40B4-BE49-F238E27FC236}">
                <a16:creationId xmlns:a16="http://schemas.microsoft.com/office/drawing/2014/main" xmlns="" id="{7DEC229F-C2D3-C08E-A422-AF04A679C410}"/>
              </a:ext>
            </a:extLst>
          </p:cNvPr>
          <p:cNvSpPr txBox="1"/>
          <p:nvPr/>
        </p:nvSpPr>
        <p:spPr>
          <a:xfrm>
            <a:off x="1663849" y="201805"/>
            <a:ext cx="8864301"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 MBE as an Equation of a Straight Line</a:t>
            </a:r>
          </a:p>
        </p:txBody>
      </p:sp>
    </p:spTree>
    <p:extLst>
      <p:ext uri="{BB962C8B-B14F-4D97-AF65-F5344CB8AC3E}">
        <p14:creationId xmlns:p14="http://schemas.microsoft.com/office/powerpoint/2010/main" val="166491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a:xfrm>
            <a:off x="11580227" y="6476882"/>
            <a:ext cx="419031" cy="365125"/>
          </a:xfrm>
        </p:spPr>
        <p:txBody>
          <a:bodyPr/>
          <a:lstStyle/>
          <a:p>
            <a:fld id="{95666467-F80C-4E33-A896-A51613E5EFF1}" type="slidenum">
              <a:rPr lang="en-US" smtClean="0"/>
              <a:t>23</a:t>
            </a:fld>
            <a:endParaRPr lang="en-US" dirty="0"/>
          </a:p>
        </p:txBody>
      </p:sp>
      <p:sp>
        <p:nvSpPr>
          <p:cNvPr id="6" name="TextBox 5">
            <a:extLst>
              <a:ext uri="{FF2B5EF4-FFF2-40B4-BE49-F238E27FC236}">
                <a16:creationId xmlns:a16="http://schemas.microsoft.com/office/drawing/2014/main" xmlns="" id="{8C0BF605-12FD-E5FD-5105-E502C86E2579}"/>
              </a:ext>
            </a:extLst>
          </p:cNvPr>
          <p:cNvSpPr txBox="1"/>
          <p:nvPr/>
        </p:nvSpPr>
        <p:spPr>
          <a:xfrm>
            <a:off x="1430766" y="70802"/>
            <a:ext cx="8864301"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 MBE as an Equation of a Straight Line</a:t>
            </a:r>
          </a:p>
        </p:txBody>
      </p:sp>
      <p:sp>
        <p:nvSpPr>
          <p:cNvPr id="5" name="TextBox 4">
            <a:extLst>
              <a:ext uri="{FF2B5EF4-FFF2-40B4-BE49-F238E27FC236}">
                <a16:creationId xmlns:a16="http://schemas.microsoft.com/office/drawing/2014/main" xmlns="" id="{F7C9F9BB-12C5-33CA-067E-D89ED4758854}"/>
              </a:ext>
            </a:extLst>
          </p:cNvPr>
          <p:cNvSpPr txBox="1"/>
          <p:nvPr/>
        </p:nvSpPr>
        <p:spPr>
          <a:xfrm>
            <a:off x="432993" y="755643"/>
            <a:ext cx="6094206" cy="369332"/>
          </a:xfrm>
          <a:prstGeom prst="rect">
            <a:avLst/>
          </a:prstGeom>
          <a:noFill/>
        </p:spPr>
        <p:txBody>
          <a:bodyPr wrap="square">
            <a:spAutoFit/>
          </a:bodyPr>
          <a:lstStyle>
            <a:defPPr>
              <a:defRPr lang="en-US"/>
            </a:defPPr>
            <a:lvl1pPr>
              <a:defRPr b="1">
                <a:solidFill>
                  <a:srgbClr val="C00000"/>
                </a:solidFill>
              </a:defRPr>
            </a:lvl1pPr>
          </a:lstStyle>
          <a:p>
            <a:r>
              <a:rPr lang="en-US" dirty="0"/>
              <a:t>2. </a:t>
            </a:r>
            <a:r>
              <a:rPr lang="en-US"/>
              <a:t>Saturated-Oil Reservoirs</a:t>
            </a:r>
            <a:endParaRPr lang="en-GB" dirty="0"/>
          </a:p>
        </p:txBody>
      </p:sp>
      <p:sp>
        <p:nvSpPr>
          <p:cNvPr id="7" name="TextBox 6">
            <a:extLst>
              <a:ext uri="{FF2B5EF4-FFF2-40B4-BE49-F238E27FC236}">
                <a16:creationId xmlns:a16="http://schemas.microsoft.com/office/drawing/2014/main" xmlns="" id="{1A66813D-4162-7800-8891-B28A8B9FE4A6}"/>
              </a:ext>
            </a:extLst>
          </p:cNvPr>
          <p:cNvSpPr txBox="1"/>
          <p:nvPr/>
        </p:nvSpPr>
        <p:spPr>
          <a:xfrm>
            <a:off x="432993" y="1130804"/>
            <a:ext cx="7340045" cy="1477328"/>
          </a:xfrm>
          <a:prstGeom prst="rect">
            <a:avLst/>
          </a:prstGeom>
          <a:noFill/>
        </p:spPr>
        <p:txBody>
          <a:bodyPr wrap="square">
            <a:spAutoFit/>
          </a:bodyPr>
          <a:lstStyle/>
          <a:p>
            <a:pPr algn="justLow"/>
            <a:r>
              <a:rPr lang="en-US" dirty="0"/>
              <a:t>The main driving mechanism in this type of reservoir results from the liberation and expansion of the solution gas as the pressure drops below the bubble-point pressure. Assuming that the water and rock expansion term </a:t>
            </a:r>
            <a:r>
              <a:rPr lang="en-US" dirty="0" err="1"/>
              <a:t>Ef,w</a:t>
            </a:r>
            <a:r>
              <a:rPr lang="en-US" dirty="0"/>
              <a:t> is negligible in comparison with the expansion of solution gas, Equation can be simplified as:</a:t>
            </a:r>
            <a:endParaRPr lang="en-GB" dirty="0"/>
          </a:p>
        </p:txBody>
      </p:sp>
      <p:pic>
        <p:nvPicPr>
          <p:cNvPr id="10" name="Picture 9">
            <a:extLst>
              <a:ext uri="{FF2B5EF4-FFF2-40B4-BE49-F238E27FC236}">
                <a16:creationId xmlns:a16="http://schemas.microsoft.com/office/drawing/2014/main" xmlns="" id="{FF83254F-8806-4718-3E20-586C700A928D}"/>
              </a:ext>
            </a:extLst>
          </p:cNvPr>
          <p:cNvPicPr>
            <a:picLocks noChangeAspect="1"/>
          </p:cNvPicPr>
          <p:nvPr/>
        </p:nvPicPr>
        <p:blipFill>
          <a:blip r:embed="rId3"/>
          <a:stretch>
            <a:fillRect/>
          </a:stretch>
        </p:blipFill>
        <p:spPr>
          <a:xfrm>
            <a:off x="529814" y="3266178"/>
            <a:ext cx="3106271" cy="349300"/>
          </a:xfrm>
          <a:prstGeom prst="rect">
            <a:avLst/>
          </a:prstGeom>
        </p:spPr>
      </p:pic>
      <p:pic>
        <p:nvPicPr>
          <p:cNvPr id="11" name="Picture 10">
            <a:extLst>
              <a:ext uri="{FF2B5EF4-FFF2-40B4-BE49-F238E27FC236}">
                <a16:creationId xmlns:a16="http://schemas.microsoft.com/office/drawing/2014/main" xmlns="" id="{AEEE8DBE-2386-D858-C3CC-6A0C2569B836}"/>
              </a:ext>
            </a:extLst>
          </p:cNvPr>
          <p:cNvPicPr>
            <a:picLocks noChangeAspect="1"/>
          </p:cNvPicPr>
          <p:nvPr/>
        </p:nvPicPr>
        <p:blipFill>
          <a:blip r:embed="rId4"/>
          <a:stretch>
            <a:fillRect/>
          </a:stretch>
        </p:blipFill>
        <p:spPr>
          <a:xfrm>
            <a:off x="529815" y="2912899"/>
            <a:ext cx="3385970" cy="291698"/>
          </a:xfrm>
          <a:prstGeom prst="rect">
            <a:avLst/>
          </a:prstGeom>
        </p:spPr>
      </p:pic>
      <p:pic>
        <p:nvPicPr>
          <p:cNvPr id="13" name="Picture 12">
            <a:extLst>
              <a:ext uri="{FF2B5EF4-FFF2-40B4-BE49-F238E27FC236}">
                <a16:creationId xmlns:a16="http://schemas.microsoft.com/office/drawing/2014/main" xmlns="" id="{AF883215-2C2B-8C14-A62E-4BB7DA707717}"/>
              </a:ext>
            </a:extLst>
          </p:cNvPr>
          <p:cNvPicPr>
            <a:picLocks noChangeAspect="1"/>
          </p:cNvPicPr>
          <p:nvPr/>
        </p:nvPicPr>
        <p:blipFill>
          <a:blip r:embed="rId5"/>
          <a:stretch>
            <a:fillRect/>
          </a:stretch>
        </p:blipFill>
        <p:spPr>
          <a:xfrm>
            <a:off x="622530" y="5716667"/>
            <a:ext cx="1508891" cy="289585"/>
          </a:xfrm>
          <a:prstGeom prst="rect">
            <a:avLst/>
          </a:prstGeom>
        </p:spPr>
      </p:pic>
      <p:pic>
        <p:nvPicPr>
          <p:cNvPr id="15" name="Picture 14">
            <a:extLst>
              <a:ext uri="{FF2B5EF4-FFF2-40B4-BE49-F238E27FC236}">
                <a16:creationId xmlns:a16="http://schemas.microsoft.com/office/drawing/2014/main" xmlns="" id="{48F4873A-4496-BDD0-3100-0A1E64D0392F}"/>
              </a:ext>
            </a:extLst>
          </p:cNvPr>
          <p:cNvPicPr>
            <a:picLocks noChangeAspect="1"/>
          </p:cNvPicPr>
          <p:nvPr/>
        </p:nvPicPr>
        <p:blipFill>
          <a:blip r:embed="rId6"/>
          <a:stretch>
            <a:fillRect/>
          </a:stretch>
        </p:blipFill>
        <p:spPr>
          <a:xfrm>
            <a:off x="540571" y="2572413"/>
            <a:ext cx="857921" cy="249880"/>
          </a:xfrm>
          <a:prstGeom prst="rect">
            <a:avLst/>
          </a:prstGeom>
        </p:spPr>
      </p:pic>
      <p:sp>
        <p:nvSpPr>
          <p:cNvPr id="17" name="TextBox 16">
            <a:extLst>
              <a:ext uri="{FF2B5EF4-FFF2-40B4-BE49-F238E27FC236}">
                <a16:creationId xmlns:a16="http://schemas.microsoft.com/office/drawing/2014/main" xmlns="" id="{C7E50B94-235A-B160-1249-077ECFB89250}"/>
              </a:ext>
            </a:extLst>
          </p:cNvPr>
          <p:cNvSpPr txBox="1"/>
          <p:nvPr/>
        </p:nvSpPr>
        <p:spPr>
          <a:xfrm>
            <a:off x="465266" y="4146025"/>
            <a:ext cx="7290996" cy="1477328"/>
          </a:xfrm>
          <a:prstGeom prst="rect">
            <a:avLst/>
          </a:prstGeom>
          <a:noFill/>
        </p:spPr>
        <p:txBody>
          <a:bodyPr wrap="square">
            <a:spAutoFit/>
          </a:bodyPr>
          <a:lstStyle/>
          <a:p>
            <a:pPr algn="justLow"/>
            <a:r>
              <a:rPr lang="en-US" dirty="0"/>
              <a:t>For a reservoir in which the expansion of the gas-cap gas is the predominant driving mechanism and assuming that the natural water influx is negligible (We = 0), the effect of water and pore compressibility can be considered negligible. Under these conditions, the </a:t>
            </a:r>
            <a:r>
              <a:rPr lang="en-US" dirty="0" err="1"/>
              <a:t>Havlena</a:t>
            </a:r>
            <a:r>
              <a:rPr lang="en-US" dirty="0"/>
              <a:t>-Odeh material balance can be expressed as:</a:t>
            </a:r>
            <a:endParaRPr lang="en-GB" dirty="0"/>
          </a:p>
        </p:txBody>
      </p:sp>
      <p:pic>
        <p:nvPicPr>
          <p:cNvPr id="19" name="Picture 18">
            <a:extLst>
              <a:ext uri="{FF2B5EF4-FFF2-40B4-BE49-F238E27FC236}">
                <a16:creationId xmlns:a16="http://schemas.microsoft.com/office/drawing/2014/main" xmlns="" id="{F5F47D9B-BA31-994B-2807-1F3557D31248}"/>
              </a:ext>
            </a:extLst>
          </p:cNvPr>
          <p:cNvPicPr>
            <a:picLocks noChangeAspect="1"/>
          </p:cNvPicPr>
          <p:nvPr/>
        </p:nvPicPr>
        <p:blipFill>
          <a:blip r:embed="rId7"/>
          <a:stretch>
            <a:fillRect/>
          </a:stretch>
        </p:blipFill>
        <p:spPr>
          <a:xfrm>
            <a:off x="611772" y="6440557"/>
            <a:ext cx="1867062" cy="251482"/>
          </a:xfrm>
          <a:prstGeom prst="rect">
            <a:avLst/>
          </a:prstGeom>
        </p:spPr>
      </p:pic>
      <p:sp>
        <p:nvSpPr>
          <p:cNvPr id="21" name="TextBox 20">
            <a:extLst>
              <a:ext uri="{FF2B5EF4-FFF2-40B4-BE49-F238E27FC236}">
                <a16:creationId xmlns:a16="http://schemas.microsoft.com/office/drawing/2014/main" xmlns="" id="{C355F810-7E47-AF34-78F2-05A79BE166FE}"/>
              </a:ext>
            </a:extLst>
          </p:cNvPr>
          <p:cNvSpPr txBox="1"/>
          <p:nvPr/>
        </p:nvSpPr>
        <p:spPr>
          <a:xfrm>
            <a:off x="465266" y="3726512"/>
            <a:ext cx="6094206" cy="369332"/>
          </a:xfrm>
          <a:prstGeom prst="rect">
            <a:avLst/>
          </a:prstGeom>
          <a:noFill/>
        </p:spPr>
        <p:txBody>
          <a:bodyPr wrap="square">
            <a:spAutoFit/>
          </a:bodyPr>
          <a:lstStyle>
            <a:defPPr>
              <a:defRPr lang="en-US"/>
            </a:defPPr>
            <a:lvl1pPr>
              <a:defRPr b="1">
                <a:solidFill>
                  <a:srgbClr val="C00000"/>
                </a:solidFill>
              </a:defRPr>
            </a:lvl1pPr>
          </a:lstStyle>
          <a:p>
            <a:r>
              <a:rPr lang="en-GB" dirty="0"/>
              <a:t>3. Gas-Cap-Drive Reservoirs</a:t>
            </a:r>
          </a:p>
        </p:txBody>
      </p:sp>
      <p:pic>
        <p:nvPicPr>
          <p:cNvPr id="23" name="Picture 22">
            <a:extLst>
              <a:ext uri="{FF2B5EF4-FFF2-40B4-BE49-F238E27FC236}">
                <a16:creationId xmlns:a16="http://schemas.microsoft.com/office/drawing/2014/main" xmlns="" id="{50F34EF7-303C-F664-9871-EB339AA7FEE9}"/>
              </a:ext>
            </a:extLst>
          </p:cNvPr>
          <p:cNvPicPr>
            <a:picLocks noChangeAspect="1"/>
          </p:cNvPicPr>
          <p:nvPr/>
        </p:nvPicPr>
        <p:blipFill>
          <a:blip r:embed="rId8"/>
          <a:stretch>
            <a:fillRect/>
          </a:stretch>
        </p:blipFill>
        <p:spPr>
          <a:xfrm>
            <a:off x="7982554" y="3609230"/>
            <a:ext cx="4016704" cy="3000745"/>
          </a:xfrm>
          <a:prstGeom prst="rect">
            <a:avLst/>
          </a:prstGeom>
        </p:spPr>
      </p:pic>
      <p:pic>
        <p:nvPicPr>
          <p:cNvPr id="24" name="Picture 23">
            <a:extLst>
              <a:ext uri="{FF2B5EF4-FFF2-40B4-BE49-F238E27FC236}">
                <a16:creationId xmlns:a16="http://schemas.microsoft.com/office/drawing/2014/main" xmlns="" id="{AD2D762A-D119-FBAA-F99B-04E0365F26C6}"/>
              </a:ext>
            </a:extLst>
          </p:cNvPr>
          <p:cNvPicPr>
            <a:picLocks noChangeAspect="1"/>
          </p:cNvPicPr>
          <p:nvPr/>
        </p:nvPicPr>
        <p:blipFill>
          <a:blip r:embed="rId3"/>
          <a:stretch>
            <a:fillRect/>
          </a:stretch>
        </p:blipFill>
        <p:spPr>
          <a:xfrm>
            <a:off x="596151" y="6064957"/>
            <a:ext cx="2878567" cy="323695"/>
          </a:xfrm>
          <a:prstGeom prst="rect">
            <a:avLst/>
          </a:prstGeom>
        </p:spPr>
      </p:pic>
      <p:pic>
        <p:nvPicPr>
          <p:cNvPr id="25" name="Picture 24">
            <a:extLst>
              <a:ext uri="{FF2B5EF4-FFF2-40B4-BE49-F238E27FC236}">
                <a16:creationId xmlns:a16="http://schemas.microsoft.com/office/drawing/2014/main" xmlns="" id="{73E875CA-1B21-BFD1-6A9B-0F5EFB4A72F0}"/>
              </a:ext>
            </a:extLst>
          </p:cNvPr>
          <p:cNvPicPr>
            <a:picLocks noChangeAspect="1"/>
          </p:cNvPicPr>
          <p:nvPr/>
        </p:nvPicPr>
        <p:blipFill rotWithShape="1">
          <a:blip r:embed="rId8"/>
          <a:srcRect b="5368"/>
          <a:stretch/>
        </p:blipFill>
        <p:spPr>
          <a:xfrm>
            <a:off x="7982554" y="668288"/>
            <a:ext cx="3926161" cy="2708910"/>
          </a:xfrm>
          <a:prstGeom prst="rect">
            <a:avLst/>
          </a:prstGeom>
        </p:spPr>
      </p:pic>
      <p:sp>
        <p:nvSpPr>
          <p:cNvPr id="26" name="TextBox 25">
            <a:extLst>
              <a:ext uri="{FF2B5EF4-FFF2-40B4-BE49-F238E27FC236}">
                <a16:creationId xmlns:a16="http://schemas.microsoft.com/office/drawing/2014/main" xmlns="" id="{7A828E89-0D1D-0EA7-38D0-A90618CA1BF6}"/>
              </a:ext>
            </a:extLst>
          </p:cNvPr>
          <p:cNvSpPr txBox="1"/>
          <p:nvPr/>
        </p:nvSpPr>
        <p:spPr>
          <a:xfrm>
            <a:off x="9705829" y="3305889"/>
            <a:ext cx="570154" cy="246221"/>
          </a:xfrm>
          <a:prstGeom prst="rect">
            <a:avLst/>
          </a:prstGeom>
          <a:noFill/>
        </p:spPr>
        <p:txBody>
          <a:bodyPr wrap="square" rtlCol="0">
            <a:spAutoFit/>
          </a:bodyPr>
          <a:lstStyle/>
          <a:p>
            <a:r>
              <a:rPr lang="en-US" sz="1000" dirty="0" err="1"/>
              <a:t>Eo</a:t>
            </a:r>
            <a:endParaRPr lang="en-GB" sz="1000" dirty="0"/>
          </a:p>
        </p:txBody>
      </p:sp>
    </p:spTree>
    <p:extLst>
      <p:ext uri="{BB962C8B-B14F-4D97-AF65-F5344CB8AC3E}">
        <p14:creationId xmlns:p14="http://schemas.microsoft.com/office/powerpoint/2010/main" val="319906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84BAA19-EB2E-B979-1E7D-37AC21EEA805}"/>
              </a:ext>
            </a:extLst>
          </p:cNvPr>
          <p:cNvSpPr>
            <a:spLocks noGrp="1"/>
          </p:cNvSpPr>
          <p:nvPr>
            <p:ph type="sldNum" sz="quarter" idx="12"/>
          </p:nvPr>
        </p:nvSpPr>
        <p:spPr/>
        <p:txBody>
          <a:bodyPr/>
          <a:lstStyle/>
          <a:p>
            <a:fld id="{FF24955D-8619-4099-8A53-AC1898540FFA}" type="slidenum">
              <a:rPr lang="en-GB" smtClean="0"/>
              <a:t>24</a:t>
            </a:fld>
            <a:endParaRPr lang="en-GB"/>
          </a:p>
        </p:txBody>
      </p:sp>
      <p:sp>
        <p:nvSpPr>
          <p:cNvPr id="7" name="TextBox 6">
            <a:extLst>
              <a:ext uri="{FF2B5EF4-FFF2-40B4-BE49-F238E27FC236}">
                <a16:creationId xmlns:a16="http://schemas.microsoft.com/office/drawing/2014/main" xmlns="" id="{10425521-F4AB-FA18-6EC8-8B3EA1F23709}"/>
              </a:ext>
            </a:extLst>
          </p:cNvPr>
          <p:cNvSpPr txBox="1"/>
          <p:nvPr/>
        </p:nvSpPr>
        <p:spPr>
          <a:xfrm>
            <a:off x="421342" y="1043055"/>
            <a:ext cx="5674658"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In case m is unknown, the equation can be rearranged as an equation of straight line, to give: </a:t>
            </a:r>
            <a:endParaRPr lang="en-GB"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76AB613D-1914-8C57-A352-6FA6AB6FAD0D}"/>
              </a:ext>
            </a:extLst>
          </p:cNvPr>
          <p:cNvPicPr>
            <a:picLocks noChangeAspect="1"/>
          </p:cNvPicPr>
          <p:nvPr/>
        </p:nvPicPr>
        <p:blipFill>
          <a:blip r:embed="rId3"/>
          <a:stretch>
            <a:fillRect/>
          </a:stretch>
        </p:blipFill>
        <p:spPr>
          <a:xfrm>
            <a:off x="421342" y="1951360"/>
            <a:ext cx="1798476" cy="739204"/>
          </a:xfrm>
          <a:prstGeom prst="rect">
            <a:avLst/>
          </a:prstGeom>
        </p:spPr>
      </p:pic>
      <p:sp>
        <p:nvSpPr>
          <p:cNvPr id="11" name="TextBox 10">
            <a:extLst>
              <a:ext uri="{FF2B5EF4-FFF2-40B4-BE49-F238E27FC236}">
                <a16:creationId xmlns:a16="http://schemas.microsoft.com/office/drawing/2014/main" xmlns="" id="{DF7F851F-5902-C62C-2459-2D9DA0F0C3F5}"/>
              </a:ext>
            </a:extLst>
          </p:cNvPr>
          <p:cNvSpPr txBox="1"/>
          <p:nvPr/>
        </p:nvSpPr>
        <p:spPr>
          <a:xfrm>
            <a:off x="421342" y="2952538"/>
            <a:ext cx="5674658" cy="1754326"/>
          </a:xfrm>
          <a:prstGeom prst="rect">
            <a:avLst/>
          </a:prstGeom>
          <a:noFill/>
        </p:spPr>
        <p:txBody>
          <a:bodyPr wrap="square">
            <a:spAutoFit/>
          </a:bodyPr>
          <a:lstStyle/>
          <a:p>
            <a:pPr algn="justLow"/>
            <a:r>
              <a:rPr lang="en-US" dirty="0">
                <a:latin typeface="Times New Roman" panose="02020603050405020304" pitchFamily="18" charset="0"/>
                <a:cs typeface="Times New Roman" panose="02020603050405020304" pitchFamily="18" charset="0"/>
              </a:rPr>
              <a:t>A plot of F/</a:t>
            </a:r>
            <a:r>
              <a:rPr lang="en-US" dirty="0" err="1">
                <a:latin typeface="Times New Roman" panose="02020603050405020304" pitchFamily="18" charset="0"/>
                <a:cs typeface="Times New Roman" panose="02020603050405020304" pitchFamily="18" charset="0"/>
              </a:rPr>
              <a:t>Eo</a:t>
            </a:r>
            <a:r>
              <a:rPr lang="en-US" dirty="0">
                <a:latin typeface="Times New Roman" panose="02020603050405020304" pitchFamily="18" charset="0"/>
                <a:cs typeface="Times New Roman" panose="02020603050405020304" pitchFamily="18" charset="0"/>
              </a:rPr>
              <a:t> versus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Eo</a:t>
            </a:r>
            <a:r>
              <a:rPr lang="en-US" dirty="0">
                <a:latin typeface="Times New Roman" panose="02020603050405020304" pitchFamily="18" charset="0"/>
                <a:cs typeface="Times New Roman" panose="02020603050405020304" pitchFamily="18" charset="0"/>
              </a:rPr>
              <a:t> should then be linear with intercept N and slope </a:t>
            </a:r>
            <a:r>
              <a:rPr lang="en-US" dirty="0" err="1">
                <a:latin typeface="Times New Roman" panose="02020603050405020304" pitchFamily="18" charset="0"/>
                <a:cs typeface="Times New Roman" panose="02020603050405020304" pitchFamily="18" charset="0"/>
              </a:rPr>
              <a:t>mN</a:t>
            </a:r>
            <a:r>
              <a:rPr lang="en-US" dirty="0">
                <a:latin typeface="Times New Roman" panose="02020603050405020304" pitchFamily="18" charset="0"/>
                <a:cs typeface="Times New Roman" panose="02020603050405020304" pitchFamily="18" charset="0"/>
              </a:rPr>
              <a:t>.</a:t>
            </a:r>
          </a:p>
          <a:p>
            <a:pPr algn="justLow"/>
            <a:endParaRPr lang="en-US" dirty="0">
              <a:latin typeface="Times New Roman" panose="02020603050405020304" pitchFamily="18" charset="0"/>
              <a:cs typeface="Times New Roman" panose="02020603050405020304" pitchFamily="18" charset="0"/>
            </a:endParaRPr>
          </a:p>
          <a:p>
            <a:pPr algn="justLow"/>
            <a:r>
              <a:rPr lang="en-US" dirty="0">
                <a:latin typeface="Times New Roman" panose="02020603050405020304" pitchFamily="18" charset="0"/>
                <a:cs typeface="Times New Roman" panose="02020603050405020304" pitchFamily="18" charset="0"/>
              </a:rPr>
              <a:t>N = intercept</a:t>
            </a:r>
          </a:p>
          <a:p>
            <a:pPr algn="justLow"/>
            <a:r>
              <a:rPr lang="en-US" dirty="0" err="1">
                <a:latin typeface="Times New Roman" panose="02020603050405020304" pitchFamily="18" charset="0"/>
                <a:cs typeface="Times New Roman" panose="02020603050405020304" pitchFamily="18" charset="0"/>
              </a:rPr>
              <a:t>mN</a:t>
            </a:r>
            <a:r>
              <a:rPr lang="en-US" dirty="0">
                <a:latin typeface="Times New Roman" panose="02020603050405020304" pitchFamily="18" charset="0"/>
                <a:cs typeface="Times New Roman" panose="02020603050405020304" pitchFamily="18" charset="0"/>
              </a:rPr>
              <a:t> = slope</a:t>
            </a:r>
          </a:p>
          <a:p>
            <a:pPr algn="justLow"/>
            <a:r>
              <a:rPr lang="en-US" dirty="0">
                <a:latin typeface="Times New Roman" panose="02020603050405020304" pitchFamily="18" charset="0"/>
                <a:cs typeface="Times New Roman" panose="02020603050405020304" pitchFamily="18" charset="0"/>
              </a:rPr>
              <a:t>m = slope/intercept</a:t>
            </a:r>
            <a:endParaRPr lang="en-GB"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59BA3114-0059-7217-B398-230B3E8DA862}"/>
              </a:ext>
            </a:extLst>
          </p:cNvPr>
          <p:cNvPicPr>
            <a:picLocks noChangeAspect="1"/>
          </p:cNvPicPr>
          <p:nvPr/>
        </p:nvPicPr>
        <p:blipFill>
          <a:blip r:embed="rId4"/>
          <a:stretch>
            <a:fillRect/>
          </a:stretch>
        </p:blipFill>
        <p:spPr>
          <a:xfrm>
            <a:off x="6454588" y="1584281"/>
            <a:ext cx="5316070" cy="3689438"/>
          </a:xfrm>
          <a:prstGeom prst="rect">
            <a:avLst/>
          </a:prstGeom>
        </p:spPr>
      </p:pic>
      <p:sp>
        <p:nvSpPr>
          <p:cNvPr id="14" name="TextBox 13">
            <a:extLst>
              <a:ext uri="{FF2B5EF4-FFF2-40B4-BE49-F238E27FC236}">
                <a16:creationId xmlns:a16="http://schemas.microsoft.com/office/drawing/2014/main" xmlns="" id="{5410D627-3F35-5B53-9E49-A4CE84E1F977}"/>
              </a:ext>
            </a:extLst>
          </p:cNvPr>
          <p:cNvSpPr txBox="1"/>
          <p:nvPr/>
        </p:nvSpPr>
        <p:spPr>
          <a:xfrm>
            <a:off x="1430766" y="70802"/>
            <a:ext cx="8864301"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 MBE as an Equation of a Straight Line</a:t>
            </a:r>
          </a:p>
        </p:txBody>
      </p:sp>
      <p:sp>
        <p:nvSpPr>
          <p:cNvPr id="15" name="TextBox 14">
            <a:extLst>
              <a:ext uri="{FF2B5EF4-FFF2-40B4-BE49-F238E27FC236}">
                <a16:creationId xmlns:a16="http://schemas.microsoft.com/office/drawing/2014/main" xmlns="" id="{21D7709D-CCC2-74E1-8EFD-46B15CB85941}"/>
              </a:ext>
            </a:extLst>
          </p:cNvPr>
          <p:cNvSpPr txBox="1"/>
          <p:nvPr/>
        </p:nvSpPr>
        <p:spPr>
          <a:xfrm>
            <a:off x="360382" y="656135"/>
            <a:ext cx="6094206" cy="369332"/>
          </a:xfrm>
          <a:prstGeom prst="rect">
            <a:avLst/>
          </a:prstGeom>
          <a:noFill/>
        </p:spPr>
        <p:txBody>
          <a:bodyPr wrap="square">
            <a:spAutoFit/>
          </a:bodyPr>
          <a:lstStyle>
            <a:defPPr>
              <a:defRPr lang="en-US"/>
            </a:defPPr>
            <a:lvl1pPr>
              <a:defRPr b="1">
                <a:solidFill>
                  <a:srgbClr val="C00000"/>
                </a:solidFill>
              </a:defRPr>
            </a:lvl1pPr>
          </a:lstStyle>
          <a:p>
            <a:r>
              <a:rPr lang="en-GB" dirty="0"/>
              <a:t>3. Gas-Cap-Drive Reservoirs cont`d</a:t>
            </a:r>
          </a:p>
        </p:txBody>
      </p:sp>
    </p:spTree>
    <p:extLst>
      <p:ext uri="{BB962C8B-B14F-4D97-AF65-F5344CB8AC3E}">
        <p14:creationId xmlns:p14="http://schemas.microsoft.com/office/powerpoint/2010/main" val="230927350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3</a:t>
            </a:fld>
            <a:endParaRPr lang="en-US"/>
          </a:p>
        </p:txBody>
      </p:sp>
      <p:pic>
        <p:nvPicPr>
          <p:cNvPr id="3" name="Picture 2">
            <a:extLst>
              <a:ext uri="{FF2B5EF4-FFF2-40B4-BE49-F238E27FC236}">
                <a16:creationId xmlns:a16="http://schemas.microsoft.com/office/drawing/2014/main" xmlns="" id="{94E9DB15-8EE0-4DA0-AA1A-ED4438F465D9}"/>
              </a:ext>
            </a:extLst>
          </p:cNvPr>
          <p:cNvPicPr>
            <a:picLocks noChangeAspect="1"/>
          </p:cNvPicPr>
          <p:nvPr/>
        </p:nvPicPr>
        <p:blipFill rotWithShape="1">
          <a:blip r:embed="rId3"/>
          <a:srcRect t="7575"/>
          <a:stretch/>
        </p:blipFill>
        <p:spPr>
          <a:xfrm>
            <a:off x="421967" y="903990"/>
            <a:ext cx="11348066" cy="5119220"/>
          </a:xfrm>
          <a:prstGeom prst="rect">
            <a:avLst/>
          </a:prstGeom>
        </p:spPr>
      </p:pic>
      <p:sp>
        <p:nvSpPr>
          <p:cNvPr id="5" name="Rectangle 4">
            <a:extLst>
              <a:ext uri="{FF2B5EF4-FFF2-40B4-BE49-F238E27FC236}">
                <a16:creationId xmlns:a16="http://schemas.microsoft.com/office/drawing/2014/main" xmlns="" id="{7E670F3A-4EA5-3ECC-67C3-508018E46805}"/>
              </a:ext>
            </a:extLst>
          </p:cNvPr>
          <p:cNvSpPr/>
          <p:nvPr/>
        </p:nvSpPr>
        <p:spPr>
          <a:xfrm>
            <a:off x="2845733" y="141148"/>
            <a:ext cx="6340481" cy="429702"/>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00" b="1" dirty="0">
                <a:solidFill>
                  <a:schemeClr val="tx1"/>
                </a:solidFill>
              </a:rPr>
              <a:t>Introduction</a:t>
            </a:r>
          </a:p>
        </p:txBody>
      </p:sp>
    </p:spTree>
    <p:extLst>
      <p:ext uri="{BB962C8B-B14F-4D97-AF65-F5344CB8AC3E}">
        <p14:creationId xmlns:p14="http://schemas.microsoft.com/office/powerpoint/2010/main" val="409134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E8E7C78-9CF3-46EE-AF3E-D6838EE288CB}"/>
              </a:ext>
            </a:extLst>
          </p:cNvPr>
          <p:cNvSpPr>
            <a:spLocks noGrp="1"/>
          </p:cNvSpPr>
          <p:nvPr>
            <p:ph type="sldNum" sz="quarter" idx="12"/>
          </p:nvPr>
        </p:nvSpPr>
        <p:spPr/>
        <p:txBody>
          <a:bodyPr/>
          <a:lstStyle/>
          <a:p>
            <a:fld id="{95666467-F80C-4E33-A896-A51613E5EFF1}" type="slidenum">
              <a:rPr lang="en-US" smtClean="0"/>
              <a:t>4</a:t>
            </a:fld>
            <a:endParaRPr lang="en-US"/>
          </a:p>
        </p:txBody>
      </p:sp>
      <p:pic>
        <p:nvPicPr>
          <p:cNvPr id="6" name="Picture 5">
            <a:extLst>
              <a:ext uri="{FF2B5EF4-FFF2-40B4-BE49-F238E27FC236}">
                <a16:creationId xmlns:a16="http://schemas.microsoft.com/office/drawing/2014/main" xmlns="" id="{10AED421-2E75-4016-8E81-94B0E7B2959E}"/>
              </a:ext>
            </a:extLst>
          </p:cNvPr>
          <p:cNvPicPr>
            <a:picLocks noChangeAspect="1"/>
          </p:cNvPicPr>
          <p:nvPr/>
        </p:nvPicPr>
        <p:blipFill rotWithShape="1">
          <a:blip r:embed="rId2"/>
          <a:srcRect t="11176"/>
          <a:stretch/>
        </p:blipFill>
        <p:spPr>
          <a:xfrm>
            <a:off x="697722" y="1054249"/>
            <a:ext cx="10796555" cy="4077586"/>
          </a:xfrm>
          <a:prstGeom prst="rect">
            <a:avLst/>
          </a:prstGeom>
        </p:spPr>
      </p:pic>
      <p:sp>
        <p:nvSpPr>
          <p:cNvPr id="5" name="Rectangle 4">
            <a:extLst>
              <a:ext uri="{FF2B5EF4-FFF2-40B4-BE49-F238E27FC236}">
                <a16:creationId xmlns:a16="http://schemas.microsoft.com/office/drawing/2014/main" xmlns="" id="{EDA428AA-A532-3588-73A7-5D10CD0210C1}"/>
              </a:ext>
            </a:extLst>
          </p:cNvPr>
          <p:cNvSpPr/>
          <p:nvPr/>
        </p:nvSpPr>
        <p:spPr>
          <a:xfrm>
            <a:off x="2845733" y="141148"/>
            <a:ext cx="6340481" cy="429702"/>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00" b="1" dirty="0">
                <a:solidFill>
                  <a:schemeClr val="tx1"/>
                </a:solidFill>
              </a:rPr>
              <a:t>Assumptions of MBE</a:t>
            </a:r>
          </a:p>
        </p:txBody>
      </p:sp>
    </p:spTree>
    <p:extLst>
      <p:ext uri="{BB962C8B-B14F-4D97-AF65-F5344CB8AC3E}">
        <p14:creationId xmlns:p14="http://schemas.microsoft.com/office/powerpoint/2010/main" val="248493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a:xfrm>
            <a:off x="8610599" y="6444476"/>
            <a:ext cx="2743200" cy="365125"/>
          </a:xfrm>
        </p:spPr>
        <p:txBody>
          <a:bodyPr/>
          <a:lstStyle/>
          <a:p>
            <a:fld id="{95666467-F80C-4E33-A896-A51613E5EFF1}" type="slidenum">
              <a:rPr lang="en-US" smtClean="0"/>
              <a:t>5</a:t>
            </a:fld>
            <a:endParaRPr lang="en-US"/>
          </a:p>
        </p:txBody>
      </p:sp>
      <p:sp>
        <p:nvSpPr>
          <p:cNvPr id="5" name="TextBox 4">
            <a:extLst>
              <a:ext uri="{FF2B5EF4-FFF2-40B4-BE49-F238E27FC236}">
                <a16:creationId xmlns:a16="http://schemas.microsoft.com/office/drawing/2014/main" xmlns="" id="{E53656DF-3E75-43B9-A9FE-370CFE528B37}"/>
              </a:ext>
            </a:extLst>
          </p:cNvPr>
          <p:cNvSpPr txBox="1"/>
          <p:nvPr/>
        </p:nvSpPr>
        <p:spPr>
          <a:xfrm>
            <a:off x="2953527" y="195889"/>
            <a:ext cx="6097554" cy="600164"/>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3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solidFill>
                  <a:schemeClr val="tx1"/>
                </a:solidFill>
              </a:rPr>
              <a:t>Dry Gas Expansion</a:t>
            </a:r>
          </a:p>
        </p:txBody>
      </p:sp>
      <p:sp>
        <p:nvSpPr>
          <p:cNvPr id="6" name="TextBox 5">
            <a:extLst>
              <a:ext uri="{FF2B5EF4-FFF2-40B4-BE49-F238E27FC236}">
                <a16:creationId xmlns:a16="http://schemas.microsoft.com/office/drawing/2014/main" xmlns="" id="{C0662E9E-8312-4242-9E3B-FC03B5634C3D}"/>
              </a:ext>
            </a:extLst>
          </p:cNvPr>
          <p:cNvSpPr txBox="1"/>
          <p:nvPr/>
        </p:nvSpPr>
        <p:spPr>
          <a:xfrm>
            <a:off x="650810" y="1082551"/>
            <a:ext cx="10702989" cy="369332"/>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Times New Roman" panose="02020603050405020304" pitchFamily="18" charset="0"/>
              </a:rPr>
              <a:t>Let us consider a dry gas reservoir where the production is modelled using material balance calculations.</a:t>
            </a:r>
            <a:endParaRPr lang="en-US" dirty="0"/>
          </a:p>
        </p:txBody>
      </p:sp>
      <p:sp>
        <p:nvSpPr>
          <p:cNvPr id="8" name="TextBox 7">
            <a:extLst>
              <a:ext uri="{FF2B5EF4-FFF2-40B4-BE49-F238E27FC236}">
                <a16:creationId xmlns:a16="http://schemas.microsoft.com/office/drawing/2014/main" xmlns="" id="{050FDCE3-1C81-4270-974F-9E70691B685B}"/>
              </a:ext>
            </a:extLst>
          </p:cNvPr>
          <p:cNvSpPr txBox="1"/>
          <p:nvPr/>
        </p:nvSpPr>
        <p:spPr>
          <a:xfrm>
            <a:off x="650810" y="1562304"/>
            <a:ext cx="10702989" cy="646331"/>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Times New Roman" panose="02020603050405020304" pitchFamily="18" charset="0"/>
              </a:rPr>
              <a:t>The hydrocarbon pore volume (HCPV) is constant in absence of water influx. The production of gas at surface conditions is </a:t>
            </a:r>
            <a:r>
              <a:rPr lang="en-US" sz="1800" b="0" i="1" u="none" strike="noStrike" baseline="0" dirty="0" err="1">
                <a:latin typeface="Times New Roman" panose="02020603050405020304" pitchFamily="18" charset="0"/>
              </a:rPr>
              <a:t>G</a:t>
            </a:r>
            <a:r>
              <a:rPr lang="en-US" sz="1100" b="0" i="1" u="none" strike="noStrike" baseline="0" dirty="0" err="1">
                <a:latin typeface="Times New Roman" panose="02020603050405020304" pitchFamily="18" charset="0"/>
              </a:rPr>
              <a:t>p</a:t>
            </a:r>
            <a:r>
              <a:rPr lang="en-US" sz="1800" b="0" i="0" u="none" strike="noStrike" baseline="0" dirty="0">
                <a:latin typeface="Times New Roman" panose="02020603050405020304" pitchFamily="18" charset="0"/>
              </a:rPr>
              <a:t>.</a:t>
            </a:r>
            <a:endParaRPr lang="en-US" dirty="0"/>
          </a:p>
        </p:txBody>
      </p:sp>
      <p:pic>
        <p:nvPicPr>
          <p:cNvPr id="10" name="Picture 9">
            <a:extLst>
              <a:ext uri="{FF2B5EF4-FFF2-40B4-BE49-F238E27FC236}">
                <a16:creationId xmlns:a16="http://schemas.microsoft.com/office/drawing/2014/main" xmlns="" id="{3BA33E7E-5762-4476-ABFD-394BD3A5B65A}"/>
              </a:ext>
            </a:extLst>
          </p:cNvPr>
          <p:cNvPicPr>
            <a:picLocks noChangeAspect="1"/>
          </p:cNvPicPr>
          <p:nvPr/>
        </p:nvPicPr>
        <p:blipFill>
          <a:blip r:embed="rId3"/>
          <a:stretch>
            <a:fillRect/>
          </a:stretch>
        </p:blipFill>
        <p:spPr>
          <a:xfrm>
            <a:off x="1118845" y="2602326"/>
            <a:ext cx="2400300" cy="457200"/>
          </a:xfrm>
          <a:prstGeom prst="rect">
            <a:avLst/>
          </a:prstGeom>
          <a:ln>
            <a:solidFill>
              <a:srgbClr val="C00000"/>
            </a:solidFill>
          </a:ln>
        </p:spPr>
      </p:pic>
      <p:sp>
        <p:nvSpPr>
          <p:cNvPr id="18" name="TextBox 17">
            <a:extLst>
              <a:ext uri="{FF2B5EF4-FFF2-40B4-BE49-F238E27FC236}">
                <a16:creationId xmlns:a16="http://schemas.microsoft.com/office/drawing/2014/main" xmlns="" id="{662EDA59-6C94-4D4B-97C1-35FAE1D7B0A8}"/>
              </a:ext>
            </a:extLst>
          </p:cNvPr>
          <p:cNvSpPr txBox="1"/>
          <p:nvPr/>
        </p:nvSpPr>
        <p:spPr>
          <a:xfrm>
            <a:off x="7677343" y="5666341"/>
            <a:ext cx="3860541" cy="276999"/>
          </a:xfrm>
          <a:prstGeom prst="rect">
            <a:avLst/>
          </a:prstGeom>
          <a:noFill/>
        </p:spPr>
        <p:txBody>
          <a:bodyPr wrap="square">
            <a:spAutoFit/>
          </a:bodyPr>
          <a:lstStyle/>
          <a:p>
            <a:r>
              <a:rPr lang="en-US" sz="1200" b="1" i="0" u="none" strike="noStrike" baseline="0" dirty="0">
                <a:latin typeface="Times New Roman" panose="02020603050405020304" pitchFamily="18" charset="0"/>
              </a:rPr>
              <a:t>Volume transformation using volume formation factors</a:t>
            </a:r>
            <a:endParaRPr lang="en-US" sz="1200" b="1" dirty="0"/>
          </a:p>
        </p:txBody>
      </p:sp>
      <p:sp>
        <p:nvSpPr>
          <p:cNvPr id="14" name="TextBox 13">
            <a:extLst>
              <a:ext uri="{FF2B5EF4-FFF2-40B4-BE49-F238E27FC236}">
                <a16:creationId xmlns:a16="http://schemas.microsoft.com/office/drawing/2014/main" xmlns="" id="{AB539E70-AA3E-4813-AE7D-B6CC618E7923}"/>
              </a:ext>
            </a:extLst>
          </p:cNvPr>
          <p:cNvSpPr txBox="1"/>
          <p:nvPr/>
        </p:nvSpPr>
        <p:spPr>
          <a:xfrm>
            <a:off x="3848024" y="2602326"/>
            <a:ext cx="3367963" cy="369332"/>
          </a:xfrm>
          <a:prstGeom prst="rect">
            <a:avLst/>
          </a:prstGeom>
          <a:noFill/>
        </p:spPr>
        <p:txBody>
          <a:bodyPr wrap="square" rtlCol="0">
            <a:spAutoFit/>
          </a:bodyPr>
          <a:lstStyle/>
          <a:p>
            <a:r>
              <a:rPr lang="en-US" dirty="0"/>
              <a:t>……………………… (1)</a:t>
            </a:r>
          </a:p>
        </p:txBody>
      </p:sp>
      <p:pic>
        <p:nvPicPr>
          <p:cNvPr id="3" name="Picture 2">
            <a:extLst>
              <a:ext uri="{FF2B5EF4-FFF2-40B4-BE49-F238E27FC236}">
                <a16:creationId xmlns:a16="http://schemas.microsoft.com/office/drawing/2014/main" xmlns="" id="{A38340A8-4C34-4248-B9ED-292E9BE44F6E}"/>
              </a:ext>
            </a:extLst>
          </p:cNvPr>
          <p:cNvPicPr>
            <a:picLocks noChangeAspect="1"/>
          </p:cNvPicPr>
          <p:nvPr/>
        </p:nvPicPr>
        <p:blipFill>
          <a:blip r:embed="rId4"/>
          <a:stretch>
            <a:fillRect/>
          </a:stretch>
        </p:blipFill>
        <p:spPr>
          <a:xfrm>
            <a:off x="7215987" y="2709771"/>
            <a:ext cx="4025754" cy="2780675"/>
          </a:xfrm>
          <a:prstGeom prst="rect">
            <a:avLst/>
          </a:prstGeom>
        </p:spPr>
      </p:pic>
      <p:pic>
        <p:nvPicPr>
          <p:cNvPr id="13" name="Picture 12">
            <a:extLst>
              <a:ext uri="{FF2B5EF4-FFF2-40B4-BE49-F238E27FC236}">
                <a16:creationId xmlns:a16="http://schemas.microsoft.com/office/drawing/2014/main" xmlns="" id="{8B873CC1-E6C3-46D3-9EBC-16E2D84BC9A9}"/>
              </a:ext>
            </a:extLst>
          </p:cNvPr>
          <p:cNvPicPr>
            <a:picLocks noChangeAspect="1"/>
          </p:cNvPicPr>
          <p:nvPr/>
        </p:nvPicPr>
        <p:blipFill>
          <a:blip r:embed="rId5"/>
          <a:stretch>
            <a:fillRect/>
          </a:stretch>
        </p:blipFill>
        <p:spPr>
          <a:xfrm>
            <a:off x="950259" y="3587678"/>
            <a:ext cx="4931197" cy="1662298"/>
          </a:xfrm>
          <a:prstGeom prst="rect">
            <a:avLst/>
          </a:prstGeom>
        </p:spPr>
      </p:pic>
    </p:spTree>
    <p:extLst>
      <p:ext uri="{BB962C8B-B14F-4D97-AF65-F5344CB8AC3E}">
        <p14:creationId xmlns:p14="http://schemas.microsoft.com/office/powerpoint/2010/main" val="288246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a:xfrm>
            <a:off x="11640219" y="6492875"/>
            <a:ext cx="551781" cy="365125"/>
          </a:xfrm>
        </p:spPr>
        <p:txBody>
          <a:bodyPr/>
          <a:lstStyle/>
          <a:p>
            <a:fld id="{95666467-F80C-4E33-A896-A51613E5EFF1}" type="slidenum">
              <a:rPr lang="en-US" smtClean="0"/>
              <a:t>6</a:t>
            </a:fld>
            <a:endParaRPr lang="en-US" dirty="0"/>
          </a:p>
        </p:txBody>
      </p:sp>
      <p:sp>
        <p:nvSpPr>
          <p:cNvPr id="5" name="TextBox 4">
            <a:extLst>
              <a:ext uri="{FF2B5EF4-FFF2-40B4-BE49-F238E27FC236}">
                <a16:creationId xmlns:a16="http://schemas.microsoft.com/office/drawing/2014/main" xmlns="" id="{485E84C3-424F-4222-86C4-562E133D4EC5}"/>
              </a:ext>
            </a:extLst>
          </p:cNvPr>
          <p:cNvSpPr txBox="1"/>
          <p:nvPr/>
        </p:nvSpPr>
        <p:spPr>
          <a:xfrm>
            <a:off x="5980092" y="1764142"/>
            <a:ext cx="5750511" cy="323165"/>
          </a:xfrm>
          <a:prstGeom prst="rect">
            <a:avLst/>
          </a:prstGeom>
          <a:noFill/>
        </p:spPr>
        <p:txBody>
          <a:bodyPr wrap="square">
            <a:spAutoFit/>
          </a:bodyPr>
          <a:lstStyle/>
          <a:p>
            <a:r>
              <a:rPr lang="en-US" sz="1500" b="0" i="0" u="none" strike="noStrike" baseline="0" dirty="0">
                <a:latin typeface="Times New Roman" panose="02020603050405020304" pitchFamily="18" charset="0"/>
              </a:rPr>
              <a:t>Thus, for isothermal flow in gas reservoirs, , Eq. (2) becomes as follows:</a:t>
            </a:r>
            <a:endParaRPr lang="en-US" sz="1500" dirty="0"/>
          </a:p>
        </p:txBody>
      </p:sp>
      <p:pic>
        <p:nvPicPr>
          <p:cNvPr id="6" name="Picture 5">
            <a:extLst>
              <a:ext uri="{FF2B5EF4-FFF2-40B4-BE49-F238E27FC236}">
                <a16:creationId xmlns:a16="http://schemas.microsoft.com/office/drawing/2014/main" xmlns="" id="{D64570ED-6196-461A-9DC0-190ED83966E7}"/>
              </a:ext>
            </a:extLst>
          </p:cNvPr>
          <p:cNvPicPr>
            <a:picLocks noChangeAspect="1"/>
          </p:cNvPicPr>
          <p:nvPr/>
        </p:nvPicPr>
        <p:blipFill rotWithShape="1">
          <a:blip r:embed="rId3"/>
          <a:srcRect l="53846" r="2668" b="5305"/>
          <a:stretch/>
        </p:blipFill>
        <p:spPr>
          <a:xfrm>
            <a:off x="8947001" y="1187460"/>
            <a:ext cx="2269864" cy="605419"/>
          </a:xfrm>
          <a:prstGeom prst="rect">
            <a:avLst/>
          </a:prstGeom>
          <a:ln>
            <a:solidFill>
              <a:srgbClr val="C00000"/>
            </a:solidFill>
          </a:ln>
        </p:spPr>
      </p:pic>
      <p:pic>
        <p:nvPicPr>
          <p:cNvPr id="10" name="Picture 9">
            <a:extLst>
              <a:ext uri="{FF2B5EF4-FFF2-40B4-BE49-F238E27FC236}">
                <a16:creationId xmlns:a16="http://schemas.microsoft.com/office/drawing/2014/main" xmlns="" id="{39E77D93-7F15-4050-9228-3C8419A50AE0}"/>
              </a:ext>
            </a:extLst>
          </p:cNvPr>
          <p:cNvPicPr>
            <a:picLocks noChangeAspect="1"/>
          </p:cNvPicPr>
          <p:nvPr/>
        </p:nvPicPr>
        <p:blipFill>
          <a:blip r:embed="rId4"/>
          <a:stretch>
            <a:fillRect/>
          </a:stretch>
        </p:blipFill>
        <p:spPr>
          <a:xfrm>
            <a:off x="6105000" y="1251967"/>
            <a:ext cx="1465979" cy="571651"/>
          </a:xfrm>
          <a:prstGeom prst="rect">
            <a:avLst/>
          </a:prstGeom>
        </p:spPr>
      </p:pic>
      <p:pic>
        <p:nvPicPr>
          <p:cNvPr id="13" name="Picture 12">
            <a:extLst>
              <a:ext uri="{FF2B5EF4-FFF2-40B4-BE49-F238E27FC236}">
                <a16:creationId xmlns:a16="http://schemas.microsoft.com/office/drawing/2014/main" xmlns="" id="{B5B22140-52AD-4223-AA59-19C9A655AF2F}"/>
              </a:ext>
            </a:extLst>
          </p:cNvPr>
          <p:cNvPicPr>
            <a:picLocks noChangeAspect="1"/>
          </p:cNvPicPr>
          <p:nvPr/>
        </p:nvPicPr>
        <p:blipFill>
          <a:blip r:embed="rId5"/>
          <a:stretch>
            <a:fillRect/>
          </a:stretch>
        </p:blipFill>
        <p:spPr>
          <a:xfrm>
            <a:off x="6034458" y="2121136"/>
            <a:ext cx="1913039" cy="487084"/>
          </a:xfrm>
          <a:prstGeom prst="rect">
            <a:avLst/>
          </a:prstGeom>
        </p:spPr>
      </p:pic>
      <p:sp>
        <p:nvSpPr>
          <p:cNvPr id="15" name="TextBox 14">
            <a:extLst>
              <a:ext uri="{FF2B5EF4-FFF2-40B4-BE49-F238E27FC236}">
                <a16:creationId xmlns:a16="http://schemas.microsoft.com/office/drawing/2014/main" xmlns="" id="{4E8EDD6F-D001-4686-8E03-CED01A5D9A65}"/>
              </a:ext>
            </a:extLst>
          </p:cNvPr>
          <p:cNvSpPr txBox="1"/>
          <p:nvPr/>
        </p:nvSpPr>
        <p:spPr>
          <a:xfrm>
            <a:off x="5891857" y="5723574"/>
            <a:ext cx="5926979" cy="1015663"/>
          </a:xfrm>
          <a:prstGeom prst="rect">
            <a:avLst/>
          </a:prstGeom>
          <a:noFill/>
        </p:spPr>
        <p:txBody>
          <a:bodyPr wrap="square">
            <a:spAutoFit/>
          </a:bodyPr>
          <a:lstStyle/>
          <a:p>
            <a:pPr marL="285750" indent="-285750" algn="l">
              <a:buFont typeface="Arial" panose="020B0604020202020204" pitchFamily="34" charset="0"/>
              <a:buChar char="•"/>
            </a:pPr>
            <a:r>
              <a:rPr lang="en-US" sz="1200" b="0" i="0" u="none" strike="noStrike" baseline="0" dirty="0">
                <a:latin typeface="Times New Roman" panose="02020603050405020304" pitchFamily="18" charset="0"/>
                <a:cs typeface="Times New Roman" panose="02020603050405020304" pitchFamily="18" charset="0"/>
              </a:rPr>
              <a:t>From Eq.(3), plot of </a:t>
            </a:r>
            <a:r>
              <a:rPr lang="en-US" sz="1200" b="0" i="1" u="none" strike="noStrike" baseline="0" dirty="0">
                <a:latin typeface="Times New Roman" panose="02020603050405020304" pitchFamily="18" charset="0"/>
                <a:cs typeface="Times New Roman" panose="02020603050405020304" pitchFamily="18" charset="0"/>
              </a:rPr>
              <a:t>p</a:t>
            </a:r>
            <a:r>
              <a:rPr lang="en-US" sz="1200" b="0" i="0" u="none" strike="noStrike" baseline="0" dirty="0">
                <a:latin typeface="Times New Roman" panose="02020603050405020304" pitchFamily="18" charset="0"/>
                <a:cs typeface="Times New Roman" panose="02020603050405020304" pitchFamily="18" charset="0"/>
              </a:rPr>
              <a:t>/</a:t>
            </a:r>
            <a:r>
              <a:rPr lang="en-US" sz="1200" b="0" i="1" u="none" strike="noStrike" baseline="0" dirty="0">
                <a:latin typeface="Times New Roman" panose="02020603050405020304" pitchFamily="18" charset="0"/>
                <a:cs typeface="Times New Roman" panose="02020603050405020304" pitchFamily="18" charset="0"/>
              </a:rPr>
              <a:t>z </a:t>
            </a:r>
            <a:r>
              <a:rPr lang="en-US" sz="1200" b="0" i="0" u="none" strike="noStrike" baseline="0" dirty="0">
                <a:latin typeface="Times New Roman" panose="02020603050405020304" pitchFamily="18" charset="0"/>
                <a:cs typeface="Times New Roman" panose="02020603050405020304" pitchFamily="18" charset="0"/>
              </a:rPr>
              <a:t>vs. </a:t>
            </a:r>
            <a:r>
              <a:rPr lang="en-US" sz="1200" b="0" i="0" u="none" strike="noStrike" baseline="0" dirty="0" err="1">
                <a:latin typeface="Times New Roman" panose="02020603050405020304" pitchFamily="18" charset="0"/>
                <a:cs typeface="Times New Roman" panose="02020603050405020304" pitchFamily="18" charset="0"/>
              </a:rPr>
              <a:t>Gp</a:t>
            </a:r>
            <a:r>
              <a:rPr lang="en-US" sz="1200" b="0" i="0" u="none" strike="noStrike" baseline="0" dirty="0">
                <a:latin typeface="Times New Roman" panose="02020603050405020304" pitchFamily="18" charset="0"/>
                <a:cs typeface="Times New Roman" panose="02020603050405020304" pitchFamily="18" charset="0"/>
              </a:rPr>
              <a:t> (cumulative gas production) gives a straight line.</a:t>
            </a:r>
          </a:p>
          <a:p>
            <a:pPr marL="285750" indent="-285750" algn="l">
              <a:buFont typeface="Arial" panose="020B0604020202020204" pitchFamily="34" charset="0"/>
              <a:buChar char="•"/>
            </a:pPr>
            <a:r>
              <a:rPr lang="en-US" sz="1200" b="0" i="0" u="none" strike="noStrike" baseline="0" dirty="0">
                <a:latin typeface="Times New Roman" panose="02020603050405020304" pitchFamily="18" charset="0"/>
                <a:cs typeface="Times New Roman" panose="02020603050405020304" pitchFamily="18" charset="0"/>
              </a:rPr>
              <a:t>Two important characteristics from this straight line:</a:t>
            </a:r>
          </a:p>
          <a:p>
            <a:pPr marL="690563" indent="-401638" algn="just">
              <a:buFont typeface="Wingdings" panose="05000000000000000000" pitchFamily="2" charset="2"/>
              <a:buChar char="Ø"/>
            </a:pPr>
            <a:r>
              <a:rPr lang="en-US" sz="1200" b="0" i="0" u="none" strike="noStrike" baseline="0" dirty="0">
                <a:latin typeface="Times New Roman" panose="02020603050405020304" pitchFamily="18" charset="0"/>
                <a:cs typeface="Times New Roman" panose="02020603050405020304" pitchFamily="18" charset="0"/>
              </a:rPr>
              <a:t>This is a proof for the assumption of no or negligible water influx during gas production and that the main driving force behind the production is gas expansion. </a:t>
            </a:r>
          </a:p>
          <a:p>
            <a:pPr marL="690563" indent="-401638" algn="l">
              <a:buFont typeface="Wingdings" panose="05000000000000000000" pitchFamily="2" charset="2"/>
              <a:buChar char="Ø"/>
            </a:pPr>
            <a:r>
              <a:rPr lang="en-US" sz="1200" b="0" i="0" u="none" strike="noStrike" baseline="0" dirty="0">
                <a:latin typeface="Times New Roman" panose="02020603050405020304" pitchFamily="18" charset="0"/>
                <a:cs typeface="Times New Roman" panose="02020603050405020304" pitchFamily="18" charset="0"/>
              </a:rPr>
              <a:t>The intersection point with the x-axis gives an estimate for initial gas in place, </a:t>
            </a:r>
            <a:r>
              <a:rPr lang="en-US" sz="1200" b="0" i="1" u="none" strike="noStrike" baseline="0" dirty="0">
                <a:latin typeface="Times New Roman" panose="02020603050405020304" pitchFamily="18" charset="0"/>
                <a:cs typeface="Times New Roman" panose="02020603050405020304" pitchFamily="18" charset="0"/>
              </a:rPr>
              <a:t>G</a:t>
            </a:r>
            <a:r>
              <a:rPr lang="en-US" sz="1200" b="0" i="0" u="none" strike="noStrike" baseline="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FB375AA1-D467-4F46-B70C-A1B597288473}"/>
              </a:ext>
            </a:extLst>
          </p:cNvPr>
          <p:cNvPicPr>
            <a:picLocks noChangeAspect="1"/>
          </p:cNvPicPr>
          <p:nvPr/>
        </p:nvPicPr>
        <p:blipFill>
          <a:blip r:embed="rId6"/>
          <a:stretch>
            <a:fillRect/>
          </a:stretch>
        </p:blipFill>
        <p:spPr>
          <a:xfrm>
            <a:off x="8780964" y="2109586"/>
            <a:ext cx="1765283" cy="562982"/>
          </a:xfrm>
          <a:prstGeom prst="rect">
            <a:avLst/>
          </a:prstGeom>
          <a:ln w="19050">
            <a:solidFill>
              <a:srgbClr val="C00000"/>
            </a:solidFill>
          </a:ln>
        </p:spPr>
      </p:pic>
      <p:sp>
        <p:nvSpPr>
          <p:cNvPr id="17" name="TextBox 16">
            <a:extLst>
              <a:ext uri="{FF2B5EF4-FFF2-40B4-BE49-F238E27FC236}">
                <a16:creationId xmlns:a16="http://schemas.microsoft.com/office/drawing/2014/main" xmlns="" id="{37BBAA47-4C7A-423B-B20D-2778102D4989}"/>
              </a:ext>
            </a:extLst>
          </p:cNvPr>
          <p:cNvSpPr txBox="1"/>
          <p:nvPr/>
        </p:nvSpPr>
        <p:spPr>
          <a:xfrm>
            <a:off x="8045775" y="2134245"/>
            <a:ext cx="637591" cy="369332"/>
          </a:xfrm>
          <a:prstGeom prst="rect">
            <a:avLst/>
          </a:prstGeom>
          <a:noFill/>
        </p:spPr>
        <p:txBody>
          <a:bodyPr wrap="square" rtlCol="0">
            <a:spAutoFit/>
          </a:bodyPr>
          <a:lstStyle/>
          <a:p>
            <a:r>
              <a:rPr lang="en-US" dirty="0"/>
              <a:t>or</a:t>
            </a:r>
          </a:p>
        </p:txBody>
      </p:sp>
      <p:sp>
        <p:nvSpPr>
          <p:cNvPr id="18" name="TextBox 17">
            <a:extLst>
              <a:ext uri="{FF2B5EF4-FFF2-40B4-BE49-F238E27FC236}">
                <a16:creationId xmlns:a16="http://schemas.microsoft.com/office/drawing/2014/main" xmlns="" id="{B434DC36-99AA-4E53-AFD8-F25ABB720672}"/>
              </a:ext>
            </a:extLst>
          </p:cNvPr>
          <p:cNvSpPr txBox="1"/>
          <p:nvPr/>
        </p:nvSpPr>
        <p:spPr>
          <a:xfrm>
            <a:off x="10546247" y="2144247"/>
            <a:ext cx="1210718" cy="369332"/>
          </a:xfrm>
          <a:prstGeom prst="rect">
            <a:avLst/>
          </a:prstGeom>
          <a:noFill/>
        </p:spPr>
        <p:txBody>
          <a:bodyPr wrap="square" rtlCol="0">
            <a:spAutoFit/>
          </a:bodyPr>
          <a:lstStyle/>
          <a:p>
            <a:r>
              <a:rPr lang="en-US" dirty="0"/>
              <a:t>……… (4)</a:t>
            </a:r>
          </a:p>
        </p:txBody>
      </p:sp>
      <p:pic>
        <p:nvPicPr>
          <p:cNvPr id="24" name="Picture 23">
            <a:extLst>
              <a:ext uri="{FF2B5EF4-FFF2-40B4-BE49-F238E27FC236}">
                <a16:creationId xmlns:a16="http://schemas.microsoft.com/office/drawing/2014/main" xmlns="" id="{36B7299E-ED23-4B83-B5E3-C31816B8F9E2}"/>
              </a:ext>
            </a:extLst>
          </p:cNvPr>
          <p:cNvPicPr>
            <a:picLocks noChangeAspect="1"/>
          </p:cNvPicPr>
          <p:nvPr/>
        </p:nvPicPr>
        <p:blipFill>
          <a:blip r:embed="rId7"/>
          <a:stretch>
            <a:fillRect/>
          </a:stretch>
        </p:blipFill>
        <p:spPr>
          <a:xfrm>
            <a:off x="6105000" y="2673964"/>
            <a:ext cx="5153411" cy="3056631"/>
          </a:xfrm>
          <a:prstGeom prst="rect">
            <a:avLst/>
          </a:prstGeom>
        </p:spPr>
      </p:pic>
      <p:sp>
        <p:nvSpPr>
          <p:cNvPr id="19" name="TextBox 18">
            <a:extLst>
              <a:ext uri="{FF2B5EF4-FFF2-40B4-BE49-F238E27FC236}">
                <a16:creationId xmlns:a16="http://schemas.microsoft.com/office/drawing/2014/main" xmlns="" id="{37ECDCEF-CE4D-7261-7BCE-B8D60B063DC3}"/>
              </a:ext>
            </a:extLst>
          </p:cNvPr>
          <p:cNvSpPr txBox="1"/>
          <p:nvPr/>
        </p:nvSpPr>
        <p:spPr>
          <a:xfrm>
            <a:off x="3011961" y="97512"/>
            <a:ext cx="6097554" cy="400110"/>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3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solidFill>
                  <a:schemeClr val="tx1"/>
                </a:solidFill>
              </a:rPr>
              <a:t>Dry Gas Expansion</a:t>
            </a:r>
          </a:p>
        </p:txBody>
      </p:sp>
      <p:sp>
        <p:nvSpPr>
          <p:cNvPr id="20" name="TextBox 19">
            <a:extLst>
              <a:ext uri="{FF2B5EF4-FFF2-40B4-BE49-F238E27FC236}">
                <a16:creationId xmlns:a16="http://schemas.microsoft.com/office/drawing/2014/main" xmlns="" id="{6B62D5DD-6ED0-F1CF-9E51-A3629AA3E3BA}"/>
              </a:ext>
            </a:extLst>
          </p:cNvPr>
          <p:cNvSpPr txBox="1"/>
          <p:nvPr/>
        </p:nvSpPr>
        <p:spPr>
          <a:xfrm>
            <a:off x="7697555" y="1316462"/>
            <a:ext cx="959942" cy="369332"/>
          </a:xfrm>
          <a:prstGeom prst="rect">
            <a:avLst/>
          </a:prstGeom>
          <a:noFill/>
        </p:spPr>
        <p:txBody>
          <a:bodyPr wrap="square" rtlCol="0">
            <a:spAutoFit/>
          </a:bodyPr>
          <a:lstStyle/>
          <a:p>
            <a:r>
              <a:rPr lang="en-US" dirty="0"/>
              <a:t>…… (3)</a:t>
            </a:r>
          </a:p>
        </p:txBody>
      </p:sp>
      <p:sp>
        <p:nvSpPr>
          <p:cNvPr id="23" name="TextBox 22">
            <a:extLst>
              <a:ext uri="{FF2B5EF4-FFF2-40B4-BE49-F238E27FC236}">
                <a16:creationId xmlns:a16="http://schemas.microsoft.com/office/drawing/2014/main" xmlns="" id="{3F84761C-0837-5DC7-5D12-545F1785575A}"/>
              </a:ext>
            </a:extLst>
          </p:cNvPr>
          <p:cNvSpPr txBox="1"/>
          <p:nvPr/>
        </p:nvSpPr>
        <p:spPr>
          <a:xfrm>
            <a:off x="6034458" y="832675"/>
            <a:ext cx="3367963" cy="369332"/>
          </a:xfrm>
          <a:prstGeom prst="rect">
            <a:avLst/>
          </a:prstGeom>
          <a:noFill/>
        </p:spPr>
        <p:txBody>
          <a:bodyPr wrap="square">
            <a:spAutoFit/>
          </a:bodyPr>
          <a:lstStyle/>
          <a:p>
            <a:r>
              <a:rPr lang="en-US" sz="1800" b="0" i="0" u="none" strike="noStrike" baseline="0" dirty="0">
                <a:latin typeface="Times New Roman" panose="02020603050405020304" pitchFamily="18" charset="0"/>
              </a:rPr>
              <a:t>Eq.(1) can be written as follows:</a:t>
            </a:r>
            <a:endParaRPr lang="en-US" dirty="0"/>
          </a:p>
        </p:txBody>
      </p:sp>
      <p:sp>
        <p:nvSpPr>
          <p:cNvPr id="25" name="TextBox 24">
            <a:extLst>
              <a:ext uri="{FF2B5EF4-FFF2-40B4-BE49-F238E27FC236}">
                <a16:creationId xmlns:a16="http://schemas.microsoft.com/office/drawing/2014/main" xmlns="" id="{85388868-25AD-8D90-C2E0-25DFC80C7D98}"/>
              </a:ext>
            </a:extLst>
          </p:cNvPr>
          <p:cNvSpPr txBox="1"/>
          <p:nvPr/>
        </p:nvSpPr>
        <p:spPr>
          <a:xfrm>
            <a:off x="6034458" y="522796"/>
            <a:ext cx="3367963" cy="400110"/>
          </a:xfrm>
          <a:prstGeom prst="rect">
            <a:avLst/>
          </a:prstGeom>
          <a:noFill/>
        </p:spPr>
        <p:txBody>
          <a:bodyPr wrap="square">
            <a:spAutoFit/>
          </a:bodyPr>
          <a:lstStyle/>
          <a:p>
            <a:r>
              <a:rPr lang="en-US" sz="2000" b="1" i="0" u="none" strike="noStrike" baseline="0" dirty="0">
                <a:solidFill>
                  <a:srgbClr val="FF0000"/>
                </a:solidFill>
                <a:latin typeface="Times New Roman" panose="02020603050405020304" pitchFamily="18" charset="0"/>
              </a:rPr>
              <a:t>Method #2:</a:t>
            </a:r>
            <a:endParaRPr lang="en-US" sz="2000" b="1" dirty="0">
              <a:solidFill>
                <a:srgbClr val="FF0000"/>
              </a:solidFill>
            </a:endParaRPr>
          </a:p>
        </p:txBody>
      </p:sp>
      <p:pic>
        <p:nvPicPr>
          <p:cNvPr id="26" name="Picture 25">
            <a:extLst>
              <a:ext uri="{FF2B5EF4-FFF2-40B4-BE49-F238E27FC236}">
                <a16:creationId xmlns:a16="http://schemas.microsoft.com/office/drawing/2014/main" xmlns="" id="{882540F5-09F3-4B00-7FBF-AF2205BE9DDD}"/>
              </a:ext>
            </a:extLst>
          </p:cNvPr>
          <p:cNvPicPr>
            <a:picLocks noChangeAspect="1"/>
          </p:cNvPicPr>
          <p:nvPr/>
        </p:nvPicPr>
        <p:blipFill>
          <a:blip r:embed="rId8"/>
          <a:stretch>
            <a:fillRect/>
          </a:stretch>
        </p:blipFill>
        <p:spPr>
          <a:xfrm>
            <a:off x="399910" y="1865409"/>
            <a:ext cx="2103302" cy="342930"/>
          </a:xfrm>
          <a:prstGeom prst="rect">
            <a:avLst/>
          </a:prstGeom>
        </p:spPr>
      </p:pic>
      <p:pic>
        <p:nvPicPr>
          <p:cNvPr id="27" name="Picture 26">
            <a:extLst>
              <a:ext uri="{FF2B5EF4-FFF2-40B4-BE49-F238E27FC236}">
                <a16:creationId xmlns:a16="http://schemas.microsoft.com/office/drawing/2014/main" xmlns="" id="{C7AF720B-4D07-886F-C713-BAC3788B98AF}"/>
              </a:ext>
            </a:extLst>
          </p:cNvPr>
          <p:cNvPicPr>
            <a:picLocks noChangeAspect="1"/>
          </p:cNvPicPr>
          <p:nvPr/>
        </p:nvPicPr>
        <p:blipFill>
          <a:blip r:embed="rId9"/>
          <a:stretch>
            <a:fillRect/>
          </a:stretch>
        </p:blipFill>
        <p:spPr>
          <a:xfrm>
            <a:off x="435035" y="2391077"/>
            <a:ext cx="4556513" cy="2758270"/>
          </a:xfrm>
          <a:prstGeom prst="rect">
            <a:avLst/>
          </a:prstGeom>
        </p:spPr>
      </p:pic>
      <p:sp>
        <p:nvSpPr>
          <p:cNvPr id="28" name="TextBox 27">
            <a:extLst>
              <a:ext uri="{FF2B5EF4-FFF2-40B4-BE49-F238E27FC236}">
                <a16:creationId xmlns:a16="http://schemas.microsoft.com/office/drawing/2014/main" xmlns="" id="{2032597D-7703-9A51-A62C-6AD676932CC9}"/>
              </a:ext>
            </a:extLst>
          </p:cNvPr>
          <p:cNvSpPr txBox="1"/>
          <p:nvPr/>
        </p:nvSpPr>
        <p:spPr>
          <a:xfrm>
            <a:off x="292334" y="1355371"/>
            <a:ext cx="6097554" cy="369332"/>
          </a:xfrm>
          <a:prstGeom prst="rect">
            <a:avLst/>
          </a:prstGeom>
          <a:noFill/>
        </p:spPr>
        <p:txBody>
          <a:bodyPr wrap="square">
            <a:spAutoFit/>
          </a:bodyPr>
          <a:lstStyle/>
          <a:p>
            <a:r>
              <a:rPr lang="en-US" sz="1800" b="0" i="0" u="none" strike="noStrike" baseline="0" dirty="0">
                <a:latin typeface="Times New Roman" panose="02020603050405020304" pitchFamily="18" charset="0"/>
              </a:rPr>
              <a:t>Eq.(1) can be written as follows:</a:t>
            </a:r>
            <a:endParaRPr lang="en-US" dirty="0"/>
          </a:p>
        </p:txBody>
      </p:sp>
      <p:sp>
        <p:nvSpPr>
          <p:cNvPr id="29" name="TextBox 28">
            <a:extLst>
              <a:ext uri="{FF2B5EF4-FFF2-40B4-BE49-F238E27FC236}">
                <a16:creationId xmlns:a16="http://schemas.microsoft.com/office/drawing/2014/main" xmlns="" id="{3E5CC2B6-543B-4C2E-9093-56DC107F32DB}"/>
              </a:ext>
            </a:extLst>
          </p:cNvPr>
          <p:cNvSpPr txBox="1"/>
          <p:nvPr/>
        </p:nvSpPr>
        <p:spPr>
          <a:xfrm>
            <a:off x="292334" y="567454"/>
            <a:ext cx="3367963" cy="400110"/>
          </a:xfrm>
          <a:prstGeom prst="rect">
            <a:avLst/>
          </a:prstGeom>
          <a:noFill/>
        </p:spPr>
        <p:txBody>
          <a:bodyPr wrap="square">
            <a:spAutoFit/>
          </a:bodyPr>
          <a:lstStyle/>
          <a:p>
            <a:r>
              <a:rPr lang="en-US" sz="2000" b="1" i="0" u="none" strike="noStrike" baseline="0" dirty="0">
                <a:solidFill>
                  <a:srgbClr val="FF0000"/>
                </a:solidFill>
                <a:latin typeface="Times New Roman" panose="02020603050405020304" pitchFamily="18" charset="0"/>
              </a:rPr>
              <a:t>Method #1:</a:t>
            </a:r>
            <a:endParaRPr lang="en-US" sz="2000" b="1" dirty="0">
              <a:solidFill>
                <a:srgbClr val="FF0000"/>
              </a:solidFill>
            </a:endParaRPr>
          </a:p>
        </p:txBody>
      </p:sp>
      <p:sp>
        <p:nvSpPr>
          <p:cNvPr id="30" name="TextBox 29">
            <a:extLst>
              <a:ext uri="{FF2B5EF4-FFF2-40B4-BE49-F238E27FC236}">
                <a16:creationId xmlns:a16="http://schemas.microsoft.com/office/drawing/2014/main" xmlns="" id="{FF85BD8C-DD55-5582-DF64-6E0F00BF6668}"/>
              </a:ext>
            </a:extLst>
          </p:cNvPr>
          <p:cNvSpPr txBox="1"/>
          <p:nvPr/>
        </p:nvSpPr>
        <p:spPr>
          <a:xfrm>
            <a:off x="292334" y="953962"/>
            <a:ext cx="6097554" cy="369332"/>
          </a:xfrm>
          <a:prstGeom prst="rect">
            <a:avLst/>
          </a:prstGeom>
          <a:noFill/>
        </p:spPr>
        <p:txBody>
          <a:bodyPr wrap="square">
            <a:spAutoFit/>
          </a:bodyPr>
          <a:lstStyle/>
          <a:p>
            <a:r>
              <a:rPr lang="en-US" sz="1800" b="0" i="0" u="none" strike="noStrike" baseline="0" dirty="0">
                <a:latin typeface="Times New Roman" panose="02020603050405020304" pitchFamily="18" charset="0"/>
              </a:rPr>
              <a:t>Material Balance Equation linearization method:</a:t>
            </a:r>
            <a:endParaRPr lang="en-US" dirty="0"/>
          </a:p>
        </p:txBody>
      </p:sp>
      <p:pic>
        <p:nvPicPr>
          <p:cNvPr id="31" name="Picture 30">
            <a:extLst>
              <a:ext uri="{FF2B5EF4-FFF2-40B4-BE49-F238E27FC236}">
                <a16:creationId xmlns:a16="http://schemas.microsoft.com/office/drawing/2014/main" xmlns="" id="{195BC656-100F-2392-5D8D-7BBE746DE058}"/>
              </a:ext>
            </a:extLst>
          </p:cNvPr>
          <p:cNvPicPr>
            <a:picLocks noChangeAspect="1"/>
          </p:cNvPicPr>
          <p:nvPr/>
        </p:nvPicPr>
        <p:blipFill>
          <a:blip r:embed="rId10"/>
          <a:stretch>
            <a:fillRect/>
          </a:stretch>
        </p:blipFill>
        <p:spPr>
          <a:xfrm>
            <a:off x="715551" y="5902896"/>
            <a:ext cx="2625560" cy="836341"/>
          </a:xfrm>
          <a:prstGeom prst="rect">
            <a:avLst/>
          </a:prstGeom>
        </p:spPr>
      </p:pic>
      <p:sp>
        <p:nvSpPr>
          <p:cNvPr id="32" name="TextBox 31">
            <a:extLst>
              <a:ext uri="{FF2B5EF4-FFF2-40B4-BE49-F238E27FC236}">
                <a16:creationId xmlns:a16="http://schemas.microsoft.com/office/drawing/2014/main" xmlns="" id="{5326F529-A9CC-256A-083A-C14E496946DC}"/>
              </a:ext>
            </a:extLst>
          </p:cNvPr>
          <p:cNvSpPr txBox="1"/>
          <p:nvPr/>
        </p:nvSpPr>
        <p:spPr>
          <a:xfrm>
            <a:off x="634008" y="5502629"/>
            <a:ext cx="2377953" cy="400110"/>
          </a:xfrm>
          <a:prstGeom prst="rect">
            <a:avLst/>
          </a:prstGeom>
        </p:spPr>
        <p:txBody>
          <a:bodyPr wrap="square">
            <a:spAutoFit/>
          </a:bodyPr>
          <a:lstStyle/>
          <a:p>
            <a:r>
              <a:rPr lang="en-US" sz="2000" b="1" i="0" u="none" strike="noStrike" baseline="0" dirty="0">
                <a:solidFill>
                  <a:srgbClr val="FF0000"/>
                </a:solidFill>
                <a:latin typeface="Times New Roman" panose="02020603050405020304" pitchFamily="18" charset="0"/>
              </a:rPr>
              <a:t>Recovery factor:</a:t>
            </a:r>
            <a:endParaRPr lang="en-US" sz="2000" b="1" dirty="0">
              <a:solidFill>
                <a:srgbClr val="FF0000"/>
              </a:solidFill>
            </a:endParaRPr>
          </a:p>
        </p:txBody>
      </p:sp>
      <p:sp>
        <p:nvSpPr>
          <p:cNvPr id="33" name="TextBox 32">
            <a:extLst>
              <a:ext uri="{FF2B5EF4-FFF2-40B4-BE49-F238E27FC236}">
                <a16:creationId xmlns:a16="http://schemas.microsoft.com/office/drawing/2014/main" xmlns="" id="{92581C80-DFC0-E506-CEEF-950116CEBF26}"/>
              </a:ext>
            </a:extLst>
          </p:cNvPr>
          <p:cNvSpPr txBox="1"/>
          <p:nvPr/>
        </p:nvSpPr>
        <p:spPr>
          <a:xfrm>
            <a:off x="2792716" y="1735467"/>
            <a:ext cx="959942" cy="369332"/>
          </a:xfrm>
          <a:prstGeom prst="rect">
            <a:avLst/>
          </a:prstGeom>
          <a:noFill/>
        </p:spPr>
        <p:txBody>
          <a:bodyPr wrap="square" rtlCol="0">
            <a:spAutoFit/>
          </a:bodyPr>
          <a:lstStyle/>
          <a:p>
            <a:r>
              <a:rPr lang="en-US" dirty="0"/>
              <a:t>…… (2)</a:t>
            </a:r>
          </a:p>
        </p:txBody>
      </p:sp>
      <p:sp>
        <p:nvSpPr>
          <p:cNvPr id="3" name="TextBox 2">
            <a:extLst>
              <a:ext uri="{FF2B5EF4-FFF2-40B4-BE49-F238E27FC236}">
                <a16:creationId xmlns:a16="http://schemas.microsoft.com/office/drawing/2014/main" xmlns="" id="{D7236C23-B165-FE2F-C4B2-F04531829415}"/>
              </a:ext>
            </a:extLst>
          </p:cNvPr>
          <p:cNvSpPr txBox="1"/>
          <p:nvPr/>
        </p:nvSpPr>
        <p:spPr>
          <a:xfrm>
            <a:off x="485270" y="5548107"/>
            <a:ext cx="3175027" cy="1215108"/>
          </a:xfrm>
          <a:prstGeom prst="rect">
            <a:avLst/>
          </a:prstGeom>
          <a:noFill/>
          <a:ln>
            <a:solidFill>
              <a:schemeClr val="tx1"/>
            </a:solidFill>
            <a:prstDash val="sysDot"/>
          </a:ln>
        </p:spPr>
        <p:txBody>
          <a:bodyPr wrap="square" rtlCol="0">
            <a:spAutoFit/>
          </a:bodyPr>
          <a:lstStyle/>
          <a:p>
            <a:endParaRPr lang="en-GB" dirty="0"/>
          </a:p>
        </p:txBody>
      </p:sp>
    </p:spTree>
    <p:extLst>
      <p:ext uri="{BB962C8B-B14F-4D97-AF65-F5344CB8AC3E}">
        <p14:creationId xmlns:p14="http://schemas.microsoft.com/office/powerpoint/2010/main" val="341412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7</a:t>
            </a:fld>
            <a:endParaRPr lang="en-US"/>
          </a:p>
        </p:txBody>
      </p:sp>
      <p:sp>
        <p:nvSpPr>
          <p:cNvPr id="2" name="TextBox 1">
            <a:extLst>
              <a:ext uri="{FF2B5EF4-FFF2-40B4-BE49-F238E27FC236}">
                <a16:creationId xmlns:a16="http://schemas.microsoft.com/office/drawing/2014/main" xmlns="" id="{2E4AE0E2-A542-4A29-8728-60426281BB1A}"/>
              </a:ext>
            </a:extLst>
          </p:cNvPr>
          <p:cNvSpPr txBox="1"/>
          <p:nvPr/>
        </p:nvSpPr>
        <p:spPr>
          <a:xfrm>
            <a:off x="587829" y="780697"/>
            <a:ext cx="2276669" cy="461665"/>
          </a:xfrm>
          <a:prstGeom prst="rect">
            <a:avLst/>
          </a:prstGeom>
          <a:noFill/>
        </p:spPr>
        <p:txBody>
          <a:bodyPr wrap="square" rtlCol="0">
            <a:spAutoFit/>
          </a:bodyPr>
          <a:lstStyle/>
          <a:p>
            <a:r>
              <a:rPr lang="en-US" sz="2400" dirty="0">
                <a:solidFill>
                  <a:srgbClr val="0070C0"/>
                </a:solidFill>
                <a:cs typeface="Times New Roman" panose="02020603050405020304" pitchFamily="18" charset="0"/>
              </a:rPr>
              <a:t>Example</a:t>
            </a:r>
          </a:p>
        </p:txBody>
      </p:sp>
      <p:sp>
        <p:nvSpPr>
          <p:cNvPr id="5" name="TextBox 4">
            <a:extLst>
              <a:ext uri="{FF2B5EF4-FFF2-40B4-BE49-F238E27FC236}">
                <a16:creationId xmlns:a16="http://schemas.microsoft.com/office/drawing/2014/main" xmlns="" id="{D96025F0-AFFB-4FBF-83A1-A7D3CAEE96AA}"/>
              </a:ext>
            </a:extLst>
          </p:cNvPr>
          <p:cNvSpPr txBox="1"/>
          <p:nvPr/>
        </p:nvSpPr>
        <p:spPr>
          <a:xfrm>
            <a:off x="587829" y="1133567"/>
            <a:ext cx="11187404" cy="1200329"/>
          </a:xfrm>
          <a:prstGeom prst="rect">
            <a:avLst/>
          </a:prstGeom>
          <a:noFill/>
        </p:spPr>
        <p:txBody>
          <a:bodyPr wrap="square">
            <a:spAutoFit/>
          </a:bodyPr>
          <a:lstStyle/>
          <a:p>
            <a:pPr algn="just"/>
            <a:r>
              <a:rPr lang="en-US" sz="1800" b="0" i="0" u="none" strike="noStrike" baseline="0" dirty="0">
                <a:latin typeface="Times-Roman"/>
              </a:rPr>
              <a:t>A dry gas reservoir with an initial reservoir pressure of 4200 psia and temperature of 180°F. The reservoir has been producing for some time. Two pressure surveys have been made at different times as shown in the Table. Calculate the initial gas in place and the cumulative gas produced when the reservoir pressure becomes 2000 psia. Given z = 0.8 at 2000 psia and 180 °F.</a:t>
            </a:r>
          </a:p>
        </p:txBody>
      </p:sp>
      <p:pic>
        <p:nvPicPr>
          <p:cNvPr id="7" name="Picture 6">
            <a:extLst>
              <a:ext uri="{FF2B5EF4-FFF2-40B4-BE49-F238E27FC236}">
                <a16:creationId xmlns:a16="http://schemas.microsoft.com/office/drawing/2014/main" xmlns="" id="{FCF7F3E3-EBC1-4B9A-B0DF-0F76DAC5ECBC}"/>
              </a:ext>
            </a:extLst>
          </p:cNvPr>
          <p:cNvPicPr>
            <a:picLocks noChangeAspect="1"/>
          </p:cNvPicPr>
          <p:nvPr/>
        </p:nvPicPr>
        <p:blipFill>
          <a:blip r:embed="rId2"/>
          <a:stretch>
            <a:fillRect/>
          </a:stretch>
        </p:blipFill>
        <p:spPr>
          <a:xfrm>
            <a:off x="4743450" y="2011680"/>
            <a:ext cx="2705100" cy="1301002"/>
          </a:xfrm>
          <a:prstGeom prst="rect">
            <a:avLst/>
          </a:prstGeom>
        </p:spPr>
      </p:pic>
      <p:sp>
        <p:nvSpPr>
          <p:cNvPr id="8" name="TextBox 7">
            <a:extLst>
              <a:ext uri="{FF2B5EF4-FFF2-40B4-BE49-F238E27FC236}">
                <a16:creationId xmlns:a16="http://schemas.microsoft.com/office/drawing/2014/main" xmlns="" id="{63560EA3-3351-4887-9F6D-7AA4324CFFA8}"/>
              </a:ext>
            </a:extLst>
          </p:cNvPr>
          <p:cNvSpPr txBox="1"/>
          <p:nvPr/>
        </p:nvSpPr>
        <p:spPr>
          <a:xfrm>
            <a:off x="674915" y="3312682"/>
            <a:ext cx="2276669" cy="461665"/>
          </a:xfrm>
          <a:prstGeom prst="rect">
            <a:avLst/>
          </a:prstGeom>
          <a:noFill/>
        </p:spPr>
        <p:txBody>
          <a:bodyPr wrap="square" rtlCol="0">
            <a:spAutoFit/>
          </a:bodyPr>
          <a:lstStyle/>
          <a:p>
            <a:r>
              <a:rPr lang="en-US" sz="2400" dirty="0">
                <a:solidFill>
                  <a:srgbClr val="0070C0"/>
                </a:solidFill>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581F0D4B-5BAC-400E-B97F-CA8E3A160AF0}"/>
                  </a:ext>
                </a:extLst>
              </p:cNvPr>
              <p:cNvSpPr txBox="1"/>
              <p:nvPr/>
            </p:nvSpPr>
            <p:spPr>
              <a:xfrm>
                <a:off x="811763" y="3760465"/>
                <a:ext cx="5906278" cy="240290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Plot P/z vs. </a:t>
                </a:r>
                <a:r>
                  <a:rPr lang="en-US" dirty="0" err="1">
                    <a:latin typeface="Times New Roman" panose="02020603050405020304" pitchFamily="18" charset="0"/>
                    <a:cs typeface="Times New Roman" panose="02020603050405020304" pitchFamily="18" charset="0"/>
                  </a:rPr>
                  <a:t>Gp</a:t>
                </a:r>
                <a:r>
                  <a:rPr lang="en-US" dirty="0">
                    <a:latin typeface="Times New Roman" panose="02020603050405020304" pitchFamily="18" charset="0"/>
                    <a:cs typeface="Times New Roman" panose="02020603050405020304" pitchFamily="18" charset="0"/>
                  </a:rPr>
                  <a:t>, as shown in the figure and extend the line to intersect with x-axis.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Read from the Graph, </a:t>
                </a:r>
                <a14:m>
                  <m:oMath xmlns:m="http://schemas.openxmlformats.org/officeDocument/2006/math">
                    <m:r>
                      <a:rPr lang="en-US" b="0" i="1" smtClean="0">
                        <a:latin typeface="Cambria Math" panose="02040503050406030204" pitchFamily="18" charset="0"/>
                        <a:cs typeface="Times New Roman" panose="02020603050405020304" pitchFamily="18" charset="0"/>
                      </a:rPr>
                      <m:t>𝐺</m:t>
                    </m:r>
                    <m:r>
                      <a:rPr lang="en-US"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5</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i="1" smtClean="0">
                            <a:latin typeface="Cambria Math"/>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10</m:t>
                        </m:r>
                      </m:e>
                      <m:sup>
                        <m:r>
                          <a:rPr lang="en-US" b="0" i="1" smtClean="0">
                            <a:latin typeface="Cambria Math" panose="02040503050406030204" pitchFamily="18" charset="0"/>
                            <a:cs typeface="Times New Roman" panose="02020603050405020304" pitchFamily="18" charset="0"/>
                          </a:rPr>
                          <m:t>9</m:t>
                        </m:r>
                      </m:sup>
                    </m:sSup>
                  </m:oMath>
                </a14:m>
                <a:r>
                  <a:rPr lang="en-US" dirty="0">
                    <a:latin typeface="Times New Roman" panose="02020603050405020304" pitchFamily="18" charset="0"/>
                    <a:cs typeface="Times New Roman" panose="02020603050405020304" pitchFamily="18" charset="0"/>
                  </a:rPr>
                  <a:t> SCF</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P = 2000 psia, P/z = 2000/0.8 = 2500 psia</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the Graph at P/z = 2500 psia, </a:t>
                </a:r>
                <a14:m>
                  <m:oMath xmlns:m="http://schemas.openxmlformats.org/officeDocument/2006/math">
                    <m:sSub>
                      <m:sSubPr>
                        <m:ctrlPr>
                          <a:rPr lang="en-US" i="1" smtClean="0">
                            <a:latin typeface="Cambria Math"/>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𝐺</m:t>
                        </m:r>
                      </m:e>
                      <m:sub>
                        <m:r>
                          <a:rPr lang="en-US" b="0" i="1" smtClean="0">
                            <a:latin typeface="Cambria Math" panose="02040503050406030204" pitchFamily="18" charset="0"/>
                            <a:cs typeface="Times New Roman" panose="02020603050405020304" pitchFamily="18" charset="0"/>
                          </a:rPr>
                          <m:t>𝑝</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3</m:t>
                    </m:r>
                    <m:r>
                      <a:rPr lang="en-US" b="0" i="1" smtClean="0">
                        <a:latin typeface="Cambria Math" panose="02040503050406030204" pitchFamily="18" charset="0"/>
                        <a:cs typeface="Times New Roman" panose="02020603050405020304" pitchFamily="18" charset="0"/>
                      </a:rPr>
                      <m:t> ×</m:t>
                    </m:r>
                    <m:sSup>
                      <m:sSupPr>
                        <m:ctrlPr>
                          <a:rPr lang="en-US" b="0" i="1" smtClean="0">
                            <a:latin typeface="Cambria Math"/>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9</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𝑆𝐶𝐹</m:t>
                    </m:r>
                  </m:oMath>
                </a14:m>
                <a:endParaRPr lang="en-US"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81F0D4B-5BAC-400E-B97F-CA8E3A160AF0}"/>
                  </a:ext>
                </a:extLst>
              </p:cNvPr>
              <p:cNvSpPr txBox="1">
                <a:spLocks noRot="1" noChangeAspect="1" noMove="1" noResize="1" noEditPoints="1" noAdjustHandles="1" noChangeArrowheads="1" noChangeShapeType="1" noTextEdit="1"/>
              </p:cNvSpPr>
              <p:nvPr/>
            </p:nvSpPr>
            <p:spPr>
              <a:xfrm>
                <a:off x="811763" y="3760465"/>
                <a:ext cx="5906278" cy="2402902"/>
              </a:xfrm>
              <a:prstGeom prst="rect">
                <a:avLst/>
              </a:prstGeom>
              <a:blipFill>
                <a:blip r:embed="rId3"/>
                <a:stretch>
                  <a:fillRect l="-619" t="-1523"/>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xmlns="" id="{9B68096E-65F7-4043-9D5B-62DAB09EB0BB}"/>
              </a:ext>
            </a:extLst>
          </p:cNvPr>
          <p:cNvPicPr>
            <a:picLocks noChangeAspect="1"/>
          </p:cNvPicPr>
          <p:nvPr/>
        </p:nvPicPr>
        <p:blipFill>
          <a:blip r:embed="rId4"/>
          <a:stretch>
            <a:fillRect/>
          </a:stretch>
        </p:blipFill>
        <p:spPr>
          <a:xfrm>
            <a:off x="6551038" y="3373556"/>
            <a:ext cx="5533662" cy="3320197"/>
          </a:xfrm>
          <a:prstGeom prst="rect">
            <a:avLst/>
          </a:prstGeom>
        </p:spPr>
      </p:pic>
      <p:sp>
        <p:nvSpPr>
          <p:cNvPr id="10" name="TextBox 9">
            <a:extLst>
              <a:ext uri="{FF2B5EF4-FFF2-40B4-BE49-F238E27FC236}">
                <a16:creationId xmlns:a16="http://schemas.microsoft.com/office/drawing/2014/main" xmlns="" id="{A1330493-0A71-5459-BF21-5F21155F6654}"/>
              </a:ext>
            </a:extLst>
          </p:cNvPr>
          <p:cNvSpPr txBox="1"/>
          <p:nvPr/>
        </p:nvSpPr>
        <p:spPr>
          <a:xfrm>
            <a:off x="2951584" y="49672"/>
            <a:ext cx="6097554" cy="600164"/>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3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solidFill>
                  <a:schemeClr val="tx1"/>
                </a:solidFill>
              </a:rPr>
              <a:t>Dry Gas Expansion</a:t>
            </a:r>
          </a:p>
        </p:txBody>
      </p:sp>
    </p:spTree>
    <p:extLst>
      <p:ext uri="{BB962C8B-B14F-4D97-AF65-F5344CB8AC3E}">
        <p14:creationId xmlns:p14="http://schemas.microsoft.com/office/powerpoint/2010/main" val="427373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8</a:t>
            </a:fld>
            <a:endParaRPr lang="en-US"/>
          </a:p>
        </p:txBody>
      </p:sp>
      <p:sp>
        <p:nvSpPr>
          <p:cNvPr id="3" name="TextBox 2">
            <a:extLst>
              <a:ext uri="{FF2B5EF4-FFF2-40B4-BE49-F238E27FC236}">
                <a16:creationId xmlns:a16="http://schemas.microsoft.com/office/drawing/2014/main" xmlns="" id="{652FA2E8-4C0F-4563-BC99-8F586F6D5E8C}"/>
              </a:ext>
            </a:extLst>
          </p:cNvPr>
          <p:cNvSpPr txBox="1"/>
          <p:nvPr/>
        </p:nvSpPr>
        <p:spPr>
          <a:xfrm>
            <a:off x="2849171" y="136525"/>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General Oil Reservoir</a:t>
            </a:r>
          </a:p>
        </p:txBody>
      </p:sp>
      <p:pic>
        <p:nvPicPr>
          <p:cNvPr id="11" name="Picture 10">
            <a:extLst>
              <a:ext uri="{FF2B5EF4-FFF2-40B4-BE49-F238E27FC236}">
                <a16:creationId xmlns:a16="http://schemas.microsoft.com/office/drawing/2014/main" xmlns="" id="{65216679-1265-4E54-AA1D-0DB4FBACAA92}"/>
              </a:ext>
            </a:extLst>
          </p:cNvPr>
          <p:cNvPicPr>
            <a:picLocks noChangeAspect="1"/>
          </p:cNvPicPr>
          <p:nvPr/>
        </p:nvPicPr>
        <p:blipFill>
          <a:blip r:embed="rId2"/>
          <a:stretch>
            <a:fillRect/>
          </a:stretch>
        </p:blipFill>
        <p:spPr>
          <a:xfrm>
            <a:off x="470671" y="1011934"/>
            <a:ext cx="10854554" cy="4834132"/>
          </a:xfrm>
          <a:prstGeom prst="rect">
            <a:avLst/>
          </a:prstGeom>
        </p:spPr>
      </p:pic>
    </p:spTree>
    <p:extLst>
      <p:ext uri="{BB962C8B-B14F-4D97-AF65-F5344CB8AC3E}">
        <p14:creationId xmlns:p14="http://schemas.microsoft.com/office/powerpoint/2010/main" val="1735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03BEDE0-6B3D-4422-BB1A-67C54D56F1E2}"/>
              </a:ext>
            </a:extLst>
          </p:cNvPr>
          <p:cNvSpPr>
            <a:spLocks noGrp="1"/>
          </p:cNvSpPr>
          <p:nvPr>
            <p:ph type="sldNum" sz="quarter" idx="12"/>
          </p:nvPr>
        </p:nvSpPr>
        <p:spPr/>
        <p:txBody>
          <a:bodyPr/>
          <a:lstStyle/>
          <a:p>
            <a:fld id="{95666467-F80C-4E33-A896-A51613E5EFF1}" type="slidenum">
              <a:rPr lang="en-US" smtClean="0"/>
              <a:t>9</a:t>
            </a:fld>
            <a:endParaRPr lang="en-US"/>
          </a:p>
        </p:txBody>
      </p:sp>
      <p:pic>
        <p:nvPicPr>
          <p:cNvPr id="3" name="Picture 2">
            <a:extLst>
              <a:ext uri="{FF2B5EF4-FFF2-40B4-BE49-F238E27FC236}">
                <a16:creationId xmlns:a16="http://schemas.microsoft.com/office/drawing/2014/main" xmlns="" id="{457CA85D-46F8-4FDC-93C9-FE025994B771}"/>
              </a:ext>
            </a:extLst>
          </p:cNvPr>
          <p:cNvPicPr>
            <a:picLocks noChangeAspect="1"/>
          </p:cNvPicPr>
          <p:nvPr/>
        </p:nvPicPr>
        <p:blipFill>
          <a:blip r:embed="rId2"/>
          <a:stretch>
            <a:fillRect/>
          </a:stretch>
        </p:blipFill>
        <p:spPr>
          <a:xfrm>
            <a:off x="822162" y="890587"/>
            <a:ext cx="8886825" cy="5076825"/>
          </a:xfrm>
          <a:prstGeom prst="rect">
            <a:avLst/>
          </a:prstGeom>
        </p:spPr>
      </p:pic>
      <p:sp>
        <p:nvSpPr>
          <p:cNvPr id="6" name="TextBox 5">
            <a:extLst>
              <a:ext uri="{FF2B5EF4-FFF2-40B4-BE49-F238E27FC236}">
                <a16:creationId xmlns:a16="http://schemas.microsoft.com/office/drawing/2014/main" xmlns="" id="{5B61CB88-C213-E26C-CD58-1B9FB96D3E71}"/>
              </a:ext>
            </a:extLst>
          </p:cNvPr>
          <p:cNvSpPr txBox="1"/>
          <p:nvPr/>
        </p:nvSpPr>
        <p:spPr>
          <a:xfrm>
            <a:off x="2849171" y="136525"/>
            <a:ext cx="6097554" cy="46590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General Oil Reservoir</a:t>
            </a:r>
          </a:p>
        </p:txBody>
      </p:sp>
    </p:spTree>
    <p:extLst>
      <p:ext uri="{BB962C8B-B14F-4D97-AF65-F5344CB8AC3E}">
        <p14:creationId xmlns:p14="http://schemas.microsoft.com/office/powerpoint/2010/main" val="149319466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1" id="{A339537F-235A-4CA3-B5B9-D0465057AABF}" vid="{DF1A4090-5E67-4768-9F22-00BAE507B1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5452</TotalTime>
  <Words>1013</Words>
  <Application>Microsoft Office PowerPoint</Application>
  <PresentationFormat>Custom</PresentationFormat>
  <Paragraphs>154</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Theme1</vt:lpstr>
      <vt:lpstr>AL-AYEN UNIVRSITY COLLEGE OF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Reservoir rock properties</dc:title>
  <dc:creator>User</dc:creator>
  <cp:lastModifiedBy>Maher</cp:lastModifiedBy>
  <cp:revision>1100</cp:revision>
  <dcterms:created xsi:type="dcterms:W3CDTF">2017-09-28T15:37:37Z</dcterms:created>
  <dcterms:modified xsi:type="dcterms:W3CDTF">2023-03-20T21:27:27Z</dcterms:modified>
</cp:coreProperties>
</file>