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F9FE4-63AE-479D-B7E4-177FC6155EBA}" type="datetimeFigureOut">
              <a:rPr lang="ar-IQ" smtClean="0"/>
              <a:t>11/09/1445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96BA-5484-4582-9956-BC66293F11C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59893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F9FE4-63AE-479D-B7E4-177FC6155EBA}" type="datetimeFigureOut">
              <a:rPr lang="ar-IQ" smtClean="0"/>
              <a:t>11/09/1445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96BA-5484-4582-9956-BC66293F11C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80802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F9FE4-63AE-479D-B7E4-177FC6155EBA}" type="datetimeFigureOut">
              <a:rPr lang="ar-IQ" smtClean="0"/>
              <a:t>11/09/1445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96BA-5484-4582-9956-BC66293F11C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0437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F9FE4-63AE-479D-B7E4-177FC6155EBA}" type="datetimeFigureOut">
              <a:rPr lang="ar-IQ" smtClean="0"/>
              <a:t>11/09/1445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96BA-5484-4582-9956-BC66293F11C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54310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F9FE4-63AE-479D-B7E4-177FC6155EBA}" type="datetimeFigureOut">
              <a:rPr lang="ar-IQ" smtClean="0"/>
              <a:t>11/09/1445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96BA-5484-4582-9956-BC66293F11C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65752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F9FE4-63AE-479D-B7E4-177FC6155EBA}" type="datetimeFigureOut">
              <a:rPr lang="ar-IQ" smtClean="0"/>
              <a:t>11/09/1445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96BA-5484-4582-9956-BC66293F11C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90625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F9FE4-63AE-479D-B7E4-177FC6155EBA}" type="datetimeFigureOut">
              <a:rPr lang="ar-IQ" smtClean="0"/>
              <a:t>11/09/1445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96BA-5484-4582-9956-BC66293F11C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54269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F9FE4-63AE-479D-B7E4-177FC6155EBA}" type="datetimeFigureOut">
              <a:rPr lang="ar-IQ" smtClean="0"/>
              <a:t>11/09/1445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96BA-5484-4582-9956-BC66293F11C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93693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F9FE4-63AE-479D-B7E4-177FC6155EBA}" type="datetimeFigureOut">
              <a:rPr lang="ar-IQ" smtClean="0"/>
              <a:t>11/09/1445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96BA-5484-4582-9956-BC66293F11C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63629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F9FE4-63AE-479D-B7E4-177FC6155EBA}" type="datetimeFigureOut">
              <a:rPr lang="ar-IQ" smtClean="0"/>
              <a:t>11/09/1445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96BA-5484-4582-9956-BC66293F11C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11154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F9FE4-63AE-479D-B7E4-177FC6155EBA}" type="datetimeFigureOut">
              <a:rPr lang="ar-IQ" smtClean="0"/>
              <a:t>11/09/1445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096BA-5484-4582-9956-BC66293F11C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15971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F9FE4-63AE-479D-B7E4-177FC6155EBA}" type="datetimeFigureOut">
              <a:rPr lang="ar-IQ" smtClean="0"/>
              <a:t>11/09/1445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096BA-5484-4582-9956-BC66293F11C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55976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electrocardiogram</a:t>
            </a:r>
            <a:endParaRPr lang="ar-IQ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MSC </a:t>
            </a:r>
            <a:r>
              <a:rPr lang="en-US" dirty="0" err="1" smtClean="0"/>
              <a:t>Khitam</a:t>
            </a:r>
            <a:r>
              <a:rPr lang="en-US" dirty="0" smtClean="0"/>
              <a:t> AL-</a:t>
            </a:r>
            <a:r>
              <a:rPr lang="en-US" dirty="0" err="1" smtClean="0"/>
              <a:t>mohammed</a:t>
            </a:r>
            <a:endParaRPr lang="ar-IQ" dirty="0"/>
          </a:p>
        </p:txBody>
      </p:sp>
      <p:sp>
        <p:nvSpPr>
          <p:cNvPr id="4" name="Rounded Rectangle 3"/>
          <p:cNvSpPr/>
          <p:nvPr/>
        </p:nvSpPr>
        <p:spPr>
          <a:xfrm>
            <a:off x="7059706" y="685800"/>
            <a:ext cx="4195482" cy="8740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Al-ayen Iraqi university </a:t>
            </a:r>
          </a:p>
          <a:p>
            <a:pPr algn="ctr"/>
            <a:r>
              <a:rPr lang="en-US"/>
              <a:t>College of Heaith &amp;Medical Technology</a:t>
            </a:r>
          </a:p>
          <a:p>
            <a:pPr algn="ctr"/>
            <a:r>
              <a:rPr lang="en-US"/>
              <a:t>Department of Anasthesia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13" y="376518"/>
            <a:ext cx="3173505" cy="199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919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87733"/>
            <a:ext cx="2927340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Electrocardiogram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" y="1053334"/>
            <a:ext cx="7093974" cy="580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An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electrocardiogram, abbreviated either ECG or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EKG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400" dirty="0" smtClean="0">
              <a:cs typeface="+mj-cs"/>
            </a:endParaRP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+mj-cs"/>
              </a:rPr>
              <a:t>The </a:t>
            </a:r>
            <a:r>
              <a:rPr lang="en-US" sz="2400" dirty="0">
                <a:cs typeface="+mj-cs"/>
              </a:rPr>
              <a:t>ECG is a composite record of action potentials produced by all of the heart muscle fibers during each heartbeat. </a:t>
            </a:r>
            <a:endParaRPr lang="en-US" sz="2400" dirty="0" smtClean="0">
              <a:cs typeface="+mj-cs"/>
            </a:endParaRP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400" dirty="0" smtClean="0">
              <a:cs typeface="+mj-cs"/>
            </a:endParaRP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+mj-cs"/>
              </a:rPr>
              <a:t>The </a:t>
            </a:r>
            <a:r>
              <a:rPr lang="en-US" sz="2400" dirty="0">
                <a:cs typeface="+mj-cs"/>
              </a:rPr>
              <a:t>instrument used to record the changes is an electrocardiograph. </a:t>
            </a:r>
            <a:endParaRPr lang="en-US" sz="2400" dirty="0" smtClean="0">
              <a:cs typeface="+mj-cs"/>
            </a:endParaRP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400" dirty="0" smtClean="0">
              <a:cs typeface="+mj-cs"/>
            </a:endParaRP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cs typeface="+mj-cs"/>
              </a:rPr>
              <a:t>In </a:t>
            </a:r>
            <a:r>
              <a:rPr lang="en-US" sz="2400" dirty="0">
                <a:cs typeface="+mj-cs"/>
              </a:rPr>
              <a:t>clinical practice, electrodes are positioned on the arms and legs (limb leads) and at six positions on the chest (chest leads) to record the ECG. </a:t>
            </a:r>
          </a:p>
        </p:txBody>
      </p:sp>
    </p:spTree>
    <p:extLst>
      <p:ext uri="{BB962C8B-B14F-4D97-AF65-F5344CB8AC3E}">
        <p14:creationId xmlns:p14="http://schemas.microsoft.com/office/powerpoint/2010/main" val="2025092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79785"/>
            <a:ext cx="6710516" cy="6024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electrocardiograph amplifies the heart’s electrical signals and produces 12 different tracings from different combinations of limb and chest leads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Each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limb and chest electrode records slightly different electrical activity because of the difference in its position relative to the heart. </a:t>
            </a:r>
            <a:endParaRPr lang="en-US" sz="2400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One electrode acts as the positive electrode of a lead, and a second electrode acts as the negative electrode of the lead. (The third electrode is inactive).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99694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56357"/>
            <a:ext cx="699811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Three major waves can be seen on a normal ECG recorded from lead I</a:t>
            </a:r>
            <a:r>
              <a:rPr lang="en-US" sz="2400" dirty="0"/>
              <a:t>:</a:t>
            </a:r>
            <a:r>
              <a:rPr lang="en-US" sz="2400" dirty="0" smtClean="0"/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n-US" sz="2400" dirty="0" smtClean="0"/>
              <a:t>The first wave is the P wave, which corresponds to depolarization of the atria. 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endParaRPr lang="en-US" sz="2400" dirty="0"/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n-US" sz="2400" dirty="0" smtClean="0"/>
              <a:t>The next trio of waves, the QRS complex, represents the progressive wave of ventricular depolarization.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endParaRPr lang="en-US" sz="2400" dirty="0" smtClean="0"/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n-US" sz="2400" dirty="0" smtClean="0"/>
              <a:t>The final wave, the T wave, represents the repolarization of the ventricles.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endParaRPr lang="en-US" sz="2400" dirty="0"/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n-US" sz="2400" dirty="0" smtClean="0"/>
              <a:t>Atrial repolarization is not represented by a special wave but is incorporated into the QRS complex.</a:t>
            </a:r>
          </a:p>
        </p:txBody>
      </p:sp>
    </p:spTree>
    <p:extLst>
      <p:ext uri="{BB962C8B-B14F-4D97-AF65-F5344CB8AC3E}">
        <p14:creationId xmlns:p14="http://schemas.microsoft.com/office/powerpoint/2010/main" val="2397613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96990"/>
            <a:ext cx="6710516" cy="5057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 comparing these records with one another and with normal records, it is possible to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determine: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371600" lvl="1" indent="-457200" algn="just">
              <a:lnSpc>
                <a:spcPct val="115000"/>
              </a:lnSpc>
              <a:spcAft>
                <a:spcPts val="800"/>
              </a:spcAft>
              <a:buAutoNum type="arabicParenBoth"/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conducting pathway is abnormal, </a:t>
            </a:r>
            <a:endParaRPr lang="en-US" sz="2400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371600" lvl="1" indent="-457200" algn="just">
              <a:lnSpc>
                <a:spcPct val="115000"/>
              </a:lnSpc>
              <a:spcAft>
                <a:spcPts val="800"/>
              </a:spcAft>
              <a:buAutoNum type="arabicParenBoth"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4400" lvl="1" algn="just">
              <a:lnSpc>
                <a:spcPct val="115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(2) if the heart is enlarged, </a:t>
            </a:r>
            <a:endParaRPr lang="en-US" sz="2400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4400" lvl="1" algn="just">
              <a:lnSpc>
                <a:spcPct val="115000"/>
              </a:lnSpc>
              <a:spcAft>
                <a:spcPts val="800"/>
              </a:spcAft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4400" lvl="1" algn="just">
              <a:lnSpc>
                <a:spcPct val="115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(3) if certain regions of the heart are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damaged</a:t>
            </a:r>
          </a:p>
          <a:p>
            <a:pPr marL="914400" lvl="1" algn="just">
              <a:lnSpc>
                <a:spcPct val="115000"/>
              </a:lnSpc>
              <a:spcAft>
                <a:spcPts val="800"/>
              </a:spcAft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4400" lvl="1" algn="just">
              <a:lnSpc>
                <a:spcPct val="115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(4) the cause of chest pain. </a:t>
            </a:r>
          </a:p>
        </p:txBody>
      </p:sp>
    </p:spTree>
    <p:extLst>
      <p:ext uri="{BB962C8B-B14F-4D97-AF65-F5344CB8AC3E}">
        <p14:creationId xmlns:p14="http://schemas.microsoft.com/office/powerpoint/2010/main" val="4237835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46043"/>
            <a:ext cx="7765025" cy="6211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reading an ECG, the size of the waves can provide clues to abnormalities. </a:t>
            </a:r>
          </a:p>
          <a:p>
            <a:pPr marL="800100" lvl="1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Larger P waves indicate enlargement of an atrium; </a:t>
            </a:r>
          </a:p>
          <a:p>
            <a:pPr marL="800100" lvl="1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 enlarged Q wave may indicate a myocardial infarction; </a:t>
            </a:r>
          </a:p>
          <a:p>
            <a:pPr marL="800100" lvl="1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an enlarged R wave generally indicates enlarged ventricles. </a:t>
            </a:r>
          </a:p>
          <a:p>
            <a:pPr marL="800100" lvl="1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T wave is flatter than normal when the heart muscle is receiving insufficient oxygen—as, for example, in coronary artery disease. </a:t>
            </a:r>
          </a:p>
          <a:p>
            <a:pPr marL="800100" lvl="1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T wave may be elevated in hyperkalemia (high blood K+ level).</a:t>
            </a:r>
          </a:p>
          <a:p>
            <a:pPr marL="800100" lvl="1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Analysis of an ECG also involves measuring the time spans between waves, which are called intervals or segments. </a:t>
            </a:r>
          </a:p>
          <a:p>
            <a:pPr marL="800100" lvl="1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example, the P–Q interval is the time from the beginning of the P wave to the beginning of the QRS complex.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254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8322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402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Office Theme</vt:lpstr>
      <vt:lpstr>electrocardiogram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happy</dc:creator>
  <cp:lastModifiedBy>Maher</cp:lastModifiedBy>
  <cp:revision>6</cp:revision>
  <dcterms:created xsi:type="dcterms:W3CDTF">2022-10-28T22:54:36Z</dcterms:created>
  <dcterms:modified xsi:type="dcterms:W3CDTF">2024-03-20T02:58:58Z</dcterms:modified>
</cp:coreProperties>
</file>