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56" r:id="rId3"/>
    <p:sldId id="259"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04F4ED-E066-4448-94FD-76E463F11587}" type="datetimeFigureOut">
              <a:rPr lang="ar-EG" smtClean="0"/>
              <a:t>12/09/1445</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6BA67E-61AE-4076-899E-3AA32678BCC1}" type="slidenum">
              <a:rPr lang="ar-EG" smtClean="0"/>
              <a:t>‹#›</a:t>
            </a:fld>
            <a:endParaRPr lang="ar-EG"/>
          </a:p>
        </p:txBody>
      </p:sp>
    </p:spTree>
    <p:extLst>
      <p:ext uri="{BB962C8B-B14F-4D97-AF65-F5344CB8AC3E}">
        <p14:creationId xmlns:p14="http://schemas.microsoft.com/office/powerpoint/2010/main" val="14533214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7D6BA67E-61AE-4076-899E-3AA32678BCC1}" type="slidenum">
              <a:rPr lang="ar-EG" smtClean="0"/>
              <a:t>8</a:t>
            </a:fld>
            <a:endParaRPr lang="ar-EG"/>
          </a:p>
        </p:txBody>
      </p:sp>
    </p:spTree>
    <p:extLst>
      <p:ext uri="{BB962C8B-B14F-4D97-AF65-F5344CB8AC3E}">
        <p14:creationId xmlns:p14="http://schemas.microsoft.com/office/powerpoint/2010/main" val="389212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7D6BA67E-61AE-4076-899E-3AA32678BCC1}" type="slidenum">
              <a:rPr lang="ar-EG" smtClean="0"/>
              <a:t>15</a:t>
            </a:fld>
            <a:endParaRPr lang="ar-EG"/>
          </a:p>
        </p:txBody>
      </p:sp>
    </p:spTree>
    <p:extLst>
      <p:ext uri="{BB962C8B-B14F-4D97-AF65-F5344CB8AC3E}">
        <p14:creationId xmlns:p14="http://schemas.microsoft.com/office/powerpoint/2010/main" val="389994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6E205D-866A-126B-7182-9E373BB0AE73}"/>
              </a:ext>
            </a:extLst>
          </p:cNvPr>
          <p:cNvSpPr>
            <a:spLocks noGrp="1"/>
          </p:cNvSpPr>
          <p:nvPr>
            <p:ph type="ctrTitle"/>
          </p:nvPr>
        </p:nvSpPr>
        <p:spPr>
          <a:xfrm>
            <a:off x="685799" y="2133600"/>
            <a:ext cx="7772400" cy="1470025"/>
          </a:xfrm>
        </p:spPr>
        <p:txBody>
          <a:bodyPr/>
          <a:lstStyle/>
          <a:p>
            <a:r>
              <a:rPr lang="en-US" dirty="0"/>
              <a:t>Pharmacology</a:t>
            </a:r>
          </a:p>
        </p:txBody>
      </p:sp>
      <p:sp>
        <p:nvSpPr>
          <p:cNvPr id="3" name="عنوان فرعي 2">
            <a:extLst>
              <a:ext uri="{FF2B5EF4-FFF2-40B4-BE49-F238E27FC236}">
                <a16:creationId xmlns:a16="http://schemas.microsoft.com/office/drawing/2014/main" id="{F6AC8616-12D7-7213-438C-A94119790D25}"/>
              </a:ext>
            </a:extLst>
          </p:cNvPr>
          <p:cNvSpPr>
            <a:spLocks noGrp="1"/>
          </p:cNvSpPr>
          <p:nvPr>
            <p:ph type="subTitle" idx="1"/>
          </p:nvPr>
        </p:nvSpPr>
        <p:spPr>
          <a:xfrm>
            <a:off x="685799" y="3886200"/>
            <a:ext cx="7772400" cy="1752600"/>
          </a:xfrm>
        </p:spPr>
        <p:txBody>
          <a:bodyPr>
            <a:normAutofit fontScale="70000" lnSpcReduction="20000"/>
          </a:bodyPr>
          <a:lstStyle/>
          <a:p>
            <a:r>
              <a:rPr lang="en-US" dirty="0"/>
              <a:t>AL-AYEN UNIVERSITY</a:t>
            </a:r>
          </a:p>
          <a:p>
            <a:r>
              <a:rPr lang="en-US" dirty="0"/>
              <a:t>COLLEGE OF HEALTH AND MEDICAL TECHNOLOGY</a:t>
            </a:r>
          </a:p>
          <a:p>
            <a:r>
              <a:rPr lang="en-US" dirty="0"/>
              <a:t>DEPARTMENT OF ANESTHESIA</a:t>
            </a:r>
          </a:p>
          <a:p>
            <a:r>
              <a:rPr lang="en-US" dirty="0"/>
              <a:t>By PhD  Karima Aboul </a:t>
            </a:r>
            <a:r>
              <a:rPr lang="en-US" dirty="0" err="1"/>
              <a:t>Fotouh</a:t>
            </a:r>
            <a:endParaRPr lang="en-US" dirty="0"/>
          </a:p>
          <a:p>
            <a:r>
              <a:rPr lang="en-US" dirty="0"/>
              <a:t>Lecturer </a:t>
            </a:r>
            <a:r>
              <a:rPr lang="ar-IQ" dirty="0"/>
              <a:t>2</a:t>
            </a:r>
            <a:endParaRPr lang="en-US" dirty="0"/>
          </a:p>
        </p:txBody>
      </p:sp>
      <p:pic>
        <p:nvPicPr>
          <p:cNvPr id="6" name="صورة 5">
            <a:extLst>
              <a:ext uri="{FF2B5EF4-FFF2-40B4-BE49-F238E27FC236}">
                <a16:creationId xmlns:a16="http://schemas.microsoft.com/office/drawing/2014/main" id="{C1244AE4-4777-B57E-B0FB-E63EC57D1783}"/>
              </a:ext>
            </a:extLst>
          </p:cNvPr>
          <p:cNvPicPr>
            <a:picLocks noChangeAspect="1"/>
          </p:cNvPicPr>
          <p:nvPr/>
        </p:nvPicPr>
        <p:blipFill>
          <a:blip r:embed="rId2"/>
          <a:stretch>
            <a:fillRect/>
          </a:stretch>
        </p:blipFill>
        <p:spPr>
          <a:xfrm>
            <a:off x="3541686" y="304800"/>
            <a:ext cx="2060627" cy="2060627"/>
          </a:xfrm>
          <a:prstGeom prst="rect">
            <a:avLst/>
          </a:prstGeom>
        </p:spPr>
      </p:pic>
    </p:spTree>
    <p:extLst>
      <p:ext uri="{BB962C8B-B14F-4D97-AF65-F5344CB8AC3E}">
        <p14:creationId xmlns:p14="http://schemas.microsoft.com/office/powerpoint/2010/main" val="214108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7424"/>
            <a:ext cx="8229600" cy="990600"/>
          </a:xfrm>
        </p:spPr>
        <p:txBody>
          <a:bodyPr>
            <a:normAutofit fontScale="90000"/>
          </a:bodyPr>
          <a:lstStyle/>
          <a:p>
            <a:r>
              <a:rPr lang="en-US" b="1" dirty="0"/>
              <a:t>There are 4 Basic Patterns of Distribution</a:t>
            </a:r>
            <a:endParaRPr lang="ar-EG" dirty="0"/>
          </a:p>
        </p:txBody>
      </p:sp>
      <p:sp>
        <p:nvSpPr>
          <p:cNvPr id="3" name="Content Placeholder 2"/>
          <p:cNvSpPr>
            <a:spLocks noGrp="1"/>
          </p:cNvSpPr>
          <p:nvPr>
            <p:ph idx="1"/>
          </p:nvPr>
        </p:nvSpPr>
        <p:spPr/>
        <p:txBody>
          <a:bodyPr/>
          <a:lstStyle/>
          <a:p>
            <a:endParaRPr lang="ar-E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52538"/>
            <a:ext cx="8610600" cy="491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81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E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14400"/>
            <a:ext cx="8305799"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432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fontScale="92500"/>
          </a:bodyPr>
          <a:lstStyle/>
          <a:p>
            <a:r>
              <a:rPr lang="en-US" sz="4600" b="1" dirty="0"/>
              <a:t>III- Drug Metabolism(Biotransformation)</a:t>
            </a:r>
          </a:p>
          <a:p>
            <a:r>
              <a:rPr lang="en-US" sz="3100" dirty="0"/>
              <a:t>conversion of drug molecules to more water soluble metabolites that are more readily excreted.</a:t>
            </a:r>
          </a:p>
          <a:p>
            <a:r>
              <a:rPr lang="en-US" sz="3100" dirty="0"/>
              <a:t>The lipophilic properties of drugs that allow them to pass through cell membrane hinder their elimination. Therefore, drugs are modified to become more polar so that elimination can occur more quickly. </a:t>
            </a:r>
          </a:p>
          <a:p>
            <a:r>
              <a:rPr lang="en-US" sz="3100" dirty="0"/>
              <a:t>Liver is the principle organ of drug metabolism.</a:t>
            </a:r>
          </a:p>
          <a:p>
            <a:r>
              <a:rPr lang="en-US" sz="3100" dirty="0"/>
              <a:t>Other tissues: GIT (drugs may metabolized by gastric acid e.g. penicillin), lungs, skin, and kidneys</a:t>
            </a:r>
            <a:endParaRPr lang="ar-EG" sz="3100" dirty="0"/>
          </a:p>
        </p:txBody>
      </p:sp>
    </p:spTree>
    <p:extLst>
      <p:ext uri="{BB962C8B-B14F-4D97-AF65-F5344CB8AC3E}">
        <p14:creationId xmlns:p14="http://schemas.microsoft.com/office/powerpoint/2010/main" val="4024739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85000" lnSpcReduction="20000"/>
          </a:bodyPr>
          <a:lstStyle/>
          <a:p>
            <a:r>
              <a:rPr lang="en-US" b="1" dirty="0"/>
              <a:t>Hepatic Microsomal Enzymes:</a:t>
            </a:r>
          </a:p>
          <a:p>
            <a:r>
              <a:rPr lang="en-US" dirty="0"/>
              <a:t>✓ Responsible for oxidation (by cytochrome p450), </a:t>
            </a:r>
            <a:r>
              <a:rPr lang="en-US" dirty="0" err="1"/>
              <a:t>glucuronide</a:t>
            </a:r>
            <a:r>
              <a:rPr lang="en-US" dirty="0"/>
              <a:t> conjugation, reduction and hydrolysis.</a:t>
            </a:r>
          </a:p>
          <a:p>
            <a:r>
              <a:rPr lang="en-US" dirty="0"/>
              <a:t>✓ The drug should be lipid to be metabolized by Hepatic Microsomal Enzymes</a:t>
            </a:r>
          </a:p>
          <a:p>
            <a:r>
              <a:rPr lang="en-US" dirty="0"/>
              <a:t>✓ Activity is low in new born (esp. premature), in elderly and starvation.</a:t>
            </a:r>
          </a:p>
          <a:p>
            <a:r>
              <a:rPr lang="en-US" dirty="0"/>
              <a:t>✓ They can be induced and inhibited by drugs.</a:t>
            </a:r>
          </a:p>
          <a:p>
            <a:r>
              <a:rPr lang="en-US" b="1" dirty="0"/>
              <a:t>Non -Microsomal Enzymes:</a:t>
            </a:r>
          </a:p>
          <a:p>
            <a:r>
              <a:rPr lang="en-US" dirty="0"/>
              <a:t>✓ Present in liver, gut, plasma, kidney, lungs.</a:t>
            </a:r>
          </a:p>
          <a:p>
            <a:r>
              <a:rPr lang="en-US" dirty="0"/>
              <a:t>✓ Responsible for other conjugation, oxidation, reduction and hydrolysis</a:t>
            </a:r>
          </a:p>
          <a:p>
            <a:r>
              <a:rPr lang="en-US" dirty="0"/>
              <a:t>✓ Activity is stable and are not induced or inhibited.</a:t>
            </a:r>
          </a:p>
          <a:p>
            <a:r>
              <a:rPr lang="en-US" dirty="0"/>
              <a:t>✓ </a:t>
            </a:r>
            <a:r>
              <a:rPr lang="en-US" dirty="0" err="1"/>
              <a:t>e.g</a:t>
            </a:r>
            <a:r>
              <a:rPr lang="en-US" dirty="0"/>
              <a:t>: Xanthine oxidase (converts </a:t>
            </a:r>
            <a:r>
              <a:rPr lang="en-US" dirty="0" err="1"/>
              <a:t>xanthin</a:t>
            </a:r>
            <a:r>
              <a:rPr lang="en-US" dirty="0"/>
              <a:t> to uric acid) and monoamine oxidase (MAO) (oxidizes adrenaline, dopamine, serotonin)</a:t>
            </a:r>
            <a:endParaRPr lang="ar-EG" dirty="0"/>
          </a:p>
        </p:txBody>
      </p:sp>
    </p:spTree>
    <p:extLst>
      <p:ext uri="{BB962C8B-B14F-4D97-AF65-F5344CB8AC3E}">
        <p14:creationId xmlns:p14="http://schemas.microsoft.com/office/powerpoint/2010/main" val="241679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fontScale="92500"/>
          </a:bodyPr>
          <a:lstStyle/>
          <a:p>
            <a:r>
              <a:rPr lang="en-US" b="1" dirty="0"/>
              <a:t>Biotransformation reactions: are classified into:</a:t>
            </a:r>
          </a:p>
          <a:p>
            <a:r>
              <a:rPr lang="en-US" b="1" dirty="0"/>
              <a:t>A- Non synthetic reaction (Phase I metabolism)</a:t>
            </a:r>
          </a:p>
          <a:p>
            <a:r>
              <a:rPr lang="en-US" dirty="0"/>
              <a:t>Include oxidation, reduction and hydrolysis. </a:t>
            </a:r>
          </a:p>
          <a:p>
            <a:r>
              <a:rPr lang="en-US" b="1" dirty="0"/>
              <a:t>1- Conversion of active compound to inactive</a:t>
            </a:r>
            <a:r>
              <a:rPr lang="en-US" dirty="0"/>
              <a:t>: Acetylcholine converted to choline+ acetic acid</a:t>
            </a:r>
          </a:p>
          <a:p>
            <a:r>
              <a:rPr lang="en-US" b="1" dirty="0"/>
              <a:t>2- Conversion of active drug into active metabolites</a:t>
            </a:r>
            <a:r>
              <a:rPr lang="en-US" dirty="0"/>
              <a:t>: Codeine is metabolized to morphine (long duration)</a:t>
            </a:r>
          </a:p>
          <a:p>
            <a:r>
              <a:rPr lang="en-US" b="1" dirty="0"/>
              <a:t>3- Conversion of inactive compound (</a:t>
            </a:r>
            <a:r>
              <a:rPr lang="en-US" b="1" dirty="0" err="1"/>
              <a:t>Prodrugs</a:t>
            </a:r>
            <a:r>
              <a:rPr lang="en-US" b="1" dirty="0"/>
              <a:t>)</a:t>
            </a:r>
          </a:p>
          <a:p>
            <a:r>
              <a:rPr lang="en-US" b="1" dirty="0"/>
              <a:t>to active metabolites</a:t>
            </a:r>
          </a:p>
          <a:p>
            <a:r>
              <a:rPr lang="en-US" b="1" dirty="0"/>
              <a:t>4- Conversion to toxic compound</a:t>
            </a:r>
          </a:p>
        </p:txBody>
      </p:sp>
    </p:spTree>
    <p:extLst>
      <p:ext uri="{BB962C8B-B14F-4D97-AF65-F5344CB8AC3E}">
        <p14:creationId xmlns:p14="http://schemas.microsoft.com/office/powerpoint/2010/main" val="196378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b="1" dirty="0"/>
              <a:t>B- Synthetic (Phase ΙΙ Metabolism): </a:t>
            </a:r>
            <a:r>
              <a:rPr lang="en-US" dirty="0"/>
              <a:t>Conjugation of drug or its metabolite with</a:t>
            </a:r>
          </a:p>
          <a:p>
            <a:r>
              <a:rPr lang="en-US" dirty="0" err="1"/>
              <a:t>glucuronic</a:t>
            </a:r>
            <a:r>
              <a:rPr lang="en-US" dirty="0"/>
              <a:t> acid (microsomal enzymes) or acetic acid, glycine, </a:t>
            </a:r>
            <a:r>
              <a:rPr lang="en-US" dirty="0" err="1"/>
              <a:t>sulphate</a:t>
            </a:r>
            <a:r>
              <a:rPr lang="en-US" dirty="0"/>
              <a:t> or methyl group (non- microsomal). They usually result in drug inactivation but morphine-6-glucuronide is active.</a:t>
            </a:r>
            <a:endParaRPr lang="ar-EG" dirty="0"/>
          </a:p>
        </p:txBody>
      </p:sp>
    </p:spTree>
    <p:extLst>
      <p:ext uri="{BB962C8B-B14F-4D97-AF65-F5344CB8AC3E}">
        <p14:creationId xmlns:p14="http://schemas.microsoft.com/office/powerpoint/2010/main" val="59130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Factors affecting drug metabolism</a:t>
            </a:r>
            <a:br>
              <a:rPr lang="en-US" b="1" dirty="0"/>
            </a:br>
            <a:endParaRPr lang="ar-EG" dirty="0"/>
          </a:p>
        </p:txBody>
      </p:sp>
      <p:sp>
        <p:nvSpPr>
          <p:cNvPr id="3" name="Content Placeholder 2"/>
          <p:cNvSpPr>
            <a:spLocks noGrp="1"/>
          </p:cNvSpPr>
          <p:nvPr>
            <p:ph idx="1"/>
          </p:nvPr>
        </p:nvSpPr>
        <p:spPr/>
        <p:txBody>
          <a:bodyPr/>
          <a:lstStyle/>
          <a:p>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371600"/>
            <a:ext cx="8985362"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42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1-Drugs</a:t>
            </a:r>
          </a:p>
          <a:p>
            <a:r>
              <a:rPr lang="en-US" b="1" dirty="0"/>
              <a:t>   2-Age</a:t>
            </a:r>
          </a:p>
          <a:p>
            <a:r>
              <a:rPr lang="en-US" b="1" dirty="0"/>
              <a:t>3-Disease state:</a:t>
            </a:r>
            <a:endParaRPr lang="ar-EG" dirty="0"/>
          </a:p>
        </p:txBody>
      </p:sp>
      <p:sp>
        <p:nvSpPr>
          <p:cNvPr id="2" name="Rectangle 1"/>
          <p:cNvSpPr/>
          <p:nvPr/>
        </p:nvSpPr>
        <p:spPr>
          <a:xfrm>
            <a:off x="609600" y="152400"/>
            <a:ext cx="7848600" cy="1446550"/>
          </a:xfrm>
          <a:prstGeom prst="rect">
            <a:avLst/>
          </a:prstGeom>
        </p:spPr>
        <p:txBody>
          <a:bodyPr wrap="square">
            <a:spAutoFit/>
          </a:bodyPr>
          <a:lstStyle/>
          <a:p>
            <a:r>
              <a:rPr lang="en-US" sz="4400" b="1" dirty="0">
                <a:solidFill>
                  <a:prstClr val="black"/>
                </a:solidFill>
                <a:ea typeface="+mj-ea"/>
                <a:cs typeface="+mj-cs"/>
              </a:rPr>
              <a:t>Factors affecting drug metabolism</a:t>
            </a:r>
            <a:endParaRPr lang="ar-EG" dirty="0"/>
          </a:p>
        </p:txBody>
      </p:sp>
    </p:spTree>
    <p:extLst>
      <p:ext uri="{BB962C8B-B14F-4D97-AF65-F5344CB8AC3E}">
        <p14:creationId xmlns:p14="http://schemas.microsoft.com/office/powerpoint/2010/main" val="2070871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r>
              <a:rPr lang="en-US" b="1" dirty="0"/>
              <a:t>4   Excretion of drugs</a:t>
            </a:r>
          </a:p>
          <a:p>
            <a:r>
              <a:rPr lang="en-US" dirty="0"/>
              <a:t>It is the process by which a drug or metabolite is eliminated from the body</a:t>
            </a:r>
          </a:p>
          <a:p>
            <a:r>
              <a:rPr lang="en-US" b="1" dirty="0"/>
              <a:t>Routes of excretion</a:t>
            </a:r>
          </a:p>
          <a:p>
            <a:r>
              <a:rPr lang="en-US" b="1" dirty="0"/>
              <a:t>1- Renal Excretion</a:t>
            </a:r>
            <a:endParaRPr lang="en-US" dirty="0"/>
          </a:p>
          <a:p>
            <a:r>
              <a:rPr lang="en-US" b="1" dirty="0"/>
              <a:t>2- Other Routes of drug excretion</a:t>
            </a:r>
          </a:p>
          <a:p>
            <a:r>
              <a:rPr lang="en-US" dirty="0"/>
              <a:t>Lung: Gases and volatile anesthetics, sweat</a:t>
            </a:r>
          </a:p>
          <a:p>
            <a:r>
              <a:rPr lang="en-US" dirty="0"/>
              <a:t>(Rifampicin), saliva (iodide – morphine), tears, GIT: through bile</a:t>
            </a:r>
            <a:endParaRPr lang="ar-EG" dirty="0"/>
          </a:p>
        </p:txBody>
      </p:sp>
    </p:spTree>
    <p:extLst>
      <p:ext uri="{BB962C8B-B14F-4D97-AF65-F5344CB8AC3E}">
        <p14:creationId xmlns:p14="http://schemas.microsoft.com/office/powerpoint/2010/main" val="369904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865" y="150672"/>
            <a:ext cx="8763000" cy="954107"/>
          </a:xfrm>
          <a:prstGeom prst="rect">
            <a:avLst/>
          </a:prstGeom>
        </p:spPr>
        <p:txBody>
          <a:bodyPr wrap="square">
            <a:spAutoFit/>
          </a:bodyPr>
          <a:lstStyle/>
          <a:p>
            <a:r>
              <a:rPr lang="en-US" sz="2800" b="1" dirty="0">
                <a:latin typeface="Times New Roman"/>
              </a:rPr>
              <a:t>Pharmacology</a:t>
            </a:r>
            <a:endParaRPr lang="en-US" sz="2800" dirty="0">
              <a:latin typeface="Times New Roman"/>
            </a:endParaRPr>
          </a:p>
          <a:p>
            <a:r>
              <a:rPr lang="en-US" sz="2800" b="1" dirty="0">
                <a:latin typeface="Times New Roman"/>
              </a:rPr>
              <a:t>It is divided into:</a:t>
            </a:r>
          </a:p>
        </p:txBody>
      </p:sp>
      <p:sp>
        <p:nvSpPr>
          <p:cNvPr id="3" name="Content Placeholder 2"/>
          <p:cNvSpPr txBox="1">
            <a:spLocks/>
          </p:cNvSpPr>
          <p:nvPr/>
        </p:nvSpPr>
        <p:spPr>
          <a:xfrm>
            <a:off x="440565" y="1066800"/>
            <a:ext cx="8229600" cy="5791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atin typeface="Times New Roman"/>
              </a:rPr>
              <a:t>1-</a:t>
            </a:r>
            <a:r>
              <a:rPr lang="en-US" b="1">
                <a:latin typeface="Times New Roman"/>
              </a:rPr>
              <a:t>Pharmacotheraputic  </a:t>
            </a:r>
            <a:r>
              <a:rPr lang="en-US">
                <a:latin typeface="Times New Roman"/>
              </a:rPr>
              <a:t>deals with the use of the drug for treatment of certain disease</a:t>
            </a:r>
          </a:p>
          <a:p>
            <a:r>
              <a:rPr lang="en-US">
                <a:latin typeface="Times New Roman"/>
              </a:rPr>
              <a:t>2- </a:t>
            </a:r>
            <a:r>
              <a:rPr lang="en-US" b="1">
                <a:latin typeface="Times New Roman"/>
              </a:rPr>
              <a:t>Pharmacokinetic: </a:t>
            </a:r>
            <a:r>
              <a:rPr lang="en-US">
                <a:latin typeface="Times New Roman"/>
              </a:rPr>
              <a:t>what the body does to the drug (ADME).</a:t>
            </a:r>
          </a:p>
          <a:p>
            <a:r>
              <a:rPr lang="en-US">
                <a:latin typeface="Times New Roman"/>
              </a:rPr>
              <a:t>3- </a:t>
            </a:r>
            <a:r>
              <a:rPr lang="en-US" b="1">
                <a:latin typeface="Times New Roman"/>
              </a:rPr>
              <a:t>Pharmacodynamics </a:t>
            </a:r>
            <a:r>
              <a:rPr lang="en-US">
                <a:latin typeface="Times New Roman"/>
              </a:rPr>
              <a:t>what the drug does to the body</a:t>
            </a:r>
          </a:p>
          <a:p>
            <a:r>
              <a:rPr lang="en-US">
                <a:latin typeface="Times New Roman"/>
              </a:rPr>
              <a:t>4- </a:t>
            </a:r>
            <a:r>
              <a:rPr lang="en-US" b="1">
                <a:latin typeface="Times New Roman"/>
              </a:rPr>
              <a:t>Toxicology </a:t>
            </a:r>
            <a:r>
              <a:rPr lang="en-US">
                <a:latin typeface="Times New Roman"/>
              </a:rPr>
              <a:t>branch of pharmacology deals with the undesirable effects of chemicals</a:t>
            </a:r>
          </a:p>
          <a:p>
            <a:r>
              <a:rPr lang="en-US">
                <a:latin typeface="Times New Roman"/>
              </a:rPr>
              <a:t>and drugs on living system.</a:t>
            </a:r>
            <a:endParaRPr lang="ar-EG" dirty="0"/>
          </a:p>
        </p:txBody>
      </p:sp>
    </p:spTree>
    <p:extLst>
      <p:ext uri="{BB962C8B-B14F-4D97-AF65-F5344CB8AC3E}">
        <p14:creationId xmlns:p14="http://schemas.microsoft.com/office/powerpoint/2010/main" val="364792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r>
              <a:rPr lang="en-US" b="1" dirty="0">
                <a:latin typeface="Times New Roman"/>
              </a:rPr>
              <a:t>Drugs can be useful in diagnosis, prevent, suppress (Treatment) or cure diseases</a:t>
            </a:r>
          </a:p>
          <a:p>
            <a:r>
              <a:rPr lang="en-US" sz="3600" b="1" dirty="0">
                <a:latin typeface="Times New Roman"/>
              </a:rPr>
              <a:t>Source of drugs:</a:t>
            </a:r>
          </a:p>
          <a:p>
            <a:r>
              <a:rPr lang="en-US" b="1" dirty="0">
                <a:latin typeface="Times New Roman"/>
              </a:rPr>
              <a:t>1- Natural Source </a:t>
            </a:r>
            <a:r>
              <a:rPr lang="en-US" dirty="0">
                <a:latin typeface="Times New Roman"/>
              </a:rPr>
              <a:t>.</a:t>
            </a:r>
          </a:p>
          <a:p>
            <a:r>
              <a:rPr lang="en-US" dirty="0">
                <a:latin typeface="Times New Roman"/>
              </a:rPr>
              <a:t>a- </a:t>
            </a:r>
            <a:r>
              <a:rPr lang="en-US" b="1" dirty="0">
                <a:latin typeface="Times New Roman"/>
              </a:rPr>
              <a:t>Plant source</a:t>
            </a:r>
            <a:r>
              <a:rPr lang="en-US" dirty="0">
                <a:latin typeface="Times New Roman"/>
              </a:rPr>
              <a:t>: Digoxin, morphine, atropine, </a:t>
            </a:r>
            <a:r>
              <a:rPr lang="en-US" dirty="0" err="1">
                <a:latin typeface="Times New Roman"/>
              </a:rPr>
              <a:t>pilocarpine</a:t>
            </a:r>
            <a:endParaRPr lang="en-US" dirty="0">
              <a:latin typeface="Times New Roman"/>
            </a:endParaRPr>
          </a:p>
          <a:p>
            <a:r>
              <a:rPr lang="en-US" dirty="0">
                <a:latin typeface="Times New Roman"/>
              </a:rPr>
              <a:t>b- </a:t>
            </a:r>
            <a:r>
              <a:rPr lang="en-US" b="1" dirty="0">
                <a:latin typeface="Times New Roman"/>
              </a:rPr>
              <a:t>Animal source</a:t>
            </a:r>
            <a:r>
              <a:rPr lang="en-US" dirty="0">
                <a:latin typeface="Times New Roman"/>
              </a:rPr>
              <a:t>: insulin and heparin</a:t>
            </a:r>
          </a:p>
          <a:p>
            <a:r>
              <a:rPr lang="en-US" dirty="0">
                <a:latin typeface="Times New Roman"/>
              </a:rPr>
              <a:t>c- </a:t>
            </a:r>
            <a:r>
              <a:rPr lang="en-US" b="1" dirty="0">
                <a:latin typeface="Times New Roman"/>
              </a:rPr>
              <a:t>Minerals</a:t>
            </a:r>
            <a:r>
              <a:rPr lang="en-US" dirty="0">
                <a:latin typeface="Times New Roman"/>
              </a:rPr>
              <a:t>: magnesium </a:t>
            </a:r>
            <a:r>
              <a:rPr lang="en-US" dirty="0" err="1">
                <a:latin typeface="Times New Roman"/>
              </a:rPr>
              <a:t>sulphate</a:t>
            </a:r>
            <a:r>
              <a:rPr lang="en-US" dirty="0">
                <a:latin typeface="Times New Roman"/>
              </a:rPr>
              <a:t> and iodine,</a:t>
            </a:r>
          </a:p>
          <a:p>
            <a:r>
              <a:rPr lang="en-US" dirty="0">
                <a:latin typeface="Times New Roman"/>
              </a:rPr>
              <a:t>d- </a:t>
            </a:r>
            <a:r>
              <a:rPr lang="en-US" b="1" dirty="0">
                <a:latin typeface="Times New Roman"/>
              </a:rPr>
              <a:t>Microorganisms</a:t>
            </a:r>
            <a:r>
              <a:rPr lang="en-US" dirty="0">
                <a:latin typeface="Times New Roman"/>
              </a:rPr>
              <a:t>: fungi and as penicillin.</a:t>
            </a:r>
          </a:p>
          <a:p>
            <a:r>
              <a:rPr lang="en-US" b="1" dirty="0">
                <a:latin typeface="Times New Roman"/>
              </a:rPr>
              <a:t>2- Semisynthetic</a:t>
            </a:r>
            <a:r>
              <a:rPr lang="en-US" dirty="0">
                <a:latin typeface="Times New Roman"/>
              </a:rPr>
              <a:t>: drugs can be extensions of plant or animal sources as heroin (from morphine), ampicillin (from penicillin)</a:t>
            </a:r>
          </a:p>
          <a:p>
            <a:r>
              <a:rPr lang="en-US" b="1" dirty="0">
                <a:latin typeface="Times New Roman"/>
              </a:rPr>
              <a:t>3- Synthetic:</a:t>
            </a:r>
          </a:p>
          <a:p>
            <a:r>
              <a:rPr lang="en-US" dirty="0">
                <a:latin typeface="Times New Roman"/>
              </a:rPr>
              <a:t>a- Chemically: barbiturate, </a:t>
            </a:r>
            <a:r>
              <a:rPr lang="en-US" dirty="0" err="1">
                <a:latin typeface="Times New Roman"/>
              </a:rPr>
              <a:t>sulpha</a:t>
            </a:r>
            <a:r>
              <a:rPr lang="en-US" dirty="0">
                <a:latin typeface="Times New Roman"/>
              </a:rPr>
              <a:t>, aspirin</a:t>
            </a:r>
          </a:p>
          <a:p>
            <a:r>
              <a:rPr lang="en-US" dirty="0">
                <a:latin typeface="Times New Roman"/>
              </a:rPr>
              <a:t>b- Genetic engineering: e.g. Human insulin, interferon</a:t>
            </a:r>
            <a:endParaRPr lang="ar-EG" dirty="0"/>
          </a:p>
        </p:txBody>
      </p:sp>
    </p:spTree>
    <p:extLst>
      <p:ext uri="{BB962C8B-B14F-4D97-AF65-F5344CB8AC3E}">
        <p14:creationId xmlns:p14="http://schemas.microsoft.com/office/powerpoint/2010/main" val="191265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30963"/>
          </a:xfrm>
        </p:spPr>
        <p:txBody>
          <a:bodyPr>
            <a:normAutofit/>
          </a:bodyPr>
          <a:lstStyle/>
          <a:p>
            <a:r>
              <a:rPr lang="en-US" b="1" dirty="0"/>
              <a:t>Pharmacology specific area:</a:t>
            </a:r>
          </a:p>
          <a:p>
            <a:r>
              <a:rPr lang="en-US" dirty="0"/>
              <a:t>The interactions between a drug and the body are conveniently divided into two</a:t>
            </a:r>
          </a:p>
          <a:p>
            <a:r>
              <a:rPr lang="en-US" dirty="0"/>
              <a:t>classes:</a:t>
            </a:r>
          </a:p>
          <a:p>
            <a:r>
              <a:rPr lang="en-US" b="1" dirty="0"/>
              <a:t>Pharmacokinetic processes (</a:t>
            </a:r>
            <a:r>
              <a:rPr lang="en-US" dirty="0"/>
              <a:t>What the body does to drug); this includes absorption, distribution, metabolism and excretion of drug</a:t>
            </a:r>
          </a:p>
          <a:p>
            <a:r>
              <a:rPr lang="en-US" b="1" dirty="0"/>
              <a:t>Pharmacodynamics processes (</a:t>
            </a:r>
            <a:r>
              <a:rPr lang="en-US" dirty="0"/>
              <a:t>What the drug does to body). It deals with the biochemical and physiological effects of drugs and their mechanisms of action.</a:t>
            </a:r>
            <a:endParaRPr lang="ar-EG" dirty="0"/>
          </a:p>
        </p:txBody>
      </p:sp>
    </p:spTree>
    <p:extLst>
      <p:ext uri="{BB962C8B-B14F-4D97-AF65-F5344CB8AC3E}">
        <p14:creationId xmlns:p14="http://schemas.microsoft.com/office/powerpoint/2010/main" val="246651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229600" cy="334962"/>
          </a:xfrm>
        </p:spPr>
        <p:txBody>
          <a:bodyPr>
            <a:normAutofit fontScale="90000"/>
          </a:bodyPr>
          <a:lstStyle/>
          <a:p>
            <a:r>
              <a:rPr lang="en-US" b="1" dirty="0">
                <a:latin typeface="Times New Roman"/>
              </a:rPr>
              <a:t>Pharmacokinetics</a:t>
            </a:r>
            <a:br>
              <a:rPr lang="en-US" b="1" dirty="0">
                <a:latin typeface="Times New Roman"/>
              </a:rPr>
            </a:br>
            <a:endParaRPr lang="ar-EG" dirty="0"/>
          </a:p>
        </p:txBody>
      </p:sp>
      <p:sp>
        <p:nvSpPr>
          <p:cNvPr id="3" name="Content Placeholder 2"/>
          <p:cNvSpPr>
            <a:spLocks noGrp="1"/>
          </p:cNvSpPr>
          <p:nvPr>
            <p:ph idx="1"/>
          </p:nvPr>
        </p:nvSpPr>
        <p:spPr>
          <a:xfrm>
            <a:off x="457200" y="762000"/>
            <a:ext cx="8229600" cy="5364163"/>
          </a:xfrm>
        </p:spPr>
        <p:txBody>
          <a:bodyPr>
            <a:normAutofit/>
          </a:bodyPr>
          <a:lstStyle/>
          <a:p>
            <a:r>
              <a:rPr lang="en-US" dirty="0">
                <a:latin typeface="Times New Roman"/>
              </a:rPr>
              <a:t>Absorptio</a:t>
            </a:r>
            <a:r>
              <a:rPr lang="en-US" dirty="0">
                <a:latin typeface="TimesNewRomanPSMT"/>
              </a:rPr>
              <a:t>n </a:t>
            </a:r>
          </a:p>
          <a:p>
            <a:r>
              <a:rPr lang="en-US" dirty="0">
                <a:latin typeface="TimesNewRomanPSMT"/>
              </a:rPr>
              <a:t>Distribution</a:t>
            </a:r>
            <a:r>
              <a:rPr lang="en-US" dirty="0">
                <a:latin typeface="Times New Roman"/>
              </a:rPr>
              <a:t>;</a:t>
            </a:r>
          </a:p>
          <a:p>
            <a:r>
              <a:rPr lang="en-US" dirty="0">
                <a:latin typeface="Times New Roman"/>
              </a:rPr>
              <a:t>Metabolism </a:t>
            </a:r>
          </a:p>
          <a:p>
            <a:r>
              <a:rPr lang="en-US" dirty="0">
                <a:latin typeface="Times New Roman"/>
              </a:rPr>
              <a:t>excretion</a:t>
            </a:r>
          </a:p>
          <a:p>
            <a:endParaRPr lang="ar-EG" dirty="0"/>
          </a:p>
        </p:txBody>
      </p:sp>
    </p:spTree>
    <p:extLst>
      <p:ext uri="{BB962C8B-B14F-4D97-AF65-F5344CB8AC3E}">
        <p14:creationId xmlns:p14="http://schemas.microsoft.com/office/powerpoint/2010/main" val="97300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20000"/>
          </a:bodyPr>
          <a:lstStyle/>
          <a:p>
            <a:r>
              <a:rPr lang="en-US" b="1" dirty="0"/>
              <a:t>I- Absorption of Drugs</a:t>
            </a:r>
          </a:p>
          <a:p>
            <a:r>
              <a:rPr lang="en-US" dirty="0"/>
              <a:t>Absorption is defined as the passage of a drug from its site of administration into the plasma.</a:t>
            </a:r>
          </a:p>
          <a:p>
            <a:r>
              <a:rPr lang="en-US" b="1" dirty="0"/>
              <a:t>Factors influencing absorption</a:t>
            </a:r>
          </a:p>
          <a:p>
            <a:r>
              <a:rPr lang="en-US" dirty="0"/>
              <a:t>1.Drug solubility (polarity-Lipid/ water Partition coefficient)</a:t>
            </a:r>
          </a:p>
          <a:p>
            <a:r>
              <a:rPr lang="en-US" dirty="0"/>
              <a:t>2.Effect of pH on drug absorption (Acid –Base Nature)</a:t>
            </a:r>
          </a:p>
          <a:p>
            <a:r>
              <a:rPr lang="en-US" dirty="0"/>
              <a:t>3.Route of administration</a:t>
            </a:r>
          </a:p>
          <a:p>
            <a:r>
              <a:rPr lang="en-US" dirty="0"/>
              <a:t>4.Blood flow to the absorption site</a:t>
            </a:r>
          </a:p>
          <a:p>
            <a:r>
              <a:rPr lang="en-US" dirty="0"/>
              <a:t>5.Total surface area available for absorption</a:t>
            </a:r>
          </a:p>
          <a:p>
            <a:r>
              <a:rPr lang="en-US" dirty="0"/>
              <a:t>6.Contact time at the absorption surface</a:t>
            </a:r>
          </a:p>
          <a:p>
            <a:r>
              <a:rPr lang="en-US" dirty="0"/>
              <a:t>7.Gastric emptying time</a:t>
            </a:r>
          </a:p>
          <a:p>
            <a:r>
              <a:rPr lang="en-US" dirty="0"/>
              <a:t>8.Presence of other drugs and Specific factors</a:t>
            </a:r>
            <a:endParaRPr lang="ar-EG" dirty="0"/>
          </a:p>
        </p:txBody>
      </p:sp>
    </p:spTree>
    <p:extLst>
      <p:ext uri="{BB962C8B-B14F-4D97-AF65-F5344CB8AC3E}">
        <p14:creationId xmlns:p14="http://schemas.microsoft.com/office/powerpoint/2010/main" val="353441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r>
              <a:rPr lang="en-US" b="1" dirty="0"/>
              <a:t>Bioavailability </a:t>
            </a:r>
            <a:r>
              <a:rPr lang="en-US" dirty="0"/>
              <a:t>is defined as the percentage of drug that reaches the systemic circulation in an unchanged form and becomes available for biological effect</a:t>
            </a:r>
          </a:p>
          <a:p>
            <a:r>
              <a:rPr lang="en-US" dirty="0"/>
              <a:t>extent of the absorption. e.g. if 100 mg of a drug is administered orally &amp; 70 mg of</a:t>
            </a:r>
          </a:p>
          <a:p>
            <a:r>
              <a:rPr lang="en-US" dirty="0"/>
              <a:t>this drug is absorbed unchanged, the bioavailability is 70%</a:t>
            </a:r>
            <a:endParaRPr lang="ar-EG" dirty="0"/>
          </a:p>
        </p:txBody>
      </p:sp>
    </p:spTree>
    <p:extLst>
      <p:ext uri="{BB962C8B-B14F-4D97-AF65-F5344CB8AC3E}">
        <p14:creationId xmlns:p14="http://schemas.microsoft.com/office/powerpoint/2010/main" val="415160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b="1" dirty="0"/>
              <a:t>Factors that influence Bioavailability</a:t>
            </a:r>
          </a:p>
          <a:p>
            <a:r>
              <a:rPr lang="en-US" dirty="0"/>
              <a:t>1- First pass hepatic metabolism</a:t>
            </a:r>
          </a:p>
          <a:p>
            <a:r>
              <a:rPr lang="en-US" dirty="0"/>
              <a:t>2- Solubility of the drug</a:t>
            </a:r>
          </a:p>
          <a:p>
            <a:r>
              <a:rPr lang="en-US" dirty="0"/>
              <a:t>3- Chemical instability</a:t>
            </a:r>
          </a:p>
          <a:p>
            <a:r>
              <a:rPr lang="en-US" dirty="0"/>
              <a:t>4- Nature of the drug formulation</a:t>
            </a:r>
            <a:endParaRPr lang="ar-EG" dirty="0"/>
          </a:p>
        </p:txBody>
      </p:sp>
    </p:spTree>
    <p:extLst>
      <p:ext uri="{BB962C8B-B14F-4D97-AF65-F5344CB8AC3E}">
        <p14:creationId xmlns:p14="http://schemas.microsoft.com/office/powerpoint/2010/main" val="2346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US" b="1" dirty="0"/>
              <a:t>2- Distribution of Drug</a:t>
            </a:r>
          </a:p>
          <a:p>
            <a:r>
              <a:rPr lang="en-US" dirty="0"/>
              <a:t>Distribution of a drug from systemic circulation to tissues is dependent on lipid solubility, ionization, molecular size, binding to plasma protein, rate of blood flow and special barriers. </a:t>
            </a:r>
            <a:endParaRPr lang="ar-EG" dirty="0"/>
          </a:p>
        </p:txBody>
      </p:sp>
    </p:spTree>
    <p:extLst>
      <p:ext uri="{BB962C8B-B14F-4D97-AF65-F5344CB8AC3E}">
        <p14:creationId xmlns:p14="http://schemas.microsoft.com/office/powerpoint/2010/main" val="3561572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874</Words>
  <Application>Microsoft Office PowerPoint</Application>
  <PresentationFormat>عرض على الشاشة (4:3)</PresentationFormat>
  <Paragraphs>95</Paragraphs>
  <Slides>18</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Calibri</vt:lpstr>
      <vt:lpstr>Times New Roman</vt:lpstr>
      <vt:lpstr>TimesNewRomanPSMT</vt:lpstr>
      <vt:lpstr>Office Theme</vt:lpstr>
      <vt:lpstr>Pharmacology</vt:lpstr>
      <vt:lpstr>عرض تقديمي في PowerPoint</vt:lpstr>
      <vt:lpstr>عرض تقديمي في PowerPoint</vt:lpstr>
      <vt:lpstr>عرض تقديمي في PowerPoint</vt:lpstr>
      <vt:lpstr>Pharmacokinetics </vt:lpstr>
      <vt:lpstr>عرض تقديمي في PowerPoint</vt:lpstr>
      <vt:lpstr>عرض تقديمي في PowerPoint</vt:lpstr>
      <vt:lpstr>عرض تقديمي في PowerPoint</vt:lpstr>
      <vt:lpstr>عرض تقديمي في PowerPoint</vt:lpstr>
      <vt:lpstr>There are 4 Basic Patterns of Distribution</vt:lpstr>
      <vt:lpstr>عرض تقديمي في PowerPoint</vt:lpstr>
      <vt:lpstr>عرض تقديمي في PowerPoint</vt:lpstr>
      <vt:lpstr>عرض تقديمي في PowerPoint</vt:lpstr>
      <vt:lpstr>عرض تقديمي في PowerPoint</vt:lpstr>
      <vt:lpstr>عرض تقديمي في PowerPoint</vt:lpstr>
      <vt:lpstr>Factors affecting drug metabolism </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Desktop</dc:creator>
  <cp:lastModifiedBy>المهدي حسن عبدالله حيال</cp:lastModifiedBy>
  <cp:revision>63</cp:revision>
  <dcterms:created xsi:type="dcterms:W3CDTF">2006-08-16T00:00:00Z</dcterms:created>
  <dcterms:modified xsi:type="dcterms:W3CDTF">2024-03-21T10:42:30Z</dcterms:modified>
</cp:coreProperties>
</file>