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4" r:id="rId8"/>
    <p:sldId id="265" r:id="rId9"/>
    <p:sldId id="266" r:id="rId10"/>
    <p:sldId id="280" r:id="rId11"/>
    <p:sldId id="283" r:id="rId12"/>
    <p:sldId id="268" r:id="rId13"/>
    <p:sldId id="271" r:id="rId14"/>
    <p:sldId id="272" r:id="rId15"/>
    <p:sldId id="284" r:id="rId16"/>
    <p:sldId id="275" r:id="rId17"/>
    <p:sldId id="276" r:id="rId18"/>
    <p:sldId id="278" r:id="rId19"/>
    <p:sldId id="287" r:id="rId20"/>
    <p:sldId id="288" r:id="rId21"/>
    <p:sldId id="289" r:id="rId22"/>
    <p:sldId id="290" r:id="rId23"/>
    <p:sldId id="291" r:id="rId24"/>
    <p:sldId id="292" r:id="rId25"/>
    <p:sldId id="295" r:id="rId26"/>
    <p:sldId id="296" r:id="rId27"/>
    <p:sldId id="297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0C5B40-C7C5-C363-1631-0E662A678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921F73-AAE9-032F-4E2D-3B94187B6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F43C3D-7022-C1AD-A3EF-B7CA422F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802D-2FFE-4498-AAF7-DB6C1F71C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34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585CCA-3979-EDC3-BE62-817C36019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B9A721-3DC2-4EA5-FD16-1709C5983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7A7471-5FFC-8688-EE29-0760FB625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20221-33D4-4A7C-A1B5-6C474C2A1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58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01D2AD-5045-E6C0-BA08-E105AB1DC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854FB-43E6-B6CF-E832-BAE03E335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D17DA9-41E8-2E4B-5760-9BD22D46E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4FCF-B034-457D-81A5-6196C1C4A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4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1E341-2F3B-F20B-46F1-EA294EB99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D5193-BA2A-DD11-3926-489E53209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82F2B-37D2-64B3-8805-533A17DB7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4C829-5549-477D-9211-B64235336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47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C623E-D673-0BAA-0D1D-6D41C8348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66C5D6-0F9F-CF09-21EF-4F97605C8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8D5CBA-A466-1349-4537-ED1B2C01D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90E98-98A0-4246-9017-D48A00C91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9C179A-7984-8579-C054-217B8BDA3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EE0D47-CB3C-B9BC-C7F4-3107F2B25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6C083-C427-9FFB-5C9E-5762E0D27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4395-BB48-4651-9E1C-515171C68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3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A35FCE5-3449-0349-DEAC-22E7B3C27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038297-A9DF-AE7B-43E0-CF8E1394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C2FDEB-9319-32E3-B81C-6AB5A713D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18EBD-09EF-404D-96B5-5787DD21D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12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1B1A874-C055-6444-B811-BDC21CEBA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35622C-BF90-D453-5C81-F43880AED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1F5389-1D00-7C5A-FCC6-06F50A4E8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4709-A6D1-46E4-8751-A248B7B66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9B2235-EA04-0485-63B7-B3713C90D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0ACC93-899E-8A2C-A2AB-A194202B9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4955B5-2CA6-2C47-8EDB-114FBD606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18626-6457-4E9F-BF16-50D16A917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18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3B7797-6353-3A77-4241-6CD386A8B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74C93C-EE07-370F-960A-A1495A55C3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8B4BA0-C641-9418-2F95-16FBDF801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3198-F598-4403-8472-13672F9AC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8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7ED81C-158F-2F16-2A81-84A6EC9DF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701040-1761-2B34-4C41-2EA1B1295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0D5FF-D5DD-A630-4EDE-5525D24F4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3C77-011E-445F-BFE6-8E37A9E27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90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14B800-2AB4-1D8D-F283-BB7865D2A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EBDDB9-723D-BD31-DD8D-790AC8BE6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F52325-EFDA-EA3E-D25A-3CB744C7B1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EF0200-2A8D-FE1B-E3A3-5406BCAEE5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BBA3A9-8ECD-2A27-7108-950DC7228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BA7C76-607A-4496-96CC-06A6D4909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4A4A8F9-4F95-DB44-1BAF-659F4FEF46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3729038"/>
            <a:ext cx="8077200" cy="152717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Opioid Analgesics</a:t>
            </a:r>
            <a:br>
              <a:rPr lang="ar-IQ" altLang="en-US" sz="5400" dirty="0"/>
            </a:br>
            <a:br>
              <a:rPr lang="ar-IQ" altLang="en-US" sz="5400" dirty="0"/>
            </a:br>
            <a:r>
              <a:rPr lang="en-US" altLang="en-US" sz="2400" dirty="0"/>
              <a:t>AL-AYEN UNIVERSITY</a:t>
            </a:r>
            <a:br>
              <a:rPr lang="en-US" altLang="en-US" sz="2400" dirty="0"/>
            </a:br>
            <a:r>
              <a:rPr lang="en-US" altLang="en-US" sz="2400" dirty="0"/>
              <a:t>COLLEGE OF HEALTH AND MEDICAL TECHNOLOGY</a:t>
            </a:r>
            <a:br>
              <a:rPr lang="en-US" altLang="en-US" sz="2400" dirty="0"/>
            </a:br>
            <a:r>
              <a:rPr lang="en-US" altLang="en-US" sz="2400" dirty="0"/>
              <a:t>DEPARTMENT OF ANESTHESIA</a:t>
            </a:r>
            <a:br>
              <a:rPr lang="en-US" altLang="en-US" sz="2400" dirty="0"/>
            </a:br>
            <a:r>
              <a:rPr lang="en-US" altLang="en-US" sz="2400" dirty="0"/>
              <a:t>By PhD  Karima Aboul </a:t>
            </a:r>
            <a:r>
              <a:rPr lang="en-US" altLang="en-US" sz="2400" dirty="0" err="1"/>
              <a:t>Fotouh</a:t>
            </a:r>
            <a:br>
              <a:rPr lang="en-US" altLang="en-US" sz="2400" dirty="0"/>
            </a:br>
            <a:r>
              <a:rPr lang="en-US" altLang="en-US" sz="2400" dirty="0"/>
              <a:t>Lecturer </a:t>
            </a:r>
            <a:r>
              <a:rPr lang="ar-IQ" altLang="en-US" sz="2400" dirty="0"/>
              <a:t>8</a:t>
            </a:r>
            <a:endParaRPr lang="en-US" altLang="en-US" sz="2400" dirty="0"/>
          </a:p>
        </p:txBody>
      </p:sp>
      <p:pic>
        <p:nvPicPr>
          <p:cNvPr id="2051" name="صورة 1">
            <a:extLst>
              <a:ext uri="{FF2B5EF4-FFF2-40B4-BE49-F238E27FC236}">
                <a16:creationId xmlns:a16="http://schemas.microsoft.com/office/drawing/2014/main" id="{1354919A-2320-AFD7-A125-DFA49FEDD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13" y="304800"/>
            <a:ext cx="20605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889A448B-D4E0-8776-9F88-D5F3E8915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Uses : </a:t>
            </a:r>
            <a:endParaRPr lang="en-US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b="1" dirty="0"/>
              <a:t>Analgesic</a:t>
            </a:r>
            <a:r>
              <a:rPr lang="en-US" sz="2800" dirty="0"/>
              <a:t> to relieve pain as in cancer pain, trauma, chronic dull pain (Visceral), </a:t>
            </a:r>
            <a:r>
              <a:rPr lang="en-US" sz="2800" dirty="0" err="1"/>
              <a:t>myocardiac</a:t>
            </a:r>
            <a:r>
              <a:rPr lang="en-US" sz="2800" dirty="0"/>
              <a:t> infarction, post-operative pain .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b="1" dirty="0"/>
              <a:t>Acute pulmonary edema</a:t>
            </a:r>
            <a:r>
              <a:rPr lang="en-US" sz="2800" dirty="0"/>
              <a:t>, It reduces anxiety, ↓preload and </a:t>
            </a:r>
            <a:r>
              <a:rPr lang="en-US" sz="2800" dirty="0" err="1"/>
              <a:t>afterload</a:t>
            </a:r>
            <a:r>
              <a:rPr lang="en-US" sz="2800" dirty="0"/>
              <a:t> and increases venous capacity.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b="1" dirty="0" err="1"/>
              <a:t>Preanaesthetic</a:t>
            </a:r>
            <a:r>
              <a:rPr lang="en-US" sz="2800" b="1" dirty="0"/>
              <a:t> medication</a:t>
            </a:r>
            <a:r>
              <a:rPr lang="en-US" sz="2800" dirty="0"/>
              <a:t> because of their sedative, </a:t>
            </a:r>
            <a:r>
              <a:rPr lang="en-US" sz="2800" dirty="0" err="1"/>
              <a:t>anxiolytic</a:t>
            </a:r>
            <a:r>
              <a:rPr lang="en-US" sz="2800" dirty="0"/>
              <a:t> and analgesic properties.                                                   ( </a:t>
            </a:r>
            <a:r>
              <a:rPr lang="en-US" sz="2800" dirty="0" err="1"/>
              <a:t>meperidine</a:t>
            </a:r>
            <a:r>
              <a:rPr lang="en-US" sz="2800" dirty="0"/>
              <a:t> is better 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b="1" dirty="0" err="1"/>
              <a:t>Antitusive</a:t>
            </a:r>
            <a:r>
              <a:rPr lang="en-US" sz="2800" dirty="0"/>
              <a:t>, ↓ cough center 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/>
              <a:t>To control </a:t>
            </a:r>
            <a:r>
              <a:rPr lang="en-US" sz="2800" b="1" dirty="0"/>
              <a:t>acute diarrhea</a:t>
            </a:r>
            <a:r>
              <a:rPr lang="en-US" sz="2800" dirty="0"/>
              <a:t> (given orally). decreases peristaltic movement and inhibits defecation reflex 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AF962B96-2A65-1089-4971-B0B82DC52D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/>
              <a:t>Adverse effects:</a:t>
            </a:r>
            <a:r>
              <a:rPr lang="en-US" altLang="en-US" sz="3600"/>
              <a:t> </a:t>
            </a:r>
          </a:p>
          <a:p>
            <a:pPr lvl="1"/>
            <a:r>
              <a:rPr lang="en-US" altLang="en-US" sz="3200"/>
              <a:t>Mask pain </a:t>
            </a:r>
          </a:p>
          <a:p>
            <a:pPr lvl="1"/>
            <a:r>
              <a:rPr lang="en-US" altLang="en-US" sz="3200"/>
              <a:t>Respiratory depression</a:t>
            </a:r>
          </a:p>
          <a:p>
            <a:pPr lvl="1"/>
            <a:r>
              <a:rPr lang="en-US" altLang="en-US" sz="3200"/>
              <a:t>Nausea and vomiting</a:t>
            </a:r>
          </a:p>
          <a:p>
            <a:pPr lvl="1"/>
            <a:r>
              <a:rPr lang="en-US" altLang="en-US" sz="3200"/>
              <a:t>Increased intracranial pressure</a:t>
            </a:r>
          </a:p>
          <a:p>
            <a:pPr lvl="1"/>
            <a:r>
              <a:rPr lang="en-US" altLang="en-US" sz="3200"/>
              <a:t>Postural hypotension accentuated by hypovolemia</a:t>
            </a:r>
          </a:p>
          <a:p>
            <a:pPr lvl="1"/>
            <a:r>
              <a:rPr lang="en-US" altLang="en-US" sz="3200"/>
              <a:t>Constipation</a:t>
            </a:r>
          </a:p>
          <a:p>
            <a:pPr lvl="1"/>
            <a:r>
              <a:rPr lang="en-US" altLang="en-US" sz="3200"/>
              <a:t>Urinary retention</a:t>
            </a:r>
          </a:p>
          <a:p>
            <a:pPr lvl="1"/>
            <a:r>
              <a:rPr lang="en-US" altLang="en-US" sz="3200"/>
              <a:t>Flushing urticaria, itching and bronchospasm due to histamine release.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0F9B6C4B-AB65-46A4-7130-E2A7DC469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28600" y="0"/>
            <a:ext cx="9601200" cy="68580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Toxicity :Acute poisning: </a:t>
            </a:r>
            <a:r>
              <a:rPr lang="en-US" altLang="en-US" sz="2800"/>
              <a:t>Depressed respiration, coma and pin-point pupils .</a:t>
            </a:r>
          </a:p>
          <a:p>
            <a:pPr lvl="1" eaLnBrk="1" hangingPunct="1"/>
            <a:r>
              <a:rPr lang="en-US" altLang="en-US"/>
              <a:t>Specific antidote : </a:t>
            </a:r>
            <a:r>
              <a:rPr lang="en-US" altLang="en-US" b="1"/>
              <a:t>Naloxone</a:t>
            </a:r>
            <a:r>
              <a:rPr lang="en-US" altLang="en-US"/>
              <a:t>, I.V. or naltrexone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Contraindications : </a:t>
            </a:r>
            <a:endParaRPr lang="en-US" altLang="en-US" sz="2800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Very old, very young,patient with impaired hepatic or renal function.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Acute abdominal pain </a:t>
            </a:r>
            <a:r>
              <a:rPr lang="en-US" altLang="en-US"/>
              <a:t>( interferes with diagnosis 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Head injury </a:t>
            </a:r>
            <a:r>
              <a:rPr lang="en-US" altLang="en-US"/>
              <a:t>(morphine ↑intracranial pressure and produce vomiting and miosis, interfere with diagnosis).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Bronchial asthma</a:t>
            </a:r>
            <a:r>
              <a:rPr lang="en-US" altLang="en-US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Pregnancy</a:t>
            </a:r>
            <a:r>
              <a:rPr lang="en-US" altLang="en-US"/>
              <a:t>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Biliary colic </a:t>
            </a:r>
            <a:r>
              <a:rPr lang="en-US" altLang="en-US"/>
              <a:t>and pancreatitis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Hypothyrodism</a:t>
            </a:r>
            <a:r>
              <a:rPr lang="en-US" altLang="en-US"/>
              <a:t>.</a:t>
            </a:r>
          </a:p>
          <a:p>
            <a:pPr lvl="1"/>
            <a:r>
              <a:rPr lang="en-US" altLang="en-US" b="1"/>
              <a:t>Enlarge prostate (</a:t>
            </a:r>
            <a:r>
              <a:rPr lang="en-US" altLang="en-US"/>
              <a:t>urine retension)</a:t>
            </a:r>
            <a:r>
              <a:rPr lang="en-US" altLang="en-US" b="1"/>
              <a:t> .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 b="1"/>
              <a:t>Liver disease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36015005-C942-96A5-1C80-C240FEBAE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               </a:t>
            </a:r>
            <a:r>
              <a:rPr lang="en-US" altLang="en-US" b="1"/>
              <a:t>Codeine ( methyl morphine 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As morphine but less potent, less addictive, less R.C. depressant, but inhibits cough center and produces excitation in large doses .</a:t>
            </a:r>
          </a:p>
          <a:p>
            <a:r>
              <a:rPr lang="en-US" altLang="en-US" sz="2400" b="1"/>
              <a:t>Uses</a:t>
            </a:r>
            <a:r>
              <a:rPr lang="en-US" altLang="en-US" sz="2400"/>
              <a:t>: analgesic, antitussive.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i="1" u="sng"/>
              <a:t>B) Semisynthetic derivatives : </a:t>
            </a:r>
            <a:endParaRPr lang="en-US" altLang="en-US" sz="2400" b="1" i="1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i="1"/>
              <a:t>Heroin ( diacetyl morphine ) : </a:t>
            </a:r>
            <a:r>
              <a:rPr lang="en-US" altLang="en-US" sz="2400" i="1"/>
              <a:t>More potent, strongly addictive, it is hydrolyzed into morphine .</a:t>
            </a:r>
            <a:endParaRPr lang="en-US" altLang="en-US" sz="2400" b="1" i="1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i="1"/>
              <a:t>Apomrphine :</a:t>
            </a:r>
            <a:r>
              <a:rPr lang="en-US" altLang="en-US" sz="2400" i="1"/>
              <a:t> Potent emetic ( dopaminergic agonist ) and is given S.C. to induce vomiting and in small dose orally to treat sexual dysfunction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3196E945-2287-D145-93C0-8F6FD2EEB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C) Synthetic derivatives : </a:t>
            </a:r>
            <a:endParaRPr lang="en-US" altLang="en-US" sz="2800"/>
          </a:p>
          <a:p>
            <a:r>
              <a:rPr lang="en-US" altLang="en-US" b="1"/>
              <a:t>  I. Meperidine and congeners :</a:t>
            </a:r>
            <a:endParaRPr lang="en-US" altLang="en-US" sz="2800"/>
          </a:p>
          <a:p>
            <a:r>
              <a:rPr lang="en-US" altLang="en-US" b="1"/>
              <a:t>   1. Meperidine ( Pethidine) :</a:t>
            </a:r>
            <a:endParaRPr lang="en-US" altLang="en-US" sz="2800"/>
          </a:p>
          <a:p>
            <a:pPr lvl="1"/>
            <a:r>
              <a:rPr lang="en-US" altLang="en-US"/>
              <a:t>Given orally or by injection, It has analgesic action which is less potent than morphine and produces addiction but with less severe withdrawal symptoms .</a:t>
            </a:r>
            <a:endParaRPr lang="en-US" altLang="en-US" sz="2400"/>
          </a:p>
          <a:p>
            <a:pPr lvl="1"/>
            <a:r>
              <a:rPr lang="en-US" altLang="en-US" b="1"/>
              <a:t>It differs from morphine in:</a:t>
            </a:r>
            <a:endParaRPr lang="en-US" altLang="en-US" sz="2400"/>
          </a:p>
          <a:p>
            <a:pPr lvl="2"/>
            <a:r>
              <a:rPr lang="en-US" altLang="en-US"/>
              <a:t>Less potent .</a:t>
            </a:r>
            <a:endParaRPr lang="en-US" altLang="en-US" sz="2000"/>
          </a:p>
          <a:p>
            <a:pPr lvl="2"/>
            <a:r>
              <a:rPr lang="en-US" altLang="en-US"/>
              <a:t>Less R.C. depression in neonates .</a:t>
            </a:r>
            <a:endParaRPr lang="en-US" altLang="en-US" sz="2000"/>
          </a:p>
          <a:p>
            <a:pPr lvl="2"/>
            <a:r>
              <a:rPr lang="en-US" altLang="en-US"/>
              <a:t>It has weak atropine like action .</a:t>
            </a:r>
            <a:endParaRPr lang="en-US" altLang="en-US" sz="2000"/>
          </a:p>
          <a:p>
            <a:pPr lvl="2"/>
            <a:r>
              <a:rPr lang="en-US" altLang="en-US"/>
              <a:t>Less spasmogenic on smooth muscle, so it is not constipating and may cause mydriasis .</a:t>
            </a: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9C3F5D4-4E2A-39B7-B46D-6F7FC973F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1"/>
            <a:r>
              <a:rPr lang="en-US" altLang="en-US" b="1"/>
              <a:t>Uses : </a:t>
            </a:r>
            <a:r>
              <a:rPr lang="en-US" altLang="en-US"/>
              <a:t>Analgesic as morphine and in obstetrics, renal or biliary colics, also in preanaesthetic medication .</a:t>
            </a:r>
            <a:br>
              <a:rPr lang="en-US" altLang="en-US" b="1" u="sng"/>
            </a:br>
            <a:r>
              <a:rPr lang="en-US" altLang="en-US" b="1"/>
              <a:t>Interactions: </a:t>
            </a:r>
            <a:r>
              <a:rPr lang="en-US" altLang="en-US"/>
              <a:t>With MAO inhibitors severe respiratory depression or excitation</a:t>
            </a:r>
            <a:endParaRPr lang="en-US" altLang="en-US" sz="2400"/>
          </a:p>
          <a:p>
            <a:r>
              <a:rPr lang="en-US" altLang="en-US" b="1"/>
              <a:t>2. Fentanyl :</a:t>
            </a:r>
            <a:endParaRPr lang="en-US" altLang="en-US" sz="2800"/>
          </a:p>
          <a:p>
            <a:pPr lvl="1"/>
            <a:r>
              <a:rPr lang="en-US" altLang="en-US"/>
              <a:t>It is </a:t>
            </a:r>
            <a:r>
              <a:rPr lang="en-US" altLang="en-US" b="1"/>
              <a:t>80 times more potent than morphine</a:t>
            </a:r>
            <a:r>
              <a:rPr lang="en-US" altLang="en-US"/>
              <a:t> with shorter duration. It mainly µ agonist and is used combined with droperidol to produce neurolepto-analgesia I.V. It can be used as skin patch to relieve pain, buccal transmucosal.</a:t>
            </a:r>
            <a:endParaRPr lang="en-US" altLang="en-US" sz="2400"/>
          </a:p>
          <a:p>
            <a:pPr lvl="1"/>
            <a:r>
              <a:rPr lang="en-US" altLang="en-US" b="1"/>
              <a:t>Uses:</a:t>
            </a:r>
            <a:endParaRPr lang="en-US" altLang="en-US" sz="2400"/>
          </a:p>
          <a:p>
            <a:pPr lvl="2"/>
            <a:r>
              <a:rPr lang="en-US" altLang="en-US"/>
              <a:t>Analgesic in severe pain</a:t>
            </a:r>
            <a:endParaRPr lang="en-US" altLang="en-US" sz="2000"/>
          </a:p>
          <a:p>
            <a:pPr lvl="2"/>
            <a:r>
              <a:rPr lang="en-US" altLang="en-US"/>
              <a:t>Preanesthetic medication.</a:t>
            </a:r>
            <a:endParaRPr lang="en-US" altLang="en-US" sz="2000"/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C75AD6C-A3F3-96B9-99CF-0FD12ADEB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438"/>
            <a:ext cx="8839200" cy="6659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II . Methadone and congeners :</a:t>
            </a:r>
            <a:r>
              <a:rPr lang="en-US" altLang="en-US" sz="2800"/>
              <a:t> </a:t>
            </a:r>
            <a:endParaRPr lang="en-US" altLang="en-US" sz="2800" b="1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1.</a:t>
            </a:r>
            <a:r>
              <a:rPr lang="en-US" altLang="en-US" sz="2800" b="1" u="sng"/>
              <a:t> Methadone : </a:t>
            </a:r>
            <a:endParaRPr lang="en-US" altLang="en-US" sz="2800"/>
          </a:p>
          <a:p>
            <a:pPr lvl="1"/>
            <a:r>
              <a:rPr lang="en-US" altLang="en-US" sz="2400"/>
              <a:t>It is similar to morphine, but is more effective orally and produces tolerance and physical dependence, but withdrawal is much less severe than with other opioids .</a:t>
            </a:r>
          </a:p>
          <a:p>
            <a:pPr lvl="1"/>
            <a:r>
              <a:rPr lang="en-US" altLang="en-US" sz="2400"/>
              <a:t>Used as analgesic, treatment of abstinence syndrome and treatment of heroin users .</a:t>
            </a:r>
          </a:p>
          <a:p>
            <a:pPr lvl="1"/>
            <a:r>
              <a:rPr lang="en-US" altLang="en-US" sz="2400"/>
              <a:t>Administration: oral, I.V., S.C., and rectal.</a:t>
            </a:r>
          </a:p>
          <a:p>
            <a:pPr lvl="1"/>
            <a:r>
              <a:rPr lang="en-US" altLang="en-US" sz="2400"/>
              <a:t>Used for cancer pain 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EDC339E-455C-3B3C-5DC7-688250444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Opioids with mixed action</a:t>
            </a:r>
            <a:r>
              <a:rPr lang="en-US" altLang="en-US" sz="3200"/>
              <a:t> </a:t>
            </a:r>
            <a:br>
              <a:rPr lang="en-US" altLang="en-US" sz="3200"/>
            </a:br>
            <a:r>
              <a:rPr lang="en-US" altLang="en-US" sz="3200" b="1"/>
              <a:t>( Agonist – antagonist and partial agonist opioids 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AF96CCB-2101-C6EE-DE1C-F16CBC1DB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They are competitive antagonist or partial agonist on µ receptors and they are agonist or partial agonist on other receptors .</a:t>
            </a:r>
          </a:p>
          <a:p>
            <a:pPr lvl="1"/>
            <a:r>
              <a:rPr lang="en-US" altLang="en-US" sz="2400"/>
              <a:t>They may precipitate withdrawal symptoms in opioid addict .</a:t>
            </a:r>
          </a:p>
          <a:p>
            <a:r>
              <a:rPr lang="en-US" altLang="en-US" sz="2400" b="1"/>
              <a:t>Buprenorphine :</a:t>
            </a:r>
            <a:r>
              <a:rPr lang="en-US" altLang="en-US" sz="2400"/>
              <a:t> analgesic similar to morphine, more potent . It acts as a partial agonist on µ receptors .</a:t>
            </a:r>
          </a:p>
          <a:p>
            <a:r>
              <a:rPr lang="en-US" altLang="en-US" sz="2400" b="1" i="1"/>
              <a:t>Tramadol </a:t>
            </a:r>
            <a:r>
              <a:rPr lang="en-US" altLang="en-US" sz="2400" i="1"/>
              <a:t> </a:t>
            </a:r>
            <a:r>
              <a:rPr lang="en-US" altLang="en-US" sz="2400"/>
              <a:t>is a central acting analgesic which acts on serotoninergic transmission and inhibits noradrenaline</a:t>
            </a:r>
            <a:r>
              <a:rPr lang="en-US" altLang="en-US" sz="2400" i="1"/>
              <a:t> </a:t>
            </a:r>
            <a:r>
              <a:rPr lang="en-US" altLang="en-US" sz="2400"/>
              <a:t>transporter function and is a weak µ receptor agonist . It can</a:t>
            </a:r>
            <a:r>
              <a:rPr lang="en-US" altLang="en-US" sz="2400" i="1"/>
              <a:t> </a:t>
            </a:r>
            <a:r>
              <a:rPr lang="en-US" altLang="en-US" sz="2400"/>
              <a:t>be used in chronic pain 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4FCBD11-6470-B679-C029-A003B46FA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Opioid  antagonists</a:t>
            </a:r>
            <a:r>
              <a:rPr lang="en-US" altLang="en-US"/>
              <a:t>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0F4B393-D2EE-087A-B28F-DCBE58797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Naloxone and naltrexone :</a:t>
            </a:r>
            <a:r>
              <a:rPr lang="en-US" altLang="en-US" sz="2800"/>
              <a:t> Antagonists .</a:t>
            </a:r>
          </a:p>
          <a:p>
            <a:r>
              <a:rPr lang="en-US" altLang="en-US" sz="2800" b="1"/>
              <a:t> Uses :</a:t>
            </a:r>
            <a:r>
              <a:rPr lang="en-US" altLang="en-US" sz="2800"/>
              <a:t> Treatment of acute opioid poisoning and neonatal asphyxia caused by opioid, also for diagnosis of opioid addiction .</a:t>
            </a:r>
          </a:p>
          <a:p>
            <a:r>
              <a:rPr lang="en-US" altLang="en-US" sz="2800" b="1"/>
              <a:t>  N.B. :</a:t>
            </a:r>
            <a:endParaRPr lang="en-US" altLang="en-US" sz="2800"/>
          </a:p>
          <a:p>
            <a:pPr lvl="1"/>
            <a:r>
              <a:rPr lang="en-US" altLang="en-US"/>
              <a:t>Naloxone</a:t>
            </a:r>
            <a:r>
              <a:rPr lang="en-US" altLang="en-US" b="1"/>
              <a:t> </a:t>
            </a:r>
            <a:r>
              <a:rPr lang="en-US" altLang="en-US"/>
              <a:t>is</a:t>
            </a:r>
            <a:r>
              <a:rPr lang="en-US" altLang="en-US" b="1"/>
              <a:t> </a:t>
            </a:r>
            <a:r>
              <a:rPr lang="en-US" altLang="en-US"/>
              <a:t>given by IV . In acute opioid toxicity.</a:t>
            </a:r>
          </a:p>
          <a:p>
            <a:pPr lvl="1"/>
            <a:r>
              <a:rPr lang="en-US" altLang="en-US"/>
              <a:t>Naltrexone has higher oral efficacy and longer duration, used orally to prevent return to opioid use ( prevent relapse).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A7C9CD1F-13CA-B91A-3AEC-A5A0DE94C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3820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accent2"/>
                </a:solidFill>
              </a:rPr>
              <a:t>SKELETAL MUSCLE RELAXANT</a:t>
            </a:r>
            <a:endParaRPr lang="en-US" altLang="en-US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Skeletal muscles are supplied by somatic nerves.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Arrival of impulse to motor nerve ending leads to Ca++ influx and acetylcholine release.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Acetylecholine diffuses across the synaptic cleft to act on nicotinic receptors located on motor end plate.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2 Acetylcholine molecules combine with 2 α subunits to open the channel leading to depolarization of end plate membrane.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Contraction is induced by Ca</a:t>
            </a:r>
            <a:r>
              <a:rPr lang="en-US" altLang="en-US" sz="2400" baseline="30000">
                <a:solidFill>
                  <a:schemeClr val="accent2"/>
                </a:solidFill>
              </a:rPr>
              <a:t>++ </a:t>
            </a:r>
            <a:r>
              <a:rPr lang="en-US" altLang="en-US" sz="2400">
                <a:solidFill>
                  <a:schemeClr val="accent2"/>
                </a:solidFill>
              </a:rPr>
              <a:t>release from sarcoplasmic reticulum initiating excitation contraction coupling.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The released acetylcholine is quickly removed from end plate by diffusion and enzymatic destruction by acetylcholinesterase enzyme.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E4909A-C43C-612C-05FC-896E854E9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Analgesic drugs</a:t>
            </a:r>
            <a:r>
              <a:rPr lang="en-US" altLang="en-US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DC5F82F-6DE1-C12B-7E98-669727917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686800" cy="5638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1. Central analgesics</a:t>
            </a:r>
            <a:r>
              <a:rPr lang="en-US" altLang="en-US" sz="2400"/>
              <a:t> are drugs which relieve pain by central action without impairing consciousness . They are classified into : </a:t>
            </a:r>
            <a:endParaRPr lang="en-US" altLang="en-US" sz="2400" b="1" u="sng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/>
              <a:t>Opioid ( narcotic ) analgesic drugs :</a:t>
            </a:r>
            <a:endParaRPr lang="en-US" altLang="en-US" sz="240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Can relieve any type of pain ( except itching ), act cortical and subcortical, produce euphoria and addiction. e.g. Morphine, methadone and pethidine.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/>
              <a:t>Analgesic antipyretic drugs :</a:t>
            </a:r>
            <a:endParaRPr lang="en-US" altLang="en-US" sz="240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Relieve low intensity pain (e.g., headache, neuralgia, myalgia ), act subcortical on  thalamus, no euphoria or drowsiness and non addictive.e.g. NSAIDs</a:t>
            </a:r>
            <a:endParaRPr lang="en-US" altLang="en-US" sz="2400" b="1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2. Peripheral analgesics</a:t>
            </a:r>
            <a:r>
              <a:rPr lang="en-US" altLang="en-US" sz="2400"/>
              <a:t> include: physical protective, local and surface anaesthetics, astringents and counter-irritants.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Certain drugs can relieve specific types of pain e.g., atropine in colics and nitroglycerin in angina.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07097C3A-500C-6E9E-6F8F-9C87ADAFF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9154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Skeletal muscle can be relaxed by drugs acting at: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A- </a:t>
            </a:r>
            <a:r>
              <a:rPr lang="en-US" altLang="en-US" sz="2400" b="1">
                <a:solidFill>
                  <a:schemeClr val="accent2"/>
                </a:solidFill>
              </a:rPr>
              <a:t>CNS</a:t>
            </a:r>
            <a:r>
              <a:rPr lang="en-US" altLang="en-US" sz="2400">
                <a:solidFill>
                  <a:schemeClr val="accent2"/>
                </a:solidFill>
              </a:rPr>
              <a:t> ( Central Muscle Relaxants).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B- </a:t>
            </a:r>
            <a:r>
              <a:rPr lang="en-US" altLang="en-US" sz="2400" b="1">
                <a:solidFill>
                  <a:schemeClr val="accent2"/>
                </a:solidFill>
              </a:rPr>
              <a:t>Peripheral</a:t>
            </a:r>
            <a:r>
              <a:rPr lang="en-US" altLang="en-US" sz="2400">
                <a:solidFill>
                  <a:schemeClr val="accent2"/>
                </a:solidFill>
              </a:rPr>
              <a:t>: which may act 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1- </a:t>
            </a:r>
            <a:r>
              <a:rPr lang="en-US" altLang="en-US" sz="2400" b="1" u="sng">
                <a:solidFill>
                  <a:schemeClr val="accent2"/>
                </a:solidFill>
              </a:rPr>
              <a:t>Nerve terminal (presynaptic) by</a:t>
            </a:r>
            <a:r>
              <a:rPr lang="en-US" altLang="en-US" sz="2400">
                <a:solidFill>
                  <a:schemeClr val="accent2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Inhibition of acetylcholine synthesis by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</a:rPr>
              <a:t>Hemicholinium</a:t>
            </a:r>
            <a:r>
              <a:rPr lang="en-US" altLang="en-US" sz="1800">
                <a:solidFill>
                  <a:schemeClr val="accent2"/>
                </a:solidFill>
              </a:rPr>
              <a:t>: inhibits choline uptake.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</a:rPr>
              <a:t>Triethylcholine</a:t>
            </a:r>
            <a:r>
              <a:rPr lang="en-US" altLang="en-US" sz="1800">
                <a:solidFill>
                  <a:schemeClr val="accent2"/>
                </a:solidFill>
              </a:rPr>
              <a:t>: inhibits choline utilization.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Inhibition of acetylcholine storage by </a:t>
            </a:r>
            <a:r>
              <a:rPr lang="en-US" altLang="en-US" sz="2000" b="1">
                <a:solidFill>
                  <a:schemeClr val="accent2"/>
                </a:solidFill>
              </a:rPr>
              <a:t>vesamicol</a:t>
            </a:r>
            <a:endParaRPr lang="en-US" altLang="en-US" sz="200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Inhibition of acetylcholine release by excess </a:t>
            </a:r>
            <a:r>
              <a:rPr lang="en-US" altLang="en-US" sz="2000" b="1">
                <a:solidFill>
                  <a:schemeClr val="accent2"/>
                </a:solidFill>
              </a:rPr>
              <a:t>Mg</a:t>
            </a:r>
            <a:r>
              <a:rPr lang="en-US" altLang="en-US" sz="2000" b="1" baseline="30000">
                <a:solidFill>
                  <a:schemeClr val="accent2"/>
                </a:solidFill>
              </a:rPr>
              <a:t>++</a:t>
            </a:r>
            <a:r>
              <a:rPr lang="en-US" altLang="en-US" sz="2000">
                <a:solidFill>
                  <a:schemeClr val="accent2"/>
                </a:solidFill>
              </a:rPr>
              <a:t>, decreased </a:t>
            </a:r>
            <a:r>
              <a:rPr lang="en-US" altLang="en-US" sz="2000" b="1">
                <a:solidFill>
                  <a:schemeClr val="accent2"/>
                </a:solidFill>
              </a:rPr>
              <a:t>Ca</a:t>
            </a:r>
            <a:r>
              <a:rPr lang="en-US" altLang="en-US" sz="2000" b="1" baseline="30000">
                <a:solidFill>
                  <a:schemeClr val="accent2"/>
                </a:solidFill>
              </a:rPr>
              <a:t>++</a:t>
            </a:r>
            <a:r>
              <a:rPr lang="en-US" altLang="en-US" sz="2000" b="1">
                <a:solidFill>
                  <a:schemeClr val="accent2"/>
                </a:solidFill>
              </a:rPr>
              <a:t>,</a:t>
            </a:r>
            <a:r>
              <a:rPr lang="en-US" altLang="en-US" sz="2000">
                <a:solidFill>
                  <a:schemeClr val="accent2"/>
                </a:solidFill>
              </a:rPr>
              <a:t> </a:t>
            </a:r>
            <a:r>
              <a:rPr lang="en-US" altLang="en-US" sz="2000" b="1">
                <a:solidFill>
                  <a:schemeClr val="accent2"/>
                </a:solidFill>
              </a:rPr>
              <a:t>local anesthetics</a:t>
            </a:r>
            <a:r>
              <a:rPr lang="en-US" altLang="en-US" sz="2000">
                <a:solidFill>
                  <a:schemeClr val="accent2"/>
                </a:solidFill>
              </a:rPr>
              <a:t> and </a:t>
            </a:r>
            <a:r>
              <a:rPr lang="en-US" altLang="en-US" sz="2000" b="1">
                <a:solidFill>
                  <a:schemeClr val="accent2"/>
                </a:solidFill>
              </a:rPr>
              <a:t>botulinium toxins</a:t>
            </a:r>
            <a:r>
              <a:rPr lang="en-US" altLang="en-US" sz="200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2- </a:t>
            </a:r>
            <a:r>
              <a:rPr lang="en-US" altLang="en-US" sz="2400" b="1" u="sng">
                <a:solidFill>
                  <a:schemeClr val="accent2"/>
                </a:solidFill>
              </a:rPr>
              <a:t>Nicotinic receptors at motor end plate(postsynaptic)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       </a:t>
            </a:r>
            <a:r>
              <a:rPr lang="en-US" altLang="en-US" sz="2800" b="1">
                <a:solidFill>
                  <a:schemeClr val="accent2"/>
                </a:solidFill>
              </a:rPr>
              <a:t>Neuromuscular Blockers: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They are mainly used during surgery.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They block transmission at the neuromuscular junction (NMJ) producing skeletal muscle paralysis.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C146186-0AB4-0F2C-679F-F1B8B9444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Antispasticity Agent: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These are used to reduce skeletal muscle spasm associated with neurological and inflammatory disorders.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Most drugs of this group act at the CNS level  ( central muscle relaxants )and few act directly on muscle fibres.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A0ED25A0-0CB3-A6DE-0B42-954D19ED6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chemeClr val="accent2"/>
                </a:solidFill>
              </a:rPr>
              <a:t>Mevacurium: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Is more potent than tubocurarine. It has short duration ( 10-20 min) due to hydrolysis by plasma cholinesterase.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chemeClr val="accent2"/>
                </a:solidFill>
              </a:rPr>
              <a:t>Gallamine:(</a:t>
            </a:r>
            <a:r>
              <a:rPr lang="en-US" altLang="en-US" sz="2800" b="1" u="sng">
                <a:solidFill>
                  <a:schemeClr val="accent2"/>
                </a:solidFill>
                <a:sym typeface="Wingdings" panose="05000000000000000000" pitchFamily="2" charset="2"/>
              </a:rPr>
              <a:t> flaxedil)</a:t>
            </a:r>
            <a:endParaRPr lang="en-US" altLang="en-US" sz="2800" b="1" u="sng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Is synthetic curare which is less potent than tubocurarine, duration is 40 min., no ganglion blocking or histamine releasing effects, has atropine like action, should not be used in kidney diseases.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chemeClr val="accent2"/>
                </a:solidFill>
              </a:rPr>
              <a:t>Pancuronium &amp; vecuronium: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Efficacy is greater than curare (6times), duration 20-40min.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Pancuronium -induced tachycardia is primarily due to a vagolytic action, release of norepinephrine from adrenergic nerve endings and blockade of neuronal uptake of norepinephrine may be secondary mechanisms.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chemeClr val="accent2"/>
                </a:solidFill>
              </a:rPr>
              <a:t>Atracurium: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</a:rPr>
              <a:t>No ganglion blocking, weak histamine releasing, degradation is by Hofmann elimination (spontaneous hydrolysis in plasma; not by liver or kidney).</a:t>
            </a:r>
            <a:endParaRPr lang="en-US" alt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249E810-D470-640E-5F36-2AE8F161E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II- Antispasticity Agent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9222A9F-F0CF-1699-0C49-DCA51EFB5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(A) Central Muscle Relaxants: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The chief clinically used members of this group are diazepam, baclofen and tizanidine (</a:t>
            </a:r>
            <a:r>
              <a:rPr lang="el-GR" altLang="en-US">
                <a:solidFill>
                  <a:schemeClr val="accent2"/>
                </a:solidFill>
              </a:rPr>
              <a:t>α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agonist) </a:t>
            </a:r>
          </a:p>
          <a:p>
            <a:pPr lvl="1" eaLnBrk="1" hangingPunct="1"/>
            <a:r>
              <a:rPr lang="en-US" altLang="en-US" b="1">
                <a:solidFill>
                  <a:schemeClr val="accent2"/>
                </a:solidFill>
              </a:rPr>
              <a:t>Diazepam</a:t>
            </a:r>
            <a:r>
              <a:rPr lang="en-US" altLang="en-US">
                <a:solidFill>
                  <a:schemeClr val="accent2"/>
                </a:solidFill>
              </a:rPr>
              <a:t> (valium); it facilitates the action of the inhibitory neurotransmitter GABA(</a:t>
            </a:r>
            <a:r>
              <a:rPr lang="el-GR" altLang="en-US">
                <a:solidFill>
                  <a:schemeClr val="accent2"/>
                </a:solidFill>
              </a:rPr>
              <a:t>γ</a:t>
            </a:r>
            <a:r>
              <a:rPr lang="en-US" altLang="en-US">
                <a:solidFill>
                  <a:schemeClr val="accent2"/>
                </a:solidFill>
              </a:rPr>
              <a:t>-aminobuteric acid) in the brain and the spinal cord at GABA</a:t>
            </a:r>
            <a:r>
              <a:rPr lang="en-US" altLang="en-US" baseline="-25000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 receptor. It is useful in muscle spasm of any origin and it produces sedation.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89CFCE29-F585-2305-C0D9-B5748C7B1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</a:rPr>
              <a:t>(B) Directly Acting Antispasticity: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Dantrolene (dantrium); it inhibits the release of Ca++ from the sarcoplasmic reticulum of the muscle fibers leading to inhibition of the excitation-contraction coupling.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The drug is specially useful in malignant hyperthermia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The drug may produce sedation and generlised muscle weakness.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F185AAB6-8D59-52E6-7AAB-013674DDE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</a:t>
            </a:r>
            <a:r>
              <a:rPr lang="en-US" altLang="en-US" b="1"/>
              <a:t>Drug treatment of parkinsonism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basal ganglia control movements by two balanced systems: the cholinergic (excitatory) and the dopaminergic inhibitory).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Parkinson’s disease is associated with lesion in the basal ganglia (nigrostriatal dopaminergic system)→ degeneration of DA neurons or dysfunction of D2 receptors.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In parkinsonism DA level are decrease→ cholinergic system become dominant.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Parkinsonism is characterized by tremors, rigidity , bradykinesia and mood changes 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It may be idiopathic, post-encephalitic, or drug induced due to block of dopaminergic, receptors by phenothiazines and haloperidol or depletion of dopamine by reserpine and methyldopa ) or due to Wilson’s disease 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D6B0E550-E08E-72A6-3576-8A33E2F0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1) L-dopa ( Levodopa):</a:t>
            </a: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Since dopamine cannot pass BBB to brain, so Levodopa is used where it is decarboxylated into dopamine in peripheral tissue ( mainly ) and centrally .They act mostly on </a:t>
            </a:r>
            <a:r>
              <a:rPr lang="en-US" altLang="en-US" sz="2800">
                <a:solidFill>
                  <a:srgbClr val="FF0000"/>
                </a:solidFill>
              </a:rPr>
              <a:t>stimulating D</a:t>
            </a:r>
            <a:r>
              <a:rPr lang="en-US" altLang="en-US" sz="2800" baseline="-25000">
                <a:solidFill>
                  <a:srgbClr val="FF0000"/>
                </a:solidFill>
              </a:rPr>
              <a:t>2</a:t>
            </a:r>
            <a:r>
              <a:rPr lang="en-US" altLang="en-US" sz="2800">
                <a:solidFill>
                  <a:srgbClr val="FF0000"/>
                </a:solidFill>
              </a:rPr>
              <a:t> receptor , but D</a:t>
            </a:r>
            <a:r>
              <a:rPr lang="en-US" altLang="en-US" sz="2800" baseline="-25000">
                <a:solidFill>
                  <a:srgbClr val="FF0000"/>
                </a:solidFill>
              </a:rPr>
              <a:t>1</a:t>
            </a:r>
            <a:r>
              <a:rPr lang="en-US" altLang="en-US" sz="2800">
                <a:solidFill>
                  <a:srgbClr val="FF0000"/>
                </a:solidFill>
              </a:rPr>
              <a:t> receptor may required for maximal benefit.</a:t>
            </a:r>
            <a:r>
              <a:rPr lang="en-US" altLang="en-US" sz="2800" b="1" u="sng"/>
              <a:t> </a:t>
            </a:r>
            <a:r>
              <a:rPr lang="en-US" altLang="en-US" sz="2400" b="1" u="sng"/>
              <a:t>Uses</a:t>
            </a:r>
            <a:r>
              <a:rPr lang="en-US" altLang="en-US" sz="2400"/>
              <a:t> : It improves bradykinesia and more than tremors .</a:t>
            </a:r>
            <a:endParaRPr lang="en-US" altLang="en-US" sz="2400" b="1" u="sng"/>
          </a:p>
          <a:p>
            <a:pPr eaLnBrk="1" hangingPunct="1">
              <a:buFontTx/>
              <a:buNone/>
            </a:pPr>
            <a:r>
              <a:rPr lang="en-US" altLang="en-US" sz="2400" b="1" u="sng"/>
              <a:t>Adverse effects : </a:t>
            </a:r>
            <a:endParaRPr lang="en-US" altLang="en-US" sz="2400"/>
          </a:p>
          <a:p>
            <a:pPr lvl="1" eaLnBrk="1" hangingPunct="1"/>
            <a:r>
              <a:rPr lang="en-US" altLang="en-US" sz="2400" b="1"/>
              <a:t>GIT:</a:t>
            </a:r>
            <a:r>
              <a:rPr lang="en-US" altLang="en-US" sz="2400"/>
              <a:t>Anorexia, nausea, vomiting ( due to ↑emetic center in brainstem).</a:t>
            </a:r>
          </a:p>
          <a:p>
            <a:pPr lvl="1" eaLnBrk="1" hangingPunct="1"/>
            <a:r>
              <a:rPr lang="en-US" altLang="en-US" sz="2400" b="1"/>
              <a:t>CVS: </a:t>
            </a:r>
            <a:r>
              <a:rPr lang="en-US" altLang="en-US" sz="2400"/>
              <a:t>Postural hypotension,Tachycardia, ventricular extrasystole .</a:t>
            </a:r>
          </a:p>
          <a:p>
            <a:pPr lvl="1" eaLnBrk="1" hangingPunct="1"/>
            <a:r>
              <a:rPr lang="en-US" altLang="en-US" sz="2400" b="1"/>
              <a:t>CNS:</a:t>
            </a:r>
            <a:r>
              <a:rPr lang="en-US" altLang="en-US" sz="2400"/>
              <a:t> Dyskinesia (abnormal involuntry movements), depression, anxiety, insomnia, confusion, hallucination, euphoria and abnormal sexual activity ( more with sinemet ).</a:t>
            </a:r>
          </a:p>
          <a:p>
            <a:pPr lvl="1" eaLnBrk="1" hangingPunct="1"/>
            <a:r>
              <a:rPr lang="en-US" altLang="en-US" sz="2400"/>
              <a:t>Fluctuations in response ( on-off phenomenon ) 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2CA8FE01-8D02-1994-4157-89E6D1706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47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2- Dopamine agonists:</a:t>
            </a:r>
            <a:r>
              <a:rPr lang="en-US" altLang="en-US" sz="2400" b="1"/>
              <a:t> </a:t>
            </a:r>
            <a:r>
              <a:rPr lang="en-US" altLang="en-US" sz="2400"/>
              <a:t>they have limited adverse effect than levodopa.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1.Bromocriptine: </a:t>
            </a:r>
            <a:r>
              <a:rPr lang="en-US" altLang="en-US" sz="2800"/>
              <a:t>it is ergot alkaloid, and</a:t>
            </a:r>
            <a:r>
              <a:rPr lang="en-US" altLang="en-US" b="1"/>
              <a:t> </a:t>
            </a:r>
            <a:r>
              <a:rPr lang="en-US" altLang="en-US" sz="2800" b="1"/>
              <a:t> </a:t>
            </a:r>
            <a:r>
              <a:rPr lang="en-US" altLang="en-US" sz="2800"/>
              <a:t>is rapidly absorbed compared with levodopa.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It is  potent D</a:t>
            </a:r>
            <a:r>
              <a:rPr lang="en-US" altLang="en-US" sz="2400" baseline="-25000"/>
              <a:t>2</a:t>
            </a:r>
            <a:r>
              <a:rPr lang="en-US" altLang="en-US" sz="2400"/>
              <a:t> agonist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It causes dyskinesia (less than with L-dopa).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2.Amantadine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Antiviral agent for prophylaxis of influenza A . It increases dopaminergic function by increasing release and decreasing the reuptake of dopamine. less potent than levodopa.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Benefits akinsia, tremor and rigidity of parkinsonism but improvement is less than with levodopa.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Adverse effects:</a:t>
            </a:r>
            <a:r>
              <a:rPr lang="en-US" altLang="en-US" sz="2400"/>
              <a:t> Insomnia, irritability, hallucination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36005F51-F15E-EB84-81F4-313EF9335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3. Selegiline </a:t>
            </a:r>
            <a:r>
              <a:rPr lang="en-US" altLang="en-US"/>
              <a:t>:</a:t>
            </a:r>
            <a:r>
              <a:rPr lang="en-US" altLang="en-US" sz="2800"/>
              <a:t>inhibit MAO</a:t>
            </a:r>
            <a:r>
              <a:rPr lang="en-US" altLang="en-US" sz="2800" baseline="-25000"/>
              <a:t>B</a:t>
            </a:r>
            <a:r>
              <a:rPr lang="en-US" altLang="en-US" sz="2800"/>
              <a:t> (metabolized dopamine) so enhances the effect of levodopa and reduce its dose. it ↓on-off phenomena.</a:t>
            </a:r>
          </a:p>
          <a:p>
            <a:pPr eaLnBrk="1" hangingPunct="1">
              <a:buFontTx/>
              <a:buNone/>
            </a:pPr>
            <a:r>
              <a:rPr lang="en-US" altLang="en-US" b="1"/>
              <a:t>5) Tolcapone and entacapone</a:t>
            </a:r>
            <a:r>
              <a:rPr lang="en-US" altLang="en-US" sz="2800" b="1"/>
              <a:t> : </a:t>
            </a:r>
            <a:r>
              <a:rPr lang="en-US" altLang="en-US" sz="2800"/>
              <a:t>They inhibit COMT so decrease formation of 3-O- methyldopa which competes with L-dopa for active uptake in CNS.</a:t>
            </a:r>
          </a:p>
          <a:p>
            <a:pPr lvl="1" eaLnBrk="1" hangingPunct="1"/>
            <a:r>
              <a:rPr lang="en-US" altLang="en-US"/>
              <a:t>they also ↓peripheral metabolism, clearance and ↑bioavailability of levedopa.</a:t>
            </a:r>
          </a:p>
          <a:p>
            <a:pPr lvl="1" eaLnBrk="1" hangingPunct="1"/>
            <a:r>
              <a:rPr lang="en-US" altLang="en-US"/>
              <a:t>   They are used with levodopa combination</a:t>
            </a:r>
          </a:p>
          <a:p>
            <a:pPr eaLnBrk="1" hangingPunct="1"/>
            <a:r>
              <a:rPr lang="en-US" altLang="en-US" sz="2800"/>
              <a:t> </a:t>
            </a:r>
            <a:r>
              <a:rPr lang="en-US" altLang="en-US" sz="2800" b="1" u="sng"/>
              <a:t>Side effects:</a:t>
            </a:r>
          </a:p>
          <a:p>
            <a:pPr lvl="1" eaLnBrk="1" hangingPunct="1"/>
            <a:r>
              <a:rPr lang="en-US" altLang="en-US"/>
              <a:t>Dyskinesias, nausea, confusion, diarrhea.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45F7D7B-386F-2F11-4E49-1A716B4A1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3200" b="1" u="sng"/>
              <a:t>II ) Drugs blocking Acetylcholine</a:t>
            </a:r>
            <a:r>
              <a:rPr lang="en-US" altLang="en-US" sz="2800"/>
              <a:t>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5DBBD7D-CBAF-8F55-18DF-C0CC2F59C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           Benzotropine - Benzhexol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They improve tremors and rigidity in parkisonism but have little effect on bradykinesia..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Used with phenothiazines and other dopaminergic blockers to prevent parkinsonism .</a:t>
            </a:r>
            <a:endParaRPr lang="en-US" altLang="en-US" b="1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Adverse effects :</a:t>
            </a:r>
            <a:r>
              <a:rPr lang="en-US" altLang="en-US"/>
              <a:t> Confusion, hallucination, mood changes, dry mouth, blurred vision, urine retention, tachycardia, mydriasis, nausea, vomiting, arrhythmias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Contraindication:</a:t>
            </a:r>
            <a:r>
              <a:rPr lang="en-US" alt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Patent with prostatic hyperplasia, obstructive GIT disease, angle closure glaucoma.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F55BB0-0F76-4301-5263-8AB1D30AF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Opioid ( Narcotic ) analgesic drugs</a:t>
            </a:r>
            <a:r>
              <a:rPr lang="en-US" altLang="en-US" sz="4000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332775-F278-0D16-9248-4A582A02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b="1"/>
              <a:t>Opioid agonists :</a:t>
            </a:r>
            <a:endParaRPr lang="en-US" altLang="en-US" sz="2800"/>
          </a:p>
          <a:p>
            <a:pPr lvl="1" eaLnBrk="1" hangingPunct="1"/>
            <a:r>
              <a:rPr lang="en-US" altLang="en-US" b="1"/>
              <a:t>Natural product of opium</a:t>
            </a:r>
            <a:r>
              <a:rPr lang="en-US" altLang="en-US"/>
              <a:t> : morphine, codeine. </a:t>
            </a:r>
            <a:endParaRPr lang="en-US" altLang="en-US" sz="2400"/>
          </a:p>
          <a:p>
            <a:pPr lvl="1" eaLnBrk="1" hangingPunct="1"/>
            <a:r>
              <a:rPr lang="en-US" altLang="en-US" b="1"/>
              <a:t>Synthetic</a:t>
            </a:r>
            <a:r>
              <a:rPr lang="en-US" altLang="en-US"/>
              <a:t> :   methadone,  fentanyl, pethidine-heroin (opioids) .</a:t>
            </a:r>
            <a:endParaRPr lang="en-US" altLang="en-US" sz="2400"/>
          </a:p>
          <a:p>
            <a:pPr lvl="1" eaLnBrk="1" hangingPunct="1"/>
            <a:r>
              <a:rPr lang="en-US" altLang="en-US"/>
              <a:t>Endogenous opioid peptides : Endorphins, enkephalin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A7FA1BA6-8240-8F9B-5BD0-31159C188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pPr eaLnBrk="1" hangingPunct="1"/>
            <a:r>
              <a:rPr lang="en-US" altLang="en-US" b="1"/>
              <a:t>Opioid receptors  : </a:t>
            </a:r>
            <a:r>
              <a:rPr lang="en-US" altLang="en-US"/>
              <a:t>( kappa, mu, delta), are G-protein coupled receptors located in CNS. They produce their action through:</a:t>
            </a:r>
            <a:endParaRPr lang="en-US" altLang="en-US" sz="2800"/>
          </a:p>
          <a:p>
            <a:pPr eaLnBrk="1" hangingPunct="1"/>
            <a:r>
              <a:rPr lang="en-US" altLang="en-US"/>
              <a:t>Inhibits Ca</a:t>
            </a:r>
            <a:r>
              <a:rPr lang="en-US" altLang="en-US" baseline="30000"/>
              <a:t>++</a:t>
            </a:r>
            <a:r>
              <a:rPr lang="en-US" altLang="en-US"/>
              <a:t> influx through voltage gated ion channel so decreases transmitter release (glutamate, Ach, NA, 5HT, substance P) .</a:t>
            </a:r>
            <a:endParaRPr lang="en-US" altLang="en-US" sz="2800"/>
          </a:p>
          <a:p>
            <a:pPr eaLnBrk="1" hangingPunct="1"/>
            <a:r>
              <a:rPr lang="en-US" altLang="en-US"/>
              <a:t> Increases postsynaptic K</a:t>
            </a:r>
            <a:r>
              <a:rPr lang="en-US" altLang="en-US" baseline="30000"/>
              <a:t>+</a:t>
            </a:r>
            <a:r>
              <a:rPr lang="en-US" altLang="en-US"/>
              <a:t> efflux → induce membrane hyperplorization . </a:t>
            </a:r>
            <a:endParaRPr lang="en-US" altLang="en-US" sz="2800"/>
          </a:p>
          <a:p>
            <a:pPr eaLnBrk="1" hangingPunct="1"/>
            <a:r>
              <a:rPr lang="en-US" altLang="en-US"/>
              <a:t>They also decrease c AMP by inhibiting adenylcyclase enzyme .</a:t>
            </a:r>
            <a:endParaRPr lang="en-US" altLang="en-US" sz="2800"/>
          </a:p>
          <a:p>
            <a:pPr eaLnBrk="1" hangingPunct="1"/>
            <a:r>
              <a:rPr lang="en-US" altLang="en-US"/>
              <a:t>Opioid receptors are many types, but the most important are : </a:t>
            </a: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396D6704-9684-731C-C729-9B77863692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126163"/>
          </a:xfrm>
        </p:spPr>
        <p:txBody>
          <a:bodyPr/>
          <a:lstStyle/>
          <a:p>
            <a:pPr lvl="1" eaLnBrk="1" hangingPunct="1"/>
            <a:r>
              <a:rPr lang="en-US" altLang="en-US"/>
              <a:t>µ (mu) receptors which mediate supraspinal and spinal analgesia, respiratory depression, miosis, euphoria, addiction and reduced gastrointestinal motility .</a:t>
            </a:r>
            <a:endParaRPr lang="en-US" altLang="en-US" sz="2400"/>
          </a:p>
          <a:p>
            <a:pPr lvl="1" eaLnBrk="1" hangingPunct="1"/>
            <a:r>
              <a:rPr lang="el-GR" altLang="en-US"/>
              <a:t>δ</a:t>
            </a:r>
            <a:r>
              <a:rPr lang="en-US" altLang="en-US"/>
              <a:t> (delta) receptors responsible for spinal analgesia and some mood and behavioural changes.</a:t>
            </a:r>
            <a:endParaRPr lang="en-US" altLang="en-US" sz="2400"/>
          </a:p>
          <a:p>
            <a:pPr lvl="1" eaLnBrk="1" hangingPunct="1"/>
            <a:r>
              <a:rPr lang="ru-RU" altLang="en-US"/>
              <a:t>К</a:t>
            </a:r>
            <a:r>
              <a:rPr lang="en-US" altLang="en-US"/>
              <a:t> ( kappa ) receptors which mediate spinal analgesia, miosis, less sedation, less R.C. depression .</a:t>
            </a:r>
            <a:endParaRPr lang="en-US" altLang="en-US" sz="24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3172DE-8B56-A7C7-D647-EB5100C79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en-US" b="1"/>
              <a:t>A)Natural product of opium</a:t>
            </a:r>
            <a:r>
              <a:rPr lang="en-US" altLang="en-US"/>
              <a:t> </a:t>
            </a:r>
            <a:br>
              <a:rPr lang="en-US" altLang="en-US" b="1"/>
            </a:br>
            <a:r>
              <a:rPr lang="en-US" altLang="en-US" b="1"/>
              <a:t>Morphine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F406644-6B04-8D14-339C-328DED4C9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Pharmacokinetics : </a:t>
            </a:r>
          </a:p>
          <a:p>
            <a:pPr eaLnBrk="1" hangingPunct="1"/>
            <a:r>
              <a:rPr lang="en-US" altLang="en-US" sz="2800"/>
              <a:t>It is given IV,IM,SC, epidural,oral.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u="sng"/>
              <a:t>Mechanism of action :</a:t>
            </a: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Morphine and related compounds act on opioid receptors( µ receptors) which are present in C.N.S . and in peripheral tissue as gut and adrenal medulla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BA702DC-059B-B30C-B4AF-4595DE690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b="1" u="sng"/>
              <a:t>Actions :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1. C.N.S. ACTIONS :</a:t>
            </a:r>
            <a:r>
              <a:rPr lang="en-US" altLang="en-US" sz="2800"/>
              <a:t> produces </a:t>
            </a:r>
            <a:r>
              <a:rPr lang="en-US" altLang="en-US" sz="2800" b="1"/>
              <a:t>analgesia</a:t>
            </a:r>
            <a:r>
              <a:rPr lang="en-US" altLang="en-US" sz="2800"/>
              <a:t> ( without loss of consciousness ) and may produce euphoria .</a:t>
            </a:r>
          </a:p>
          <a:p>
            <a:pPr lvl="1" eaLnBrk="1" hangingPunct="1"/>
            <a:r>
              <a:rPr lang="en-US" altLang="en-US" b="1"/>
              <a:t>Analgesia and sedation</a:t>
            </a:r>
            <a:r>
              <a:rPr lang="en-US" altLang="en-US"/>
              <a:t> : Relieves pain by raising the pain threshold ,↓anxiety and emotional reactions. Itching is not relieved because </a:t>
            </a:r>
            <a:r>
              <a:rPr lang="en-US" altLang="en-US" b="1"/>
              <a:t>it releases histamine .</a:t>
            </a:r>
            <a:endParaRPr lang="en-US" altLang="en-US" sz="2400" b="1"/>
          </a:p>
          <a:p>
            <a:pPr lvl="1" eaLnBrk="1" hangingPunct="1"/>
            <a:r>
              <a:rPr lang="en-US" altLang="en-US" b="1"/>
              <a:t>Miosis</a:t>
            </a:r>
            <a:r>
              <a:rPr lang="en-US" altLang="en-US"/>
              <a:t> due stimulation of III nerve nucleus and pin-point in toxic doses . </a:t>
            </a:r>
            <a:endParaRPr lang="en-US" altLang="en-US" sz="2400"/>
          </a:p>
          <a:p>
            <a:pPr lvl="1" eaLnBrk="1" hangingPunct="1"/>
            <a:r>
              <a:rPr lang="en-US" altLang="en-US" b="1"/>
              <a:t>↓ heat regulating center</a:t>
            </a:r>
            <a:r>
              <a:rPr lang="en-US" altLang="en-US"/>
              <a:t>.</a:t>
            </a:r>
            <a:endParaRPr lang="en-US" altLang="en-US" sz="2400"/>
          </a:p>
          <a:p>
            <a:pPr lvl="1" eaLnBrk="1" hangingPunct="1"/>
            <a:r>
              <a:rPr lang="en-US" altLang="en-US" b="1"/>
              <a:t>↓ respiratory center </a:t>
            </a:r>
            <a:r>
              <a:rPr lang="en-US" altLang="en-US"/>
              <a:t>, </a:t>
            </a:r>
            <a:r>
              <a:rPr lang="en-US" altLang="en-US" b="1"/>
              <a:t>↓ cough center </a:t>
            </a:r>
            <a:r>
              <a:rPr lang="en-US" altLang="en-US"/>
              <a:t>and                     </a:t>
            </a:r>
            <a:r>
              <a:rPr lang="en-US" altLang="en-US" b="1"/>
              <a:t>↓ vasomotor center </a:t>
            </a:r>
            <a:r>
              <a:rPr lang="en-US" altLang="en-US"/>
              <a:t>. </a:t>
            </a:r>
            <a:endParaRPr lang="en-US" altLang="en-US" sz="2400"/>
          </a:p>
          <a:p>
            <a:pPr lvl="1" eaLnBrk="1" hangingPunct="1"/>
            <a:r>
              <a:rPr lang="en-US" altLang="en-US" b="1"/>
              <a:t>↑ C.T.Z. </a:t>
            </a:r>
            <a:r>
              <a:rPr lang="en-US" altLang="en-US"/>
              <a:t>and </a:t>
            </a:r>
            <a:r>
              <a:rPr lang="en-US" altLang="en-US" b="1"/>
              <a:t>↑ cardiac inhibitory center</a:t>
            </a:r>
            <a:r>
              <a:rPr lang="en-US" altLang="en-US"/>
              <a:t>.</a:t>
            </a:r>
            <a:endParaRPr lang="en-US" altLang="en-US" sz="2400"/>
          </a:p>
          <a:p>
            <a:pPr lvl="1" eaLnBrk="1" hangingPunct="1"/>
            <a:r>
              <a:rPr lang="en-US" altLang="en-US" b="1"/>
              <a:t>Nausea and vomiting</a:t>
            </a:r>
            <a:r>
              <a:rPr lang="en-US" altLang="en-US"/>
              <a:t>:↑CTZ</a:t>
            </a: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A9B74B9-C809-E18F-6462-96D13006F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-74613"/>
            <a:ext cx="8229600" cy="74613"/>
          </a:xfrm>
        </p:spPr>
        <p:txBody>
          <a:bodyPr/>
          <a:lstStyle/>
          <a:p>
            <a:pPr eaLnBrk="1" hangingPunct="1"/>
            <a:r>
              <a:rPr lang="en-US" altLang="en-US" sz="4000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4310BEA-9944-C992-0C2F-8521C5AE7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/>
              <a:t>2. Respiration :</a:t>
            </a:r>
            <a:r>
              <a:rPr lang="en-US" sz="2400" dirty="0"/>
              <a:t> decreases the sensitivity of R.C. to CO</a:t>
            </a:r>
            <a:r>
              <a:rPr lang="en-US" sz="2400" baseline="-25000" dirty="0"/>
              <a:t>2</a:t>
            </a:r>
            <a:r>
              <a:rPr lang="en-US" sz="2400" dirty="0"/>
              <a:t>         ( so increases CO</a:t>
            </a:r>
            <a:r>
              <a:rPr lang="en-US" sz="2400" baseline="-25000" dirty="0"/>
              <a:t>2</a:t>
            </a:r>
            <a:r>
              <a:rPr lang="en-US" sz="2400" dirty="0"/>
              <a:t> in blood and ↑ CSF pressure ). </a:t>
            </a:r>
          </a:p>
          <a:p>
            <a:pPr lvl="1" eaLnBrk="1" hangingPunct="1">
              <a:defRPr/>
            </a:pPr>
            <a:r>
              <a:rPr lang="en-US" sz="2400" dirty="0">
                <a:ea typeface="+mn-ea"/>
              </a:rPr>
              <a:t> Also, inhibits cough center, releases histamine , and induces </a:t>
            </a:r>
            <a:r>
              <a:rPr lang="en-US" sz="2400" b="1" dirty="0" err="1">
                <a:ea typeface="+mn-ea"/>
              </a:rPr>
              <a:t>bronchospasm</a:t>
            </a:r>
            <a:r>
              <a:rPr lang="en-US" sz="2400" dirty="0">
                <a:ea typeface="+mn-ea"/>
              </a:rPr>
              <a:t> .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3. C.V.S. :</a:t>
            </a:r>
            <a:r>
              <a:rPr lang="en-US" sz="2400" dirty="0"/>
              <a:t> </a:t>
            </a:r>
            <a:r>
              <a:rPr lang="en-US" sz="2400" b="1" dirty="0"/>
              <a:t>postural hypotension</a:t>
            </a:r>
            <a:r>
              <a:rPr lang="en-US" sz="2400" dirty="0"/>
              <a:t> may occur on standing due to </a:t>
            </a:r>
            <a:r>
              <a:rPr lang="en-US" sz="2400" b="1" dirty="0"/>
              <a:t>peripheral V.D</a:t>
            </a:r>
            <a:r>
              <a:rPr lang="en-US" sz="24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4. Smooth muscles :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b="1" dirty="0">
                <a:ea typeface="+mn-ea"/>
              </a:rPr>
              <a:t>GIT :</a:t>
            </a:r>
            <a:r>
              <a:rPr lang="en-US" sz="2400" dirty="0">
                <a:ea typeface="+mn-ea"/>
              </a:rPr>
              <a:t>↓ gastric and pancreatic secretions, ↓stomach motility,  ↑tone of muscles and spasm of sphincter, so decreases peristaltic movement. All these factors produce constipation . </a:t>
            </a:r>
          </a:p>
          <a:p>
            <a:pPr lvl="1" eaLnBrk="1" hangingPunct="1">
              <a:defRPr/>
            </a:pPr>
            <a:r>
              <a:rPr lang="en-US" sz="2400" b="1" dirty="0">
                <a:ea typeface="+mn-ea"/>
              </a:rPr>
              <a:t>Urinary tract</a:t>
            </a:r>
            <a:r>
              <a:rPr lang="en-US" sz="2400" dirty="0">
                <a:ea typeface="+mn-ea"/>
              </a:rPr>
              <a:t> : spasm of muscles and internal sphincter so may lead to urine retention or difficult </a:t>
            </a:r>
            <a:r>
              <a:rPr lang="en-US" sz="2400" dirty="0" err="1">
                <a:ea typeface="+mn-ea"/>
              </a:rPr>
              <a:t>micturition</a:t>
            </a:r>
            <a:r>
              <a:rPr lang="en-US" sz="2400" dirty="0">
                <a:ea typeface="+mn-ea"/>
              </a:rPr>
              <a:t> .</a:t>
            </a:r>
          </a:p>
          <a:p>
            <a:pPr lvl="1" eaLnBrk="1" hangingPunct="1">
              <a:defRPr/>
            </a:pPr>
            <a:r>
              <a:rPr lang="en-US" sz="2400" b="1" dirty="0">
                <a:ea typeface="+mn-ea"/>
              </a:rPr>
              <a:t>Uterus</a:t>
            </a:r>
            <a:r>
              <a:rPr lang="en-US" sz="2400" dirty="0">
                <a:ea typeface="+mn-ea"/>
              </a:rPr>
              <a:t> : delay </a:t>
            </a:r>
            <a:r>
              <a:rPr lang="en-US" sz="2400" dirty="0" err="1">
                <a:ea typeface="+mn-ea"/>
              </a:rPr>
              <a:t>labour</a:t>
            </a:r>
            <a:r>
              <a:rPr lang="en-US" sz="2400" dirty="0">
                <a:ea typeface="+mn-ea"/>
              </a:rPr>
              <a:t> .</a:t>
            </a:r>
          </a:p>
          <a:p>
            <a:pPr eaLnBrk="1" hangingPunct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81EDAFC6-AD3D-345D-375B-12A2D6E6A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/>
              <a:t>5. Skin :</a:t>
            </a:r>
            <a:r>
              <a:rPr lang="en-US" sz="2400" b="1" u="sng" dirty="0"/>
              <a:t> </a:t>
            </a:r>
            <a:r>
              <a:rPr lang="en-US" sz="2400" dirty="0"/>
              <a:t>Flushing and warming the skin, sweating and itching due to histamine release .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/>
              <a:t>6. Decreases basal metabolic rate .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Tolerance :</a:t>
            </a:r>
            <a:r>
              <a:rPr lang="en-US" sz="2400" b="1" dirty="0"/>
              <a:t> 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>
                <a:ea typeface="+mn-ea"/>
              </a:rPr>
              <a:t>it occurs to the depressant actions after 10-14 days, no tolerance develops to </a:t>
            </a:r>
            <a:r>
              <a:rPr lang="en-US" sz="2400" dirty="0" err="1">
                <a:ea typeface="+mn-ea"/>
              </a:rPr>
              <a:t>miosis</a:t>
            </a:r>
            <a:r>
              <a:rPr lang="en-US" sz="2400" dirty="0">
                <a:ea typeface="+mn-ea"/>
              </a:rPr>
              <a:t> and constipation . </a:t>
            </a:r>
          </a:p>
          <a:p>
            <a:pPr lvl="1" eaLnBrk="1" hangingPunct="1">
              <a:defRPr/>
            </a:pPr>
            <a:r>
              <a:rPr lang="en-US" sz="2400" dirty="0">
                <a:ea typeface="+mn-ea"/>
              </a:rPr>
              <a:t>Tolerance and addiction are developed due to down regulation of </a:t>
            </a:r>
            <a:r>
              <a:rPr lang="en-US" sz="2400" dirty="0" err="1">
                <a:ea typeface="+mn-ea"/>
              </a:rPr>
              <a:t>opioid</a:t>
            </a:r>
            <a:r>
              <a:rPr lang="en-US" sz="2400" dirty="0">
                <a:ea typeface="+mn-ea"/>
              </a:rPr>
              <a:t> receptors, so increasing dose are required.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2399</Words>
  <Application>Microsoft Office PowerPoint</Application>
  <PresentationFormat>عرض على الشاشة (4:3)</PresentationFormat>
  <Paragraphs>190</Paragraphs>
  <Slides>29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Default Design</vt:lpstr>
      <vt:lpstr>Opioid Analgesics  AL-AYEN UNIVERSITY COLLEGE OF HEALTH AND MEDICAL TECHNOLOGY DEPARTMENT OF ANESTHESIA By PhD  Karima Aboul Fotouh Lecturer 8</vt:lpstr>
      <vt:lpstr>Analgesic drugs </vt:lpstr>
      <vt:lpstr>Opioid ( Narcotic ) analgesic drugs </vt:lpstr>
      <vt:lpstr>عرض تقديمي في PowerPoint</vt:lpstr>
      <vt:lpstr>عرض تقديمي في PowerPoint</vt:lpstr>
      <vt:lpstr>A)Natural product of opium  Morphine</vt:lpstr>
      <vt:lpstr>عرض تقديمي في PowerPoint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Opioids with mixed action  ( Agonist – antagonist and partial agonist opioids )</vt:lpstr>
      <vt:lpstr>Opioid  antagonists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II- Antispasticity Agent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II ) Drugs blocking Acetylcholine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المهدي حسن عبدالله حيال</cp:lastModifiedBy>
  <cp:revision>121</cp:revision>
  <dcterms:created xsi:type="dcterms:W3CDTF">2007-02-19T07:34:05Z</dcterms:created>
  <dcterms:modified xsi:type="dcterms:W3CDTF">2024-03-21T10:51:00Z</dcterms:modified>
</cp:coreProperties>
</file>