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3"/>
  </p:notesMasterIdLst>
  <p:handoutMasterIdLst>
    <p:handoutMasterId r:id="rId14"/>
  </p:handoutMasterIdLst>
  <p:sldIdLst>
    <p:sldId id="266" r:id="rId2"/>
    <p:sldId id="256" r:id="rId3"/>
    <p:sldId id="257" r:id="rId4"/>
    <p:sldId id="279" r:id="rId5"/>
    <p:sldId id="271" r:id="rId6"/>
    <p:sldId id="275" r:id="rId7"/>
    <p:sldId id="276" r:id="rId8"/>
    <p:sldId id="277" r:id="rId9"/>
    <p:sldId id="278" r:id="rId10"/>
    <p:sldId id="280" r:id="rId11"/>
    <p:sldId id="281"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9815E4E-95E4-83A2-37FC-932203F01E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673BACF-0764-CBF9-78B6-3A83DFF9FA6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056E9E-A560-48F8-A627-D22D621CDD09}" type="datetimeFigureOut">
              <a:rPr lang="en-GB" smtClean="0"/>
              <a:t>29/10/2022</a:t>
            </a:fld>
            <a:endParaRPr lang="en-GB"/>
          </a:p>
        </p:txBody>
      </p:sp>
      <p:sp>
        <p:nvSpPr>
          <p:cNvPr id="4" name="Footer Placeholder 3">
            <a:extLst>
              <a:ext uri="{FF2B5EF4-FFF2-40B4-BE49-F238E27FC236}">
                <a16:creationId xmlns:a16="http://schemas.microsoft.com/office/drawing/2014/main" id="{F9A9579C-1272-E33A-675D-993830CD5FC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AAF3196-4D91-950D-4723-C46F0BFE84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D6989A-3AF7-4A59-8013-66671709818D}" type="slidenum">
              <a:rPr lang="en-GB" smtClean="0"/>
              <a:t>‹#›</a:t>
            </a:fld>
            <a:endParaRPr lang="en-GB"/>
          </a:p>
        </p:txBody>
      </p:sp>
    </p:spTree>
    <p:extLst>
      <p:ext uri="{BB962C8B-B14F-4D97-AF65-F5344CB8AC3E}">
        <p14:creationId xmlns:p14="http://schemas.microsoft.com/office/powerpoint/2010/main" val="4177051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B0563-A279-40D8-B4EC-845476952AB5}" type="datetimeFigureOut">
              <a:rPr lang="en-GB" smtClean="0"/>
              <a:t>29/10/2022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483AB-B1DB-43CD-8E4D-C56DF9162C94}" type="slidenum">
              <a:rPr lang="en-GB" smtClean="0"/>
              <a:t>‹#›</a:t>
            </a:fld>
            <a:endParaRPr lang="en-GB"/>
          </a:p>
        </p:txBody>
      </p:sp>
    </p:spTree>
    <p:extLst>
      <p:ext uri="{BB962C8B-B14F-4D97-AF65-F5344CB8AC3E}">
        <p14:creationId xmlns:p14="http://schemas.microsoft.com/office/powerpoint/2010/main" val="376330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3E844A87-C76E-457D-B42D-17DEEDD99311}" type="uaqdatetime1">
              <a:rPr lang="ar-SA" smtClean="0"/>
              <a:t>04/04/1444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0F9A519E-2C86-4686-8FAB-5EE1F7D067F5}" type="uaqdatetime1">
              <a:rPr lang="ar-SA" smtClean="0"/>
              <a:t>04/04/1444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3A7BC2C-9A87-414D-9E39-E878481026CB}" type="uaqdatetime1">
              <a:rPr lang="ar-SA" smtClean="0"/>
              <a:t>04/04/1444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BC677673-2008-4BB4-A23E-F7DAF99874FB}" type="uaqdatetime1">
              <a:rPr lang="ar-SA" smtClean="0"/>
              <a:t>04/04/1444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A809D8D5-CFB7-4634-B55D-49EDFBA94D4E}" type="uaqdatetime1">
              <a:rPr lang="ar-SA" smtClean="0"/>
              <a:t>04/04/1444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9B08F612-AF34-4475-93D1-B304E039DD7B}" type="uaqdatetime1">
              <a:rPr lang="ar-SA" smtClean="0"/>
              <a:t>04/04/1444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71D4AA1B-1B60-42C1-B9A9-6DAC902CFA9E}" type="uaqdatetime1">
              <a:rPr lang="ar-SA" smtClean="0"/>
              <a:t>04/04/1444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0B884A6A-9CF0-46FE-8A77-DFD61C388AA8}" type="uaqdatetime1">
              <a:rPr lang="ar-SA" smtClean="0"/>
              <a:t>04/04/1444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F741BEB-9D08-4FDE-9107-9161E640EA24}" type="uaqdatetime1">
              <a:rPr lang="ar-SA" smtClean="0"/>
              <a:t>04/04/1444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301A1A6-B4CC-4CA6-ABE7-9E25DF9779FE}" type="uaqdatetime1">
              <a:rPr lang="ar-SA" smtClean="0"/>
              <a:t>04/04/1444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BB952581-4875-4610-82D8-9A69F1AA3116}" type="uaqdatetime1">
              <a:rPr lang="ar-SA" smtClean="0"/>
              <a:t>04/04/1444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DED6C6-494E-4AD0-8A4B-5F5BC66EC0A0}" type="uaqdatetime1">
              <a:rPr lang="ar-SA" smtClean="0"/>
              <a:t>04/04/1444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117" y="0"/>
            <a:ext cx="3348884" cy="6858000"/>
          </a:xfrm>
          <a:prstGeom prst="rect">
            <a:avLst/>
          </a:prstGeom>
        </p:spPr>
      </p:pic>
      <p:pic>
        <p:nvPicPr>
          <p:cNvPr id="6" name="صورة 66">
            <a:extLst>
              <a:ext uri="{FF2B5EF4-FFF2-40B4-BE49-F238E27FC236}">
                <a16:creationId xmlns:a16="http://schemas.microsoft.com/office/drawing/2014/main" id="{00000000-0008-0000-0200-000008000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1261529" cy="119671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F26FCD00-4833-44CB-8AE2-6CA8012B8E93}"/>
              </a:ext>
            </a:extLst>
          </p:cNvPr>
          <p:cNvSpPr txBox="1">
            <a:spLocks/>
          </p:cNvSpPr>
          <p:nvPr/>
        </p:nvSpPr>
        <p:spPr>
          <a:xfrm>
            <a:off x="340589" y="1107940"/>
            <a:ext cx="5795117" cy="1044526"/>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3600" dirty="0">
                <a:solidFill>
                  <a:srgbClr val="00B0F0"/>
                </a:solidFill>
              </a:rPr>
              <a:t>AL-AYEN UNIVRSITY</a:t>
            </a:r>
            <a:br>
              <a:rPr lang="en-US" sz="3600" dirty="0">
                <a:solidFill>
                  <a:srgbClr val="00B0F0"/>
                </a:solidFill>
              </a:rPr>
            </a:br>
            <a:r>
              <a:rPr lang="en-US" sz="3600" dirty="0">
                <a:solidFill>
                  <a:srgbClr val="00B0F0"/>
                </a:solidFill>
              </a:rPr>
              <a:t>COLLEGE OF PETROLEUM ENGINEERING</a:t>
            </a:r>
            <a:endParaRPr lang="ar-SY" sz="3600" dirty="0">
              <a:solidFill>
                <a:srgbClr val="00B0F0"/>
              </a:solidFill>
            </a:endParaRPr>
          </a:p>
        </p:txBody>
      </p:sp>
      <p:sp>
        <p:nvSpPr>
          <p:cNvPr id="8" name="Subtitle 2">
            <a:extLst>
              <a:ext uri="{FF2B5EF4-FFF2-40B4-BE49-F238E27FC236}">
                <a16:creationId xmlns:a16="http://schemas.microsoft.com/office/drawing/2014/main" id="{05A88EBC-0EE8-44D8-A89F-FB82ECB9325C}"/>
              </a:ext>
            </a:extLst>
          </p:cNvPr>
          <p:cNvSpPr txBox="1">
            <a:spLocks/>
          </p:cNvSpPr>
          <p:nvPr/>
        </p:nvSpPr>
        <p:spPr>
          <a:xfrm>
            <a:off x="203913" y="2385274"/>
            <a:ext cx="5795117" cy="82952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en-US" sz="4000" dirty="0">
                <a:solidFill>
                  <a:srgbClr val="FF0000"/>
                </a:solidFill>
                <a:cs typeface="+mj-cs"/>
              </a:rPr>
              <a:t>TECHNICAL ENGLISH </a:t>
            </a:r>
            <a:endParaRPr lang="ar-SY" sz="4000" dirty="0">
              <a:solidFill>
                <a:srgbClr val="FF0000"/>
              </a:solidFill>
              <a:cs typeface="+mj-cs"/>
            </a:endParaRPr>
          </a:p>
        </p:txBody>
      </p:sp>
      <p:sp>
        <p:nvSpPr>
          <p:cNvPr id="9" name="TextBox 8">
            <a:extLst>
              <a:ext uri="{FF2B5EF4-FFF2-40B4-BE49-F238E27FC236}">
                <a16:creationId xmlns:a16="http://schemas.microsoft.com/office/drawing/2014/main" id="{F4D6A447-38A3-4F07-B0C0-4629A650A3E7}"/>
              </a:ext>
            </a:extLst>
          </p:cNvPr>
          <p:cNvSpPr txBox="1"/>
          <p:nvPr/>
        </p:nvSpPr>
        <p:spPr>
          <a:xfrm>
            <a:off x="166998" y="3395142"/>
            <a:ext cx="6098344" cy="646331"/>
          </a:xfrm>
          <a:prstGeom prst="rect">
            <a:avLst/>
          </a:prstGeom>
          <a:noFill/>
        </p:spPr>
        <p:txBody>
          <a:bodyPr wrap="square">
            <a:spAutoFit/>
          </a:bodyPr>
          <a:lstStyle/>
          <a:p>
            <a:pPr algn="ctr"/>
            <a:r>
              <a:rPr lang="en-US" sz="3600" dirty="0">
                <a:solidFill>
                  <a:srgbClr val="00B0F0"/>
                </a:solidFill>
                <a:latin typeface="Times New Roman" panose="02020603050405020304" pitchFamily="18" charset="0"/>
                <a:cs typeface="Times New Roman" panose="02020603050405020304" pitchFamily="18" charset="0"/>
              </a:rPr>
              <a:t>Lecture #5: </a:t>
            </a:r>
            <a:r>
              <a:rPr lang="en-GB" sz="3600" dirty="0">
                <a:solidFill>
                  <a:srgbClr val="00B0F0"/>
                </a:solidFill>
                <a:latin typeface="Times New Roman" panose="02020603050405020304" pitchFamily="18" charset="0"/>
                <a:cs typeface="Times New Roman" panose="02020603050405020304" pitchFamily="18" charset="0"/>
              </a:rPr>
              <a:t>Geophysics</a:t>
            </a:r>
            <a:endParaRPr lang="en-GB" sz="1100" dirty="0">
              <a:solidFill>
                <a:srgbClr val="00B0F0"/>
              </a:solidFill>
              <a:latin typeface="Times New Roman" panose="02020603050405020304" pitchFamily="18" charset="0"/>
              <a:cs typeface="Times New Roman" panose="02020603050405020304" pitchFamily="18" charset="0"/>
            </a:endParaRPr>
          </a:p>
        </p:txBody>
      </p:sp>
      <p:sp>
        <p:nvSpPr>
          <p:cNvPr id="10" name="مستطيل 9"/>
          <p:cNvSpPr/>
          <p:nvPr/>
        </p:nvSpPr>
        <p:spPr>
          <a:xfrm>
            <a:off x="2689821" y="4841862"/>
            <a:ext cx="1191352" cy="369332"/>
          </a:xfrm>
          <a:prstGeom prst="rect">
            <a:avLst/>
          </a:prstGeom>
        </p:spPr>
        <p:txBody>
          <a:bodyPr wrap="none">
            <a:spAutoFit/>
          </a:bodyPr>
          <a:lstStyle/>
          <a:p>
            <a:pPr algn="ctr"/>
            <a:r>
              <a:rPr lang="en-US" b="1" dirty="0">
                <a:solidFill>
                  <a:srgbClr val="002060"/>
                </a:solidFill>
              </a:rPr>
              <a:t>2022-2023</a:t>
            </a:r>
            <a:endParaRPr lang="ar-SY" b="1" dirty="0">
              <a:solidFill>
                <a:srgbClr val="002060"/>
              </a:solidFill>
            </a:endParaRPr>
          </a:p>
        </p:txBody>
      </p:sp>
      <p:sp>
        <p:nvSpPr>
          <p:cNvPr id="11" name="مستطيل 10"/>
          <p:cNvSpPr/>
          <p:nvPr/>
        </p:nvSpPr>
        <p:spPr>
          <a:xfrm>
            <a:off x="999497" y="5461904"/>
            <a:ext cx="4572000" cy="646331"/>
          </a:xfrm>
          <a:prstGeom prst="rect">
            <a:avLst/>
          </a:prstGeom>
        </p:spPr>
        <p:txBody>
          <a:bodyPr>
            <a:spAutoFit/>
          </a:bodyPr>
          <a:lstStyle/>
          <a:p>
            <a:pPr algn="ctr"/>
            <a:r>
              <a:rPr lang="en-US" dirty="0">
                <a:solidFill>
                  <a:srgbClr val="002060"/>
                </a:solidFill>
              </a:rPr>
              <a:t>NASIR ALSHMLH</a:t>
            </a:r>
          </a:p>
          <a:p>
            <a:pPr algn="ctr"/>
            <a:r>
              <a:rPr lang="en-US" dirty="0">
                <a:solidFill>
                  <a:srgbClr val="002060"/>
                </a:solidFill>
              </a:rPr>
              <a:t>ASMAA ALGHAZI</a:t>
            </a:r>
            <a:endParaRPr lang="ar-SY" dirty="0">
              <a:solidFill>
                <a:srgbClr val="002060"/>
              </a:solidFill>
            </a:endParaRPr>
          </a:p>
        </p:txBody>
      </p:sp>
      <p:sp>
        <p:nvSpPr>
          <p:cNvPr id="2" name="Slide Number Placeholder 1">
            <a:extLst>
              <a:ext uri="{FF2B5EF4-FFF2-40B4-BE49-F238E27FC236}">
                <a16:creationId xmlns:a16="http://schemas.microsoft.com/office/drawing/2014/main" id="{50ED4136-15FF-77AB-3F1F-286EFF219160}"/>
              </a:ext>
            </a:extLst>
          </p:cNvPr>
          <p:cNvSpPr>
            <a:spLocks noGrp="1"/>
          </p:cNvSpPr>
          <p:nvPr>
            <p:ph type="sldNum" sz="quarter" idx="12"/>
          </p:nvPr>
        </p:nvSpPr>
        <p:spPr/>
        <p:txBody>
          <a:bodyPr/>
          <a:lstStyle/>
          <a:p>
            <a:fld id="{0B34F065-1154-456A-91E3-76DE8E75E17B}" type="slidenum">
              <a:rPr lang="ar-SA" smtClean="0"/>
              <a:t>1</a:t>
            </a:fld>
            <a:endParaRPr lang="ar-SA"/>
          </a:p>
        </p:txBody>
      </p:sp>
    </p:spTree>
    <p:extLst>
      <p:ext uri="{BB962C8B-B14F-4D97-AF65-F5344CB8AC3E}">
        <p14:creationId xmlns:p14="http://schemas.microsoft.com/office/powerpoint/2010/main" val="4227505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10</a:t>
            </a:fld>
            <a:endParaRPr lang="ar-SA"/>
          </a:p>
        </p:txBody>
      </p:sp>
      <p:sp>
        <p:nvSpPr>
          <p:cNvPr id="5" name="مستطيل 4"/>
          <p:cNvSpPr/>
          <p:nvPr/>
        </p:nvSpPr>
        <p:spPr>
          <a:xfrm>
            <a:off x="326226" y="743992"/>
            <a:ext cx="8496944"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6. Complete the sentences using correct prepositions where necessary.</a:t>
            </a:r>
          </a:p>
        </p:txBody>
      </p:sp>
      <p:sp>
        <p:nvSpPr>
          <p:cNvPr id="7" name="مربع نص 6"/>
          <p:cNvSpPr txBox="1"/>
          <p:nvPr/>
        </p:nvSpPr>
        <p:spPr>
          <a:xfrm>
            <a:off x="2123728" y="36106"/>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CA957FB3-2187-A121-A405-3A92B2639028}"/>
              </a:ext>
            </a:extLst>
          </p:cNvPr>
          <p:cNvSpPr txBox="1"/>
          <p:nvPr/>
        </p:nvSpPr>
        <p:spPr>
          <a:xfrm>
            <a:off x="326226" y="1614098"/>
            <a:ext cx="7992888" cy="4613058"/>
          </a:xfrm>
          <a:prstGeom prst="rect">
            <a:avLst/>
          </a:prstGeom>
          <a:noFill/>
        </p:spPr>
        <p:txBody>
          <a:bodyPr wrap="square">
            <a:spAutoFit/>
          </a:bodyPr>
          <a:lstStyle/>
          <a:p>
            <a:pPr marL="342900" indent="-342900" algn="l" rtl="0">
              <a:lnSpc>
                <a:spcPct val="150000"/>
              </a:lnSpc>
              <a:buFont typeface="+mj-lt"/>
              <a:buAutoNum type="arabicPeriod"/>
            </a:pPr>
            <a:r>
              <a:rPr lang="en-US" dirty="0">
                <a:latin typeface="Times New Roman" panose="02020603050405020304" pitchFamily="18" charset="0"/>
                <a:cs typeface="Times New Roman" panose="02020603050405020304" pitchFamily="18" charset="0"/>
              </a:rPr>
              <a:t>Most petroleum exploration is done ___ the reflection seismic method.</a:t>
            </a:r>
          </a:p>
          <a:p>
            <a:pPr marL="342900" indent="-342900" algn="l" rtl="0">
              <a:lnSpc>
                <a:spcPct val="150000"/>
              </a:lnSpc>
              <a:buFont typeface="+mj-lt"/>
              <a:buAutoNum type="arabicPeriod"/>
            </a:pPr>
            <a:r>
              <a:rPr lang="en-US" dirty="0">
                <a:latin typeface="Times New Roman" panose="02020603050405020304" pitchFamily="18" charset="0"/>
                <a:cs typeface="Times New Roman" panose="02020603050405020304" pitchFamily="18" charset="0"/>
              </a:rPr>
              <a:t>This method is based ___ the measurement ___ variations ___ the magnetic field due ___ changes ___ structure or magnetic susceptibility ___ the rocks.</a:t>
            </a:r>
          </a:p>
          <a:p>
            <a:pPr marL="342900" indent="-342900" algn="l" rtl="0">
              <a:lnSpc>
                <a:spcPct val="150000"/>
              </a:lnSpc>
              <a:buFont typeface="+mj-lt"/>
              <a:buAutoNum type="arabicPeriod"/>
            </a:pPr>
            <a:r>
              <a:rPr lang="en-US" dirty="0">
                <a:latin typeface="Times New Roman" panose="02020603050405020304" pitchFamily="18" charset="0"/>
                <a:cs typeface="Times New Roman" panose="02020603050405020304" pitchFamily="18" charset="0"/>
              </a:rPr>
              <a:t>Exploration seismology is divided ___ two branches.</a:t>
            </a:r>
          </a:p>
          <a:p>
            <a:pPr marL="342900" indent="-342900" algn="l" rtl="0">
              <a:lnSpc>
                <a:spcPct val="150000"/>
              </a:lnSpc>
              <a:buFont typeface="+mj-lt"/>
              <a:buAutoNum type="arabicPeriod"/>
            </a:pPr>
            <a:r>
              <a:rPr lang="en-US" dirty="0">
                <a:latin typeface="Times New Roman" panose="02020603050405020304" pitchFamily="18" charset="0"/>
                <a:cs typeface="Times New Roman" panose="02020603050405020304" pitchFamily="18" charset="0"/>
              </a:rPr>
              <a:t>Magnetic surveys are usually carried ___ from the air or ___ a ship.</a:t>
            </a:r>
          </a:p>
          <a:p>
            <a:pPr marL="342900" indent="-342900" algn="l" rtl="0">
              <a:lnSpc>
                <a:spcPct val="150000"/>
              </a:lnSpc>
              <a:buFont typeface="+mj-lt"/>
              <a:buAutoNum type="arabicPeriod"/>
            </a:pPr>
            <a:r>
              <a:rPr lang="en-US" dirty="0">
                <a:latin typeface="Times New Roman" panose="02020603050405020304" pitchFamily="18" charset="0"/>
                <a:cs typeface="Times New Roman" panose="02020603050405020304" pitchFamily="18" charset="0"/>
              </a:rPr>
              <a:t>The seismic waves are picked up ___ detectors.</a:t>
            </a:r>
          </a:p>
          <a:p>
            <a:pPr marL="342900" indent="-342900" algn="l" rtl="0">
              <a:lnSpc>
                <a:spcPct val="150000"/>
              </a:lnSpc>
              <a:buFont typeface="+mj-lt"/>
              <a:buAutoNum type="arabicPeriod"/>
            </a:pPr>
            <a:r>
              <a:rPr lang="en-US" dirty="0">
                <a:latin typeface="Times New Roman" panose="02020603050405020304" pitchFamily="18" charset="0"/>
                <a:cs typeface="Times New Roman" panose="02020603050405020304" pitchFamily="18" charset="0"/>
              </a:rPr>
              <a:t>The concept is the same ___ both surveys.</a:t>
            </a:r>
          </a:p>
          <a:p>
            <a:pPr marL="342900" indent="-342900" algn="l" rtl="0">
              <a:lnSpc>
                <a:spcPct val="150000"/>
              </a:lnSpc>
              <a:buFont typeface="+mj-lt"/>
              <a:buAutoNum type="arabicPeriod"/>
            </a:pPr>
            <a:r>
              <a:rPr lang="en-US" dirty="0">
                <a:latin typeface="Times New Roman" panose="02020603050405020304" pitchFamily="18" charset="0"/>
                <a:cs typeface="Times New Roman" panose="02020603050405020304" pitchFamily="18" charset="0"/>
              </a:rPr>
              <a:t>The seismic waves result ___ the downward propagation.</a:t>
            </a:r>
          </a:p>
          <a:p>
            <a:pPr marL="342900" indent="-342900" algn="l" rtl="0">
              <a:lnSpc>
                <a:spcPct val="150000"/>
              </a:lnSpc>
              <a:buFont typeface="+mj-lt"/>
              <a:buAutoNum type="arabicPeriod"/>
            </a:pPr>
            <a:r>
              <a:rPr lang="en-US" dirty="0">
                <a:latin typeface="Times New Roman" panose="02020603050405020304" pitchFamily="18" charset="0"/>
                <a:cs typeface="Times New Roman" panose="02020603050405020304" pitchFamily="18" charset="0"/>
              </a:rPr>
              <a:t>The three basic methods are used ___ petroleum exploration.</a:t>
            </a:r>
          </a:p>
          <a:p>
            <a:pPr marL="342900" indent="-342900" algn="l" rtl="0">
              <a:lnSpc>
                <a:spcPct val="150000"/>
              </a:lnSpc>
              <a:buFont typeface="+mj-lt"/>
              <a:buAutoNum type="arabicPeriod"/>
            </a:pPr>
            <a:r>
              <a:rPr lang="en-US" dirty="0">
                <a:latin typeface="Times New Roman" panose="02020603050405020304" pitchFamily="18" charset="0"/>
                <a:cs typeface="Times New Roman" panose="02020603050405020304" pitchFamily="18" charset="0"/>
              </a:rPr>
              <a:t>Gravity surveys are carried out ___ land, ___ the air ___ helicopters, and ___ sea ___ ships.</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905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11</a:t>
            </a:fld>
            <a:endParaRPr lang="ar-SA"/>
          </a:p>
        </p:txBody>
      </p:sp>
      <p:sp>
        <p:nvSpPr>
          <p:cNvPr id="5" name="مستطيل 4"/>
          <p:cNvSpPr/>
          <p:nvPr/>
        </p:nvSpPr>
        <p:spPr>
          <a:xfrm>
            <a:off x="326226" y="743992"/>
            <a:ext cx="8496944"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7. Fill in the gaps with words which are derived from the word given at the end of each line.</a:t>
            </a:r>
          </a:p>
        </p:txBody>
      </p:sp>
      <p:sp>
        <p:nvSpPr>
          <p:cNvPr id="7" name="مربع نص 6"/>
          <p:cNvSpPr txBox="1"/>
          <p:nvPr/>
        </p:nvSpPr>
        <p:spPr>
          <a:xfrm>
            <a:off x="2123728" y="36106"/>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52B07651-9E7D-A65D-5302-0E09F7601C4C}"/>
              </a:ext>
            </a:extLst>
          </p:cNvPr>
          <p:cNvSpPr txBox="1"/>
          <p:nvPr/>
        </p:nvSpPr>
        <p:spPr>
          <a:xfrm>
            <a:off x="326226" y="1643896"/>
            <a:ext cx="8710270" cy="4085734"/>
          </a:xfrm>
          <a:prstGeom prst="rect">
            <a:avLst/>
          </a:prstGeom>
          <a:noFill/>
        </p:spPr>
        <p:txBody>
          <a:bodyPr wrap="square">
            <a:spAutoFit/>
          </a:bodyPr>
          <a:lstStyle/>
          <a:p>
            <a:pPr marL="342900" indent="-342900" algn="l" rtl="0">
              <a:spcBef>
                <a:spcPts val="900"/>
              </a:spcBef>
              <a:buFont typeface="+mj-lt"/>
              <a:buAutoNum type="arabicPeriod"/>
            </a:pPr>
            <a:r>
              <a:rPr lang="en-US" sz="1600" dirty="0">
                <a:latin typeface="Times New Roman" panose="02020603050405020304" pitchFamily="18" charset="0"/>
                <a:cs typeface="Times New Roman" panose="02020603050405020304" pitchFamily="18" charset="0"/>
              </a:rPr>
              <a:t>.…… method is not so popular in exploration seismology as reflection method.   REFRACT</a:t>
            </a:r>
          </a:p>
          <a:p>
            <a:pPr marL="342900" indent="-342900" algn="l" rtl="0">
              <a:spcBef>
                <a:spcPts val="900"/>
              </a:spcBef>
              <a:buFont typeface="+mj-lt"/>
              <a:buAutoNum type="arabicPeriod"/>
            </a:pPr>
            <a:r>
              <a:rPr lang="en-US" sz="1600" dirty="0">
                <a:latin typeface="Times New Roman" panose="02020603050405020304" pitchFamily="18" charset="0"/>
                <a:cs typeface="Times New Roman" panose="02020603050405020304" pitchFamily="18" charset="0"/>
              </a:rPr>
              <a:t>The gravity method is concerned with measurements of gravitational ……. of rock of upper layers.   ATTRACT</a:t>
            </a:r>
          </a:p>
          <a:p>
            <a:pPr marL="342900" indent="-342900" algn="l" rtl="0">
              <a:spcBef>
                <a:spcPts val="900"/>
              </a:spcBef>
              <a:buFont typeface="+mj-lt"/>
              <a:buAutoNum type="arabicPeriod"/>
            </a:pPr>
            <a:r>
              <a:rPr lang="en-US" sz="1600" dirty="0">
                <a:latin typeface="Times New Roman" panose="02020603050405020304" pitchFamily="18" charset="0"/>
                <a:cs typeface="Times New Roman" panose="02020603050405020304" pitchFamily="18" charset="0"/>
              </a:rPr>
              <a:t>In spite of bad weather the exploration team worked according to a …… timetable.   DETERMINE</a:t>
            </a:r>
          </a:p>
          <a:p>
            <a:pPr marL="342900" indent="-342900" algn="l" rtl="0">
              <a:spcBef>
                <a:spcPts val="900"/>
              </a:spcBef>
              <a:buFont typeface="+mj-lt"/>
              <a:buAutoNum type="arabicPeriod"/>
            </a:pPr>
            <a:r>
              <a:rPr lang="en-US" sz="1600" dirty="0">
                <a:latin typeface="Times New Roman" panose="02020603050405020304" pitchFamily="18" charset="0"/>
                <a:cs typeface="Times New Roman" panose="02020603050405020304" pitchFamily="18" charset="0"/>
              </a:rPr>
              <a:t>The outside …….. into the thoughts of a man is still impossible.  PENETRATE</a:t>
            </a:r>
          </a:p>
          <a:p>
            <a:pPr marL="342900" indent="-342900" algn="l" rtl="0">
              <a:spcBef>
                <a:spcPts val="900"/>
              </a:spcBef>
              <a:buFont typeface="+mj-lt"/>
              <a:buAutoNum type="arabicPeriod"/>
            </a:pPr>
            <a:r>
              <a:rPr lang="en-US" sz="1600" dirty="0">
                <a:latin typeface="Times New Roman" panose="02020603050405020304" pitchFamily="18" charset="0"/>
                <a:cs typeface="Times New Roman" panose="02020603050405020304" pitchFamily="18" charset="0"/>
              </a:rPr>
              <a:t>The developed device was ……. after several years of experiments.  ACT</a:t>
            </a:r>
          </a:p>
          <a:p>
            <a:pPr marL="342900" indent="-342900" algn="l" rtl="0">
              <a:spcBef>
                <a:spcPts val="900"/>
              </a:spcBef>
              <a:buFont typeface="+mj-lt"/>
              <a:buAutoNum type="arabicPeriod"/>
            </a:pPr>
            <a:r>
              <a:rPr lang="en-US" sz="1600" dirty="0">
                <a:latin typeface="Times New Roman" panose="02020603050405020304" pitchFamily="18" charset="0"/>
                <a:cs typeface="Times New Roman" panose="02020603050405020304" pitchFamily="18" charset="0"/>
              </a:rPr>
              <a:t>The speed of wave ………….. depends on the density of </a:t>
            </a:r>
            <a:r>
              <a:rPr lang="en-GB" sz="1600" b="0" i="0" u="none" strike="noStrike" baseline="0" dirty="0">
                <a:solidFill>
                  <a:srgbClr val="000000"/>
                </a:solidFill>
                <a:latin typeface="Times New Roman" panose="02020603050405020304" pitchFamily="18" charset="0"/>
              </a:rPr>
              <a:t>the medium. </a:t>
            </a:r>
            <a:r>
              <a:rPr lang="en-US" sz="1600" dirty="0">
                <a:latin typeface="Times New Roman" panose="02020603050405020304" pitchFamily="18" charset="0"/>
                <a:cs typeface="Times New Roman" panose="02020603050405020304" pitchFamily="18" charset="0"/>
              </a:rPr>
              <a:t>   PROPAGATE</a:t>
            </a:r>
            <a:endParaRPr lang="en-GB" sz="1600" dirty="0">
              <a:latin typeface="Times New Roman" panose="02020603050405020304" pitchFamily="18" charset="0"/>
              <a:cs typeface="Times New Roman" panose="02020603050405020304" pitchFamily="18" charset="0"/>
            </a:endParaRPr>
          </a:p>
          <a:p>
            <a:pPr marL="342900" indent="-342900" algn="l" rtl="0">
              <a:spcBef>
                <a:spcPts val="900"/>
              </a:spcBef>
              <a:buFont typeface="+mj-lt"/>
              <a:buAutoNum type="arabicPeriod"/>
            </a:pPr>
            <a:r>
              <a:rPr lang="en-US" sz="1600" dirty="0">
                <a:latin typeface="Times New Roman" panose="02020603050405020304" pitchFamily="18" charset="0"/>
                <a:cs typeface="Times New Roman" panose="02020603050405020304" pitchFamily="18" charset="0"/>
              </a:rPr>
              <a:t>Pickups are …….. of analog signals applied in seismic exploration.   RECEIVE</a:t>
            </a:r>
          </a:p>
          <a:p>
            <a:pPr marL="342900" indent="-342900" algn="l" rtl="0">
              <a:spcBef>
                <a:spcPts val="900"/>
              </a:spcBef>
              <a:buFont typeface="+mj-lt"/>
              <a:buAutoNum type="arabicPeriod"/>
            </a:pPr>
            <a:r>
              <a:rPr lang="en-US" sz="1600" dirty="0">
                <a:latin typeface="Times New Roman" panose="02020603050405020304" pitchFamily="18" charset="0"/>
                <a:cs typeface="Times New Roman" panose="02020603050405020304" pitchFamily="18" charset="0"/>
              </a:rPr>
              <a:t>The base of seismic operations is ……… of seismic waves and measurements of their travel time. GENERATE</a:t>
            </a:r>
          </a:p>
          <a:p>
            <a:pPr marL="342900" indent="-342900" algn="l" rtl="0">
              <a:spcBef>
                <a:spcPts val="900"/>
              </a:spcBef>
              <a:buFont typeface="+mj-lt"/>
              <a:buAutoNum type="arabicPeriod"/>
            </a:pPr>
            <a:r>
              <a:rPr lang="en-US" sz="1600" dirty="0">
                <a:latin typeface="Times New Roman" panose="02020603050405020304" pitchFamily="18" charset="0"/>
                <a:cs typeface="Times New Roman" panose="02020603050405020304" pitchFamily="18" charset="0"/>
              </a:rPr>
              <a:t>Shooter actuates ………. at the predetermined time and cleans the well area after the explosion.</a:t>
            </a:r>
          </a:p>
          <a:p>
            <a:pPr algn="l" rtl="0">
              <a:spcBef>
                <a:spcPts val="900"/>
              </a:spcBef>
            </a:pPr>
            <a:r>
              <a:rPr lang="en-US" sz="1600" dirty="0">
                <a:latin typeface="Times New Roman" panose="02020603050405020304" pitchFamily="18" charset="0"/>
                <a:cs typeface="Times New Roman" panose="02020603050405020304" pitchFamily="18" charset="0"/>
              </a:rPr>
              <a:t>       EXPLODE</a:t>
            </a:r>
          </a:p>
        </p:txBody>
      </p:sp>
    </p:spTree>
    <p:extLst>
      <p:ext uri="{BB962C8B-B14F-4D97-AF65-F5344CB8AC3E}">
        <p14:creationId xmlns:p14="http://schemas.microsoft.com/office/powerpoint/2010/main" val="2039304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51520" y="0"/>
            <a:ext cx="85689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3200" b="1" dirty="0"/>
              <a:t>Objects of Geophysical Surveys </a:t>
            </a:r>
          </a:p>
        </p:txBody>
      </p:sp>
      <p:sp>
        <p:nvSpPr>
          <p:cNvPr id="3" name="TextBox 2">
            <a:extLst>
              <a:ext uri="{FF2B5EF4-FFF2-40B4-BE49-F238E27FC236}">
                <a16:creationId xmlns:a16="http://schemas.microsoft.com/office/drawing/2014/main" id="{EBA6DE98-9DE5-395C-372D-E3F7066D1670}"/>
              </a:ext>
            </a:extLst>
          </p:cNvPr>
          <p:cNvSpPr txBox="1"/>
          <p:nvPr/>
        </p:nvSpPr>
        <p:spPr>
          <a:xfrm>
            <a:off x="132934" y="543594"/>
            <a:ext cx="8712968" cy="5770811"/>
          </a:xfrm>
          <a:prstGeom prst="rect">
            <a:avLst/>
          </a:prstGeom>
          <a:noFill/>
        </p:spPr>
        <p:txBody>
          <a:bodyPr wrap="square">
            <a:spAutoFit/>
          </a:bodyPr>
          <a:lstStyle/>
          <a:p>
            <a:pPr algn="justLow" rtl="0"/>
            <a:r>
              <a:rPr lang="en-US" sz="1600" b="0" i="0" u="none" strike="noStrike" baseline="0" dirty="0">
                <a:solidFill>
                  <a:srgbClr val="000000"/>
                </a:solidFill>
                <a:latin typeface="+mj-lt"/>
              </a:rPr>
              <a:t>The objects of geophysical </a:t>
            </a:r>
            <a:r>
              <a:rPr lang="en-US" sz="1600" b="1" i="0" u="none" strike="noStrike" baseline="0" dirty="0">
                <a:solidFill>
                  <a:schemeClr val="tx2"/>
                </a:solidFill>
                <a:latin typeface="+mj-lt"/>
              </a:rPr>
              <a:t>survey</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are to locate subsurface geological structures or bodies and where possible to measure their </a:t>
            </a:r>
            <a:r>
              <a:rPr lang="en-US" sz="1600" b="1" i="0" u="none" strike="noStrike" baseline="0" dirty="0">
                <a:solidFill>
                  <a:schemeClr val="tx2"/>
                </a:solidFill>
                <a:latin typeface="+mj-lt"/>
              </a:rPr>
              <a:t>dimensions</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and relevant </a:t>
            </a:r>
            <a:r>
              <a:rPr lang="en-US" sz="1600" b="1" i="0" u="none" strike="noStrike" baseline="0" dirty="0">
                <a:solidFill>
                  <a:schemeClr val="tx2"/>
                </a:solidFill>
                <a:latin typeface="+mj-lt"/>
              </a:rPr>
              <a:t>physical properties</a:t>
            </a:r>
            <a:r>
              <a:rPr lang="en-US" sz="1600" b="0" i="0" u="none" strike="noStrike" baseline="0" dirty="0">
                <a:solidFill>
                  <a:srgbClr val="000000"/>
                </a:solidFill>
                <a:latin typeface="+mj-lt"/>
              </a:rPr>
              <a:t>. In </a:t>
            </a:r>
            <a:r>
              <a:rPr lang="en-US" sz="1600" b="1" i="0" u="none" strike="noStrike" baseline="0" dirty="0">
                <a:solidFill>
                  <a:schemeClr val="tx2"/>
                </a:solidFill>
                <a:latin typeface="+mj-lt"/>
              </a:rPr>
              <a:t>oil prospecting </a:t>
            </a:r>
            <a:r>
              <a:rPr lang="en-US" sz="1600" b="0" i="0" u="none" strike="noStrike" baseline="0" dirty="0">
                <a:solidFill>
                  <a:srgbClr val="000000"/>
                </a:solidFill>
                <a:latin typeface="+mj-lt"/>
              </a:rPr>
              <a:t>structural information is sought because of the association of oil with </a:t>
            </a:r>
            <a:r>
              <a:rPr lang="en-US" sz="1600" b="1" i="0" u="none" strike="noStrike" baseline="0" dirty="0">
                <a:solidFill>
                  <a:schemeClr val="tx2"/>
                </a:solidFill>
                <a:latin typeface="+mj-lt"/>
              </a:rPr>
              <a:t>particular features </a:t>
            </a:r>
            <a:r>
              <a:rPr lang="en-US" sz="1600" b="0" i="0" u="none" strike="noStrike" baseline="0" dirty="0">
                <a:solidFill>
                  <a:srgbClr val="000000"/>
                </a:solidFill>
                <a:latin typeface="+mj-lt"/>
              </a:rPr>
              <a:t>such as </a:t>
            </a:r>
            <a:r>
              <a:rPr lang="en-US" sz="1600" b="1" i="0" u="none" strike="noStrike" baseline="0" dirty="0">
                <a:solidFill>
                  <a:schemeClr val="tx2"/>
                </a:solidFill>
                <a:latin typeface="+mj-lt"/>
              </a:rPr>
              <a:t>anticlines</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in sedimentary rocks. In mining geophysics the </a:t>
            </a:r>
            <a:r>
              <a:rPr lang="en-US" sz="1600" b="1" i="0" u="none" strike="noStrike" baseline="0" dirty="0">
                <a:solidFill>
                  <a:schemeClr val="tx2"/>
                </a:solidFill>
                <a:latin typeface="+mj-lt"/>
              </a:rPr>
              <a:t>emphasis</a:t>
            </a:r>
            <a:r>
              <a:rPr lang="en-US" sz="1600" b="1" i="0" u="none" strike="noStrike" baseline="0" dirty="0">
                <a:solidFill>
                  <a:srgbClr val="000000"/>
                </a:solidFill>
                <a:latin typeface="+mj-lt"/>
              </a:rPr>
              <a:t> is </a:t>
            </a:r>
            <a:r>
              <a:rPr lang="en-US" sz="1600" b="0" i="0" u="none" strike="noStrike" baseline="0" dirty="0">
                <a:solidFill>
                  <a:srgbClr val="000000"/>
                </a:solidFill>
                <a:latin typeface="+mj-lt"/>
              </a:rPr>
              <a:t>on </a:t>
            </a:r>
            <a:r>
              <a:rPr lang="en-US" sz="1600" b="1" i="0" u="none" strike="noStrike" baseline="0" dirty="0">
                <a:solidFill>
                  <a:schemeClr val="tx2"/>
                </a:solidFill>
                <a:latin typeface="+mj-lt"/>
              </a:rPr>
              <a:t>detection</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and determination of </a:t>
            </a:r>
            <a:r>
              <a:rPr lang="en-US" sz="1600" b="1" i="0" u="none" strike="noStrike" baseline="0" dirty="0">
                <a:solidFill>
                  <a:schemeClr val="tx2"/>
                </a:solidFill>
                <a:latin typeface="+mj-lt"/>
              </a:rPr>
              <a:t>physical properties</a:t>
            </a:r>
            <a:r>
              <a:rPr lang="en-US" sz="1600" b="0" i="0" u="none" strike="noStrike" baseline="0" dirty="0">
                <a:solidFill>
                  <a:srgbClr val="000000"/>
                </a:solidFill>
                <a:latin typeface="+mj-lt"/>
              </a:rPr>
              <a:t>. Though mineral ore bodies give distinctive and measurable geophysical </a:t>
            </a:r>
            <a:r>
              <a:rPr lang="en-US" sz="1600" b="1" i="0" u="none" strike="noStrike" baseline="0" dirty="0">
                <a:solidFill>
                  <a:schemeClr val="tx2"/>
                </a:solidFill>
                <a:latin typeface="+mj-lt"/>
              </a:rPr>
              <a:t>indications</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they are often of irregular shape and occur in rocks of complex structure, making precise </a:t>
            </a:r>
            <a:r>
              <a:rPr lang="en-US" sz="1600" b="1" i="0" u="none" strike="noStrike" baseline="0" dirty="0">
                <a:solidFill>
                  <a:schemeClr val="tx2"/>
                </a:solidFill>
                <a:latin typeface="+mj-lt"/>
              </a:rPr>
              <a:t>quantitative interpretation</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difficult or impossible. In </a:t>
            </a:r>
            <a:r>
              <a:rPr lang="en-US" sz="1600" b="1" i="0" u="none" strike="noStrike" baseline="0" dirty="0">
                <a:solidFill>
                  <a:schemeClr val="tx2"/>
                </a:solidFill>
                <a:latin typeface="+mj-lt"/>
              </a:rPr>
              <a:t>site</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investigation engineers may be interested in </a:t>
            </a:r>
            <a:r>
              <a:rPr lang="en-US" sz="1600" b="1" i="0" u="none" strike="noStrike" baseline="0" dirty="0">
                <a:solidFill>
                  <a:schemeClr val="tx2"/>
                </a:solidFill>
                <a:latin typeface="+mj-lt"/>
              </a:rPr>
              <a:t>both</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structure </a:t>
            </a:r>
            <a:r>
              <a:rPr lang="en-US" sz="1600" b="1" i="0" u="none" strike="noStrike" baseline="0" dirty="0">
                <a:solidFill>
                  <a:srgbClr val="000000"/>
                </a:solidFill>
                <a:latin typeface="+mj-lt"/>
              </a:rPr>
              <a:t>and </a:t>
            </a:r>
            <a:r>
              <a:rPr lang="en-US" sz="1600" b="1" i="0" u="none" strike="noStrike" baseline="0" dirty="0">
                <a:solidFill>
                  <a:schemeClr val="tx2"/>
                </a:solidFill>
                <a:latin typeface="+mj-lt"/>
              </a:rPr>
              <a:t>physical properties</a:t>
            </a:r>
            <a:r>
              <a:rPr lang="en-US" sz="1600" b="0" i="0" u="none" strike="noStrike" baseline="0" dirty="0">
                <a:solidFill>
                  <a:srgbClr val="000000"/>
                </a:solidFill>
                <a:latin typeface="+mj-lt"/>
              </a:rPr>
              <a:t>. Variations in </a:t>
            </a:r>
            <a:r>
              <a:rPr lang="en-US" sz="1600" b="1" i="0" u="none" strike="noStrike" baseline="0" dirty="0">
                <a:solidFill>
                  <a:schemeClr val="tx2"/>
                </a:solidFill>
                <a:latin typeface="+mj-lt"/>
              </a:rPr>
              <a:t>bedrock</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depth are often needed on major construction </a:t>
            </a:r>
            <a:r>
              <a:rPr lang="en-US" sz="1600" b="1" i="0" u="none" strike="noStrike" baseline="0" dirty="0">
                <a:latin typeface="+mj-lt"/>
              </a:rPr>
              <a:t>sites</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and the mechanical properties of the overburden may be important when heavy loads have to be sustained.</a:t>
            </a:r>
          </a:p>
          <a:p>
            <a:pPr algn="justLow" rtl="0"/>
            <a:endParaRPr lang="en-US" sz="700" b="0" i="0" u="none" strike="noStrike" baseline="0" dirty="0">
              <a:solidFill>
                <a:srgbClr val="000000"/>
              </a:solidFill>
              <a:latin typeface="+mj-lt"/>
            </a:endParaRPr>
          </a:p>
          <a:p>
            <a:pPr algn="justLow" rtl="0"/>
            <a:r>
              <a:rPr lang="en-US" sz="1600" b="0" i="0" u="none" strike="noStrike" baseline="0" dirty="0">
                <a:solidFill>
                  <a:srgbClr val="000000"/>
                </a:solidFill>
                <a:latin typeface="+mj-lt"/>
              </a:rPr>
              <a:t>A geophysical survey consists of a set of measurements, usually collected to a systematic pattern over the earth's surface by land, sea or air, or vertically in a </a:t>
            </a:r>
            <a:r>
              <a:rPr lang="en-US" sz="1600" b="1" i="0" u="none" strike="noStrike" baseline="0" dirty="0">
                <a:solidFill>
                  <a:schemeClr val="tx2"/>
                </a:solidFill>
                <a:latin typeface="+mj-lt"/>
              </a:rPr>
              <a:t>borehole</a:t>
            </a:r>
            <a:r>
              <a:rPr lang="en-US" sz="1600" b="0" i="0" u="none" strike="noStrike" baseline="0" dirty="0">
                <a:solidFill>
                  <a:srgbClr val="000000"/>
                </a:solidFill>
                <a:latin typeface="+mj-lt"/>
              </a:rPr>
              <a:t>. In choosing the geophysical technique to be used to study a problem the contrasting properties of the subsurface rocks and their </a:t>
            </a:r>
            <a:r>
              <a:rPr lang="en-US" sz="1600" b="1" i="0" u="none" strike="noStrike" baseline="0" dirty="0">
                <a:solidFill>
                  <a:schemeClr val="tx2"/>
                </a:solidFill>
                <a:latin typeface="+mj-lt"/>
              </a:rPr>
              <a:t>homogeneity</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within a </a:t>
            </a:r>
            <a:r>
              <a:rPr lang="en-US" sz="1600" b="1" i="0" u="none" strike="noStrike" baseline="0" dirty="0">
                <a:solidFill>
                  <a:schemeClr val="tx2"/>
                </a:solidFill>
                <a:latin typeface="+mj-lt"/>
              </a:rPr>
              <a:t>particular</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formation are important factors to be </a:t>
            </a:r>
            <a:r>
              <a:rPr lang="en-US" sz="1600" b="1" i="0" u="none" strike="noStrike" baseline="0" dirty="0">
                <a:solidFill>
                  <a:schemeClr val="tx2"/>
                </a:solidFill>
                <a:latin typeface="+mj-lt"/>
              </a:rPr>
              <a:t>considered</a:t>
            </a:r>
            <a:r>
              <a:rPr lang="en-US" sz="1600" b="0" i="0" u="none" strike="noStrike" baseline="0" dirty="0">
                <a:solidFill>
                  <a:srgbClr val="000000"/>
                </a:solidFill>
                <a:latin typeface="+mj-lt"/>
              </a:rPr>
              <a:t>. </a:t>
            </a:r>
          </a:p>
          <a:p>
            <a:pPr algn="justLow" rtl="0"/>
            <a:endParaRPr lang="en-US" sz="900" b="0" i="0" u="none" strike="noStrike" baseline="0" dirty="0">
              <a:solidFill>
                <a:srgbClr val="000000"/>
              </a:solidFill>
              <a:latin typeface="+mj-lt"/>
            </a:endParaRPr>
          </a:p>
          <a:p>
            <a:pPr algn="justLow" rtl="0"/>
            <a:r>
              <a:rPr lang="en-US" sz="1600" b="0" i="0" u="none" strike="noStrike" baseline="0" dirty="0">
                <a:solidFill>
                  <a:srgbClr val="000000"/>
                </a:solidFill>
                <a:latin typeface="+mj-lt"/>
              </a:rPr>
              <a:t>The properties of rocks of which most use is made in geophysical prospecting are </a:t>
            </a:r>
            <a:r>
              <a:rPr lang="en-US" sz="1600" b="1" i="0" u="none" strike="noStrike" baseline="0" dirty="0">
                <a:solidFill>
                  <a:schemeClr val="tx2"/>
                </a:solidFill>
                <a:latin typeface="+mj-lt"/>
              </a:rPr>
              <a:t>elasticity</a:t>
            </a:r>
            <a:r>
              <a:rPr lang="en-US" sz="1600" b="0" i="0" u="none" strike="noStrike" baseline="0" dirty="0">
                <a:solidFill>
                  <a:schemeClr val="tx2"/>
                </a:solidFill>
                <a:latin typeface="+mj-lt"/>
              </a:rPr>
              <a:t>, </a:t>
            </a:r>
            <a:r>
              <a:rPr lang="en-US" sz="1600" b="1" i="0" u="none" strike="noStrike" baseline="0" dirty="0">
                <a:solidFill>
                  <a:schemeClr val="tx2"/>
                </a:solidFill>
                <a:latin typeface="+mj-lt"/>
              </a:rPr>
              <a:t>electrical conductivity</a:t>
            </a:r>
            <a:r>
              <a:rPr lang="en-US" sz="1600" b="0" i="0" u="none" strike="noStrike" baseline="0" dirty="0">
                <a:solidFill>
                  <a:schemeClr val="tx2"/>
                </a:solidFill>
                <a:latin typeface="+mj-lt"/>
              </a:rPr>
              <a:t>, </a:t>
            </a:r>
            <a:r>
              <a:rPr lang="en-US" sz="1600" b="1" i="0" u="none" strike="noStrike" baseline="0" dirty="0">
                <a:solidFill>
                  <a:schemeClr val="tx2"/>
                </a:solidFill>
                <a:latin typeface="+mj-lt"/>
              </a:rPr>
              <a:t>density</a:t>
            </a:r>
            <a:r>
              <a:rPr lang="en-US" sz="1600" b="0" i="0" u="none" strike="noStrike" baseline="0" dirty="0">
                <a:solidFill>
                  <a:schemeClr val="tx2"/>
                </a:solidFill>
                <a:latin typeface="+mj-lt"/>
              </a:rPr>
              <a:t>, </a:t>
            </a:r>
            <a:r>
              <a:rPr lang="en-US" sz="1600" b="1" i="0" u="none" strike="noStrike" baseline="0" dirty="0">
                <a:solidFill>
                  <a:schemeClr val="tx2"/>
                </a:solidFill>
                <a:latin typeface="+mj-lt"/>
              </a:rPr>
              <a:t>magnetic susceptibility</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and </a:t>
            </a:r>
            <a:r>
              <a:rPr lang="en-US" sz="1600" b="1" i="0" u="none" strike="noStrike" baseline="0" dirty="0">
                <a:solidFill>
                  <a:schemeClr val="tx2"/>
                </a:solidFill>
                <a:latin typeface="+mj-lt"/>
              </a:rPr>
              <a:t>remanence,</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and </a:t>
            </a:r>
            <a:r>
              <a:rPr lang="en-US" sz="1600" b="1" i="0" u="none" strike="noStrike" baseline="0" dirty="0">
                <a:solidFill>
                  <a:schemeClr val="tx2"/>
                </a:solidFill>
                <a:latin typeface="+mj-lt"/>
              </a:rPr>
              <a:t>electrical polarizability</a:t>
            </a:r>
            <a:r>
              <a:rPr lang="en-US" sz="1600" b="0" i="0" u="none" strike="noStrike" baseline="0" dirty="0">
                <a:solidFill>
                  <a:schemeClr val="tx2"/>
                </a:solidFill>
                <a:latin typeface="+mj-lt"/>
              </a:rPr>
              <a:t>. </a:t>
            </a:r>
            <a:r>
              <a:rPr lang="en-US" sz="1600" b="1" i="0" u="none" strike="noStrike" baseline="0" dirty="0">
                <a:solidFill>
                  <a:schemeClr val="tx2"/>
                </a:solidFill>
                <a:latin typeface="+mj-lt"/>
              </a:rPr>
              <a:t>To a lesser extent</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other properties such as degree of radioactivity are also </a:t>
            </a:r>
            <a:r>
              <a:rPr lang="en-US" sz="1600" b="1" i="0" u="none" strike="noStrike" baseline="0" dirty="0">
                <a:solidFill>
                  <a:schemeClr val="tx2"/>
                </a:solidFill>
                <a:latin typeface="+mj-lt"/>
              </a:rPr>
              <a:t>utilized</a:t>
            </a:r>
            <a:r>
              <a:rPr lang="en-US" sz="1600" b="0" i="0" u="none" strike="noStrike" baseline="0" dirty="0">
                <a:solidFill>
                  <a:srgbClr val="000000"/>
                </a:solidFill>
                <a:latin typeface="+mj-lt"/>
              </a:rPr>
              <a:t>. </a:t>
            </a:r>
          </a:p>
          <a:p>
            <a:pPr algn="justLow" rtl="0"/>
            <a:endParaRPr lang="en-US" sz="1000" b="0" i="0" u="none" strike="noStrike" baseline="0" dirty="0">
              <a:solidFill>
                <a:srgbClr val="000000"/>
              </a:solidFill>
              <a:latin typeface="+mj-lt"/>
            </a:endParaRPr>
          </a:p>
          <a:p>
            <a:pPr algn="justLow" rtl="0"/>
            <a:r>
              <a:rPr lang="en-US" sz="1600" b="1" i="0" u="none" strike="noStrike" baseline="0" dirty="0">
                <a:solidFill>
                  <a:schemeClr val="tx2"/>
                </a:solidFill>
                <a:latin typeface="+mj-lt"/>
              </a:rPr>
              <a:t>Gravitational</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and </a:t>
            </a:r>
            <a:r>
              <a:rPr lang="en-US" sz="1600" b="1" i="0" u="none" strike="noStrike" baseline="0" dirty="0">
                <a:solidFill>
                  <a:schemeClr val="tx2"/>
                </a:solidFill>
                <a:latin typeface="+mj-lt"/>
              </a:rPr>
              <a:t>magnetic surveys make use of </a:t>
            </a:r>
            <a:r>
              <a:rPr lang="en-US" sz="1600" b="0" i="0" u="none" strike="noStrike" baseline="0" dirty="0">
                <a:solidFill>
                  <a:srgbClr val="000000"/>
                </a:solidFill>
                <a:latin typeface="+mj-lt"/>
              </a:rPr>
              <a:t>natural fields of force. Most </a:t>
            </a:r>
            <a:r>
              <a:rPr lang="en-US" sz="1600" b="1" i="0" u="none" strike="noStrike" baseline="0" dirty="0">
                <a:solidFill>
                  <a:schemeClr val="tx2"/>
                </a:solidFill>
                <a:latin typeface="+mj-lt"/>
              </a:rPr>
              <a:t>seismic </a:t>
            </a:r>
            <a:r>
              <a:rPr lang="en-US" sz="1600" b="0" i="0" u="none" strike="noStrike" baseline="0" dirty="0">
                <a:solidFill>
                  <a:srgbClr val="000000"/>
                </a:solidFill>
                <a:latin typeface="+mj-lt"/>
              </a:rPr>
              <a:t>and </a:t>
            </a:r>
            <a:r>
              <a:rPr lang="en-US" sz="1600" b="1" i="0" u="none" strike="noStrike" baseline="0" dirty="0">
                <a:solidFill>
                  <a:schemeClr val="tx2"/>
                </a:solidFill>
                <a:latin typeface="+mj-lt"/>
              </a:rPr>
              <a:t>electrical</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(including electromagnetic) methods, which involve the elastic and electrical properties of rocks, </a:t>
            </a:r>
            <a:r>
              <a:rPr lang="en-US" sz="1600" b="1" i="0" u="none" strike="noStrike" baseline="0" dirty="0">
                <a:solidFill>
                  <a:schemeClr val="tx2"/>
                </a:solidFill>
                <a:latin typeface="+mj-lt"/>
              </a:rPr>
              <a:t>necessitate</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introducing energy into ground. Since the source is under control the source to detector distance can be varied. This makes it possible when gravity and magnetic fields are being </a:t>
            </a:r>
            <a:r>
              <a:rPr lang="en-US" sz="1600" b="1" i="0" u="none" strike="noStrike" baseline="0" dirty="0">
                <a:solidFill>
                  <a:srgbClr val="000000"/>
                </a:solidFill>
                <a:latin typeface="+mj-lt"/>
              </a:rPr>
              <a:t>utilized</a:t>
            </a:r>
            <a:r>
              <a:rPr lang="en-US" sz="1600" b="0" i="0" u="none" strike="noStrike" baseline="0" dirty="0">
                <a:solidFill>
                  <a:srgbClr val="000000"/>
                </a:solidFill>
                <a:latin typeface="+mj-lt"/>
              </a:rPr>
              <a:t>. </a:t>
            </a:r>
          </a:p>
        </p:txBody>
      </p:sp>
    </p:spTree>
    <p:extLst>
      <p:ext uri="{BB962C8B-B14F-4D97-AF65-F5344CB8AC3E}">
        <p14:creationId xmlns:p14="http://schemas.microsoft.com/office/powerpoint/2010/main" val="325703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6960D6A5-D698-6B90-EDAC-07AB48163302}"/>
              </a:ext>
            </a:extLst>
          </p:cNvPr>
          <p:cNvSpPr>
            <a:spLocks noGrp="1"/>
          </p:cNvSpPr>
          <p:nvPr>
            <p:ph type="sldNum" sz="quarter" idx="12"/>
          </p:nvPr>
        </p:nvSpPr>
        <p:spPr/>
        <p:txBody>
          <a:bodyPr/>
          <a:lstStyle/>
          <a:p>
            <a:fld id="{0B34F065-1154-456A-91E3-76DE8E75E17B}" type="slidenum">
              <a:rPr lang="ar-SA" smtClean="0"/>
              <a:t>3</a:t>
            </a:fld>
            <a:endParaRPr lang="ar-SA"/>
          </a:p>
        </p:txBody>
      </p:sp>
      <p:sp>
        <p:nvSpPr>
          <p:cNvPr id="3" name="TextBox 2">
            <a:extLst>
              <a:ext uri="{FF2B5EF4-FFF2-40B4-BE49-F238E27FC236}">
                <a16:creationId xmlns:a16="http://schemas.microsoft.com/office/drawing/2014/main" id="{CBFD5B9E-58A4-302A-5B02-EFF971CDE3AC}"/>
              </a:ext>
            </a:extLst>
          </p:cNvPr>
          <p:cNvSpPr txBox="1"/>
          <p:nvPr/>
        </p:nvSpPr>
        <p:spPr>
          <a:xfrm>
            <a:off x="251520" y="149379"/>
            <a:ext cx="8640960" cy="6771084"/>
          </a:xfrm>
          <a:prstGeom prst="rect">
            <a:avLst/>
          </a:prstGeom>
          <a:noFill/>
        </p:spPr>
        <p:txBody>
          <a:bodyPr wrap="square">
            <a:spAutoFit/>
          </a:bodyPr>
          <a:lstStyle/>
          <a:p>
            <a:pPr algn="just" rtl="0"/>
            <a:r>
              <a:rPr lang="en-US" sz="1600" b="0" i="0" u="none" strike="noStrike" baseline="0" dirty="0">
                <a:solidFill>
                  <a:srgbClr val="000000"/>
                </a:solidFill>
                <a:latin typeface="+mj-lt"/>
              </a:rPr>
              <a:t>Many factors – geological, economic, logistic and what we might call geophysical govern the choice of method for </a:t>
            </a:r>
            <a:r>
              <a:rPr lang="en-US" sz="1600" b="1" i="0" u="none" strike="noStrike" baseline="0" dirty="0">
                <a:solidFill>
                  <a:srgbClr val="000000"/>
                </a:solidFill>
                <a:latin typeface="+mj-lt"/>
              </a:rPr>
              <a:t>particular </a:t>
            </a:r>
            <a:r>
              <a:rPr lang="en-US" sz="1600" b="0" i="0" u="none" strike="noStrike" baseline="0" dirty="0">
                <a:solidFill>
                  <a:srgbClr val="000000"/>
                </a:solidFill>
                <a:latin typeface="+mj-lt"/>
              </a:rPr>
              <a:t>survey. </a:t>
            </a:r>
            <a:r>
              <a:rPr lang="en-US" sz="1600" b="1" i="0" u="none" strike="noStrike" baseline="0" dirty="0">
                <a:solidFill>
                  <a:schemeClr val="tx2"/>
                </a:solidFill>
                <a:latin typeface="+mj-lt"/>
              </a:rPr>
              <a:t>In many instances </a:t>
            </a:r>
            <a:r>
              <a:rPr lang="en-US" sz="1600" b="0" i="0" u="none" strike="noStrike" baseline="0" dirty="0">
                <a:solidFill>
                  <a:srgbClr val="000000"/>
                </a:solidFill>
                <a:latin typeface="+mj-lt"/>
              </a:rPr>
              <a:t>more than one method will be used to </a:t>
            </a:r>
            <a:r>
              <a:rPr lang="en-US" sz="1600" b="1" i="0" u="none" strike="noStrike" baseline="0" dirty="0">
                <a:solidFill>
                  <a:srgbClr val="000000"/>
                </a:solidFill>
                <a:latin typeface="+mj-lt"/>
              </a:rPr>
              <a:t>survey </a:t>
            </a:r>
            <a:r>
              <a:rPr lang="en-US" sz="1600" b="0" i="0" u="none" strike="noStrike" baseline="0" dirty="0">
                <a:solidFill>
                  <a:srgbClr val="000000"/>
                </a:solidFill>
                <a:latin typeface="+mj-lt"/>
              </a:rPr>
              <a:t>the same ground. The search for oil may start with gravity and </a:t>
            </a:r>
            <a:r>
              <a:rPr lang="en-US" sz="1600" b="1" i="0" u="none" strike="noStrike" baseline="0" dirty="0">
                <a:solidFill>
                  <a:schemeClr val="tx2"/>
                </a:solidFill>
                <a:latin typeface="+mj-lt"/>
              </a:rPr>
              <a:t>airborne magnetic </a:t>
            </a:r>
            <a:r>
              <a:rPr lang="en-US" sz="1600" b="0" i="0" u="none" strike="noStrike" baseline="0" dirty="0">
                <a:solidFill>
                  <a:srgbClr val="000000"/>
                </a:solidFill>
                <a:latin typeface="+mj-lt"/>
              </a:rPr>
              <a:t>work as a preliminary to </a:t>
            </a:r>
            <a:r>
              <a:rPr lang="en-US" sz="1600" b="1" i="0" u="none" strike="noStrike" baseline="0" dirty="0">
                <a:solidFill>
                  <a:schemeClr val="tx2"/>
                </a:solidFill>
                <a:latin typeface="+mj-lt"/>
              </a:rPr>
              <a:t>seismic shooting</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in localities determined by interpretation of </a:t>
            </a:r>
            <a:r>
              <a:rPr lang="en-GB" sz="1600" b="0" i="0" u="none" strike="noStrike" baseline="0" dirty="0">
                <a:solidFill>
                  <a:srgbClr val="000000"/>
                </a:solidFill>
                <a:latin typeface="+mj-lt"/>
              </a:rPr>
              <a:t>the earlier surveys.</a:t>
            </a:r>
          </a:p>
          <a:p>
            <a:pPr algn="just" rtl="0"/>
            <a:endParaRPr lang="en-GB" sz="400" dirty="0">
              <a:latin typeface="+mj-lt"/>
            </a:endParaRPr>
          </a:p>
          <a:p>
            <a:pPr algn="just" rtl="0"/>
            <a:r>
              <a:rPr lang="en-US" sz="1600" b="0" i="0" u="none" strike="noStrike" baseline="0" dirty="0">
                <a:solidFill>
                  <a:srgbClr val="000000"/>
                </a:solidFill>
                <a:latin typeface="+mj-lt"/>
              </a:rPr>
              <a:t>Combining electromagnetic, magnetic and gravity data may make it possible to </a:t>
            </a:r>
            <a:r>
              <a:rPr lang="en-US" sz="1600" b="1" i="0" u="none" strike="noStrike" baseline="0" dirty="0">
                <a:solidFill>
                  <a:schemeClr val="tx2"/>
                </a:solidFill>
                <a:latin typeface="+mj-lt"/>
              </a:rPr>
              <a:t>decide</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whether certain </a:t>
            </a:r>
            <a:r>
              <a:rPr lang="en-US" sz="1600" b="1" i="0" u="none" strike="noStrike" baseline="0" dirty="0">
                <a:solidFill>
                  <a:schemeClr val="tx2"/>
                </a:solidFill>
                <a:latin typeface="+mj-lt"/>
              </a:rPr>
              <a:t>indications</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are of valuable metallic ores or merely of concentrations of uneconomic minerals. </a:t>
            </a:r>
          </a:p>
          <a:p>
            <a:pPr algn="just" rtl="0"/>
            <a:endParaRPr lang="en-US" sz="600" b="0" i="0" u="none" strike="noStrike" baseline="0" dirty="0">
              <a:solidFill>
                <a:srgbClr val="000000"/>
              </a:solidFill>
              <a:latin typeface="+mj-lt"/>
            </a:endParaRPr>
          </a:p>
          <a:p>
            <a:pPr algn="justLow" rtl="0"/>
            <a:r>
              <a:rPr lang="en-US" sz="1600" b="0" i="0" u="none" strike="noStrike" baseline="0" dirty="0">
                <a:solidFill>
                  <a:srgbClr val="000000"/>
                </a:solidFill>
                <a:latin typeface="+mj-lt"/>
              </a:rPr>
              <a:t>The final decision to be taken in prospecting and </a:t>
            </a:r>
            <a:r>
              <a:rPr lang="en-US" sz="1600" b="1" i="0" u="none" strike="noStrike" baseline="0" dirty="0">
                <a:solidFill>
                  <a:srgbClr val="000000"/>
                </a:solidFill>
                <a:latin typeface="+mj-lt"/>
              </a:rPr>
              <a:t>site </a:t>
            </a:r>
            <a:r>
              <a:rPr lang="en-US" sz="1600" b="0" i="0" u="none" strike="noStrike" baseline="0" dirty="0">
                <a:solidFill>
                  <a:srgbClr val="000000"/>
                </a:solidFill>
                <a:latin typeface="+mj-lt"/>
              </a:rPr>
              <a:t>investigation is whether or when to drill. In </a:t>
            </a:r>
            <a:r>
              <a:rPr lang="en-US" sz="1600" b="1" i="0" u="none" strike="noStrike" baseline="0" dirty="0">
                <a:solidFill>
                  <a:schemeClr val="tx2"/>
                </a:solidFill>
                <a:latin typeface="+mj-lt"/>
              </a:rPr>
              <a:t>civil engineering </a:t>
            </a:r>
            <a:r>
              <a:rPr lang="en-US" sz="1600" b="0" i="0" u="none" strike="noStrike" baseline="0" dirty="0">
                <a:solidFill>
                  <a:srgbClr val="000000"/>
                </a:solidFill>
                <a:latin typeface="+mj-lt"/>
              </a:rPr>
              <a:t>where depths of investigation are small and high</a:t>
            </a:r>
            <a:r>
              <a:rPr lang="en-US" sz="1600" b="0" i="0" u="none" strike="noStrike" baseline="0" dirty="0">
                <a:solidFill>
                  <a:schemeClr val="tx2"/>
                </a:solidFill>
                <a:latin typeface="+mj-lt"/>
              </a:rPr>
              <a:t> </a:t>
            </a:r>
            <a:r>
              <a:rPr lang="en-US" sz="1600" b="1" i="0" u="none" strike="noStrike" baseline="0" dirty="0">
                <a:solidFill>
                  <a:schemeClr val="tx2"/>
                </a:solidFill>
                <a:latin typeface="+mj-lt"/>
              </a:rPr>
              <a:t>accuracy </a:t>
            </a:r>
            <a:r>
              <a:rPr lang="en-US" sz="1600" b="0" i="0" u="none" strike="noStrike" baseline="0" dirty="0">
                <a:solidFill>
                  <a:srgbClr val="000000"/>
                </a:solidFill>
                <a:latin typeface="+mj-lt"/>
              </a:rPr>
              <a:t>is required it may pay to </a:t>
            </a:r>
            <a:r>
              <a:rPr lang="en-US" sz="1600" b="1" i="0" u="none" strike="noStrike" baseline="0" dirty="0">
                <a:solidFill>
                  <a:schemeClr val="tx2"/>
                </a:solidFill>
                <a:latin typeface="+mj-lt"/>
              </a:rPr>
              <a:t>dispense with </a:t>
            </a:r>
            <a:r>
              <a:rPr lang="en-US" sz="1600" b="0" i="0" u="none" strike="noStrike" baseline="0" dirty="0">
                <a:solidFill>
                  <a:srgbClr val="000000"/>
                </a:solidFill>
                <a:latin typeface="+mj-lt"/>
              </a:rPr>
              <a:t>geophysics and drill from the outset. As depths or distances to be covered increase, particularly if the geology is simple, geophysics will be increasingly used. In </a:t>
            </a:r>
            <a:r>
              <a:rPr lang="en-US" sz="1600" b="1" i="0" u="none" strike="noStrike" baseline="0" dirty="0">
                <a:solidFill>
                  <a:schemeClr val="tx2"/>
                </a:solidFill>
                <a:latin typeface="+mj-lt"/>
              </a:rPr>
              <a:t>prospecting for oil </a:t>
            </a:r>
            <a:r>
              <a:rPr lang="en-US" sz="1600" b="0" i="0" u="none" strike="noStrike" baseline="0" dirty="0">
                <a:solidFill>
                  <a:srgbClr val="000000"/>
                </a:solidFill>
                <a:latin typeface="+mj-lt"/>
              </a:rPr>
              <a:t>the structures to be discovered lie at great depth, making </a:t>
            </a:r>
            <a:r>
              <a:rPr lang="en-US" sz="1600" b="1" i="0" u="none" strike="noStrike" baseline="0" dirty="0">
                <a:solidFill>
                  <a:schemeClr val="tx2"/>
                </a:solidFill>
                <a:latin typeface="+mj-lt"/>
              </a:rPr>
              <a:t>exploratory drilling on a large scale </a:t>
            </a:r>
            <a:r>
              <a:rPr lang="en-US" sz="1600" b="0" i="0" u="none" strike="noStrike" baseline="0" dirty="0">
                <a:solidFill>
                  <a:srgbClr val="000000"/>
                </a:solidFill>
                <a:latin typeface="+mj-lt"/>
              </a:rPr>
              <a:t>prior geophysical survey out of question.</a:t>
            </a:r>
          </a:p>
          <a:p>
            <a:pPr algn="justLow" rtl="0"/>
            <a:endParaRPr lang="en-US" sz="800" b="0" i="0" u="none" strike="noStrike" baseline="0" dirty="0">
              <a:solidFill>
                <a:srgbClr val="000000"/>
              </a:solidFill>
              <a:latin typeface="+mj-lt"/>
            </a:endParaRPr>
          </a:p>
          <a:p>
            <a:pPr algn="justLow" rtl="0"/>
            <a:r>
              <a:rPr lang="en-US" sz="1600" b="0" i="0" u="none" strike="noStrike" baseline="0" dirty="0">
                <a:solidFill>
                  <a:srgbClr val="000000"/>
                </a:solidFill>
                <a:latin typeface="+mj-lt"/>
              </a:rPr>
              <a:t>Generally, </a:t>
            </a:r>
            <a:r>
              <a:rPr lang="en-US" sz="1600" b="1" i="0" u="none" strike="noStrike" baseline="0" dirty="0">
                <a:solidFill>
                  <a:srgbClr val="000000"/>
                </a:solidFill>
                <a:latin typeface="+mj-lt"/>
              </a:rPr>
              <a:t>both </a:t>
            </a:r>
            <a:r>
              <a:rPr lang="en-US" sz="1600" b="0" i="0" u="none" strike="noStrike" baseline="0" dirty="0">
                <a:solidFill>
                  <a:srgbClr val="000000"/>
                </a:solidFill>
                <a:latin typeface="+mj-lt"/>
              </a:rPr>
              <a:t>economic </a:t>
            </a:r>
            <a:r>
              <a:rPr lang="en-US" sz="1600" b="1" i="0" u="none" strike="noStrike" baseline="0" dirty="0">
                <a:solidFill>
                  <a:srgbClr val="000000"/>
                </a:solidFill>
                <a:latin typeface="+mj-lt"/>
              </a:rPr>
              <a:t>and </a:t>
            </a:r>
            <a:r>
              <a:rPr lang="en-US" sz="1600" b="0" i="0" u="none" strike="noStrike" baseline="0" dirty="0">
                <a:solidFill>
                  <a:srgbClr val="000000"/>
                </a:solidFill>
                <a:latin typeface="+mj-lt"/>
              </a:rPr>
              <a:t>scientific factors have to be </a:t>
            </a:r>
            <a:r>
              <a:rPr lang="en-US" sz="1600" b="1" i="0" u="none" strike="noStrike" baseline="0" dirty="0">
                <a:solidFill>
                  <a:schemeClr val="tx2"/>
                </a:solidFill>
                <a:latin typeface="+mj-lt"/>
              </a:rPr>
              <a:t>considered</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in </a:t>
            </a:r>
            <a:r>
              <a:rPr lang="en-US" sz="1600" b="1" i="0" u="none" strike="noStrike" baseline="0" dirty="0">
                <a:solidFill>
                  <a:schemeClr val="tx2"/>
                </a:solidFill>
                <a:latin typeface="+mj-lt"/>
              </a:rPr>
              <a:t>deciding</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a drilling </a:t>
            </a:r>
            <a:r>
              <a:rPr lang="en-US" sz="1600" b="0" i="0" u="none" strike="noStrike" baseline="0" dirty="0" err="1">
                <a:solidFill>
                  <a:srgbClr val="000000"/>
                </a:solidFill>
                <a:latin typeface="+mj-lt"/>
              </a:rPr>
              <a:t>programme</a:t>
            </a:r>
            <a:r>
              <a:rPr lang="en-US" sz="1600" b="0" i="0" u="none" strike="noStrike" baseline="0" dirty="0">
                <a:solidFill>
                  <a:srgbClr val="000000"/>
                </a:solidFill>
                <a:latin typeface="+mj-lt"/>
              </a:rPr>
              <a:t>. The cost of drilling to map accurately the undulating surface of the bedrock on a </a:t>
            </a:r>
            <a:r>
              <a:rPr lang="en-US" sz="1600" b="1" i="0" u="none" strike="noStrike" baseline="0" dirty="0">
                <a:solidFill>
                  <a:srgbClr val="000000"/>
                </a:solidFill>
                <a:latin typeface="+mj-lt"/>
              </a:rPr>
              <a:t>site </a:t>
            </a:r>
            <a:r>
              <a:rPr lang="en-US" sz="1600" b="0" i="0" u="none" strike="noStrike" baseline="0" dirty="0">
                <a:solidFill>
                  <a:srgbClr val="000000"/>
                </a:solidFill>
                <a:latin typeface="+mj-lt"/>
              </a:rPr>
              <a:t>may be very high relative to the cost of using geophysics but if </a:t>
            </a:r>
            <a:r>
              <a:rPr lang="en-US" sz="1600" b="1" i="0" u="none" strike="noStrike" baseline="0" dirty="0">
                <a:solidFill>
                  <a:schemeClr val="tx2"/>
                </a:solidFill>
                <a:latin typeface="+mj-lt"/>
              </a:rPr>
              <a:t>the economic penalties </a:t>
            </a:r>
            <a:r>
              <a:rPr lang="en-US" sz="1600" b="0" i="0" u="none" strike="noStrike" baseline="0" dirty="0">
                <a:solidFill>
                  <a:srgbClr val="000000"/>
                </a:solidFill>
                <a:latin typeface="+mj-lt"/>
              </a:rPr>
              <a:t>of inaccuracy are </a:t>
            </a:r>
            <a:r>
              <a:rPr lang="en-US" sz="1600" b="1" i="0" u="none" strike="noStrike" baseline="0" dirty="0">
                <a:solidFill>
                  <a:schemeClr val="tx2"/>
                </a:solidFill>
                <a:latin typeface="+mj-lt"/>
              </a:rPr>
              <a:t>substantial</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it may be cheaper to drill. </a:t>
            </a:r>
            <a:r>
              <a:rPr lang="en-US" sz="1600" b="1" i="0" u="none" strike="noStrike" baseline="0" dirty="0">
                <a:solidFill>
                  <a:schemeClr val="tx2"/>
                </a:solidFill>
                <a:latin typeface="+mj-lt"/>
              </a:rPr>
              <a:t>On the other hand</a:t>
            </a:r>
            <a:r>
              <a:rPr lang="en-US" sz="1600" b="0" i="0" u="none" strike="noStrike" baseline="0" dirty="0">
                <a:solidFill>
                  <a:srgbClr val="000000"/>
                </a:solidFill>
                <a:latin typeface="+mj-lt"/>
              </a:rPr>
              <a:t>, where a large area must be covered in detail but high accuracy is not </a:t>
            </a:r>
            <a:r>
              <a:rPr lang="en-US" sz="1600" b="1" i="0" u="none" strike="noStrike" baseline="0" dirty="0">
                <a:solidFill>
                  <a:schemeClr val="tx2"/>
                </a:solidFill>
                <a:latin typeface="+mj-lt"/>
              </a:rPr>
              <a:t>essential</a:t>
            </a:r>
            <a:r>
              <a:rPr lang="en-US" sz="1600" b="0" i="0" u="none" strike="noStrike" baseline="0" dirty="0">
                <a:solidFill>
                  <a:srgbClr val="000000"/>
                </a:solidFill>
                <a:latin typeface="+mj-lt"/>
              </a:rPr>
              <a:t>, geophysics can be the obvious answer. </a:t>
            </a:r>
          </a:p>
          <a:p>
            <a:pPr algn="justLow" rtl="0"/>
            <a:endParaRPr lang="en-US" sz="300" dirty="0">
              <a:solidFill>
                <a:srgbClr val="000000"/>
              </a:solidFill>
              <a:latin typeface="+mj-lt"/>
            </a:endParaRPr>
          </a:p>
          <a:p>
            <a:pPr algn="justLow" rtl="0"/>
            <a:r>
              <a:rPr lang="en-US" sz="1600" b="0" i="0" u="none" strike="noStrike" baseline="0" dirty="0">
                <a:solidFill>
                  <a:srgbClr val="000000"/>
                </a:solidFill>
                <a:latin typeface="+mj-lt"/>
              </a:rPr>
              <a:t>At present the greatest use of geophysical prospecting is made in oil exploration. The three principle geophysical methods used in petroleum exploration are seismic, magnetic, and gravity. The magnetic method is the oldest geophysical method, and is based on the measurement of variations in the magnetic field </a:t>
            </a:r>
            <a:r>
              <a:rPr lang="en-US" sz="1600" b="1" i="0" u="none" strike="noStrike" baseline="0" dirty="0">
                <a:solidFill>
                  <a:schemeClr val="tx2"/>
                </a:solidFill>
                <a:latin typeface="+mj-lt"/>
              </a:rPr>
              <a:t>due to </a:t>
            </a:r>
            <a:r>
              <a:rPr lang="en-US" sz="1600" b="0" i="0" u="none" strike="noStrike" baseline="0" dirty="0">
                <a:solidFill>
                  <a:srgbClr val="000000"/>
                </a:solidFill>
                <a:latin typeface="+mj-lt"/>
              </a:rPr>
              <a:t>changes of structure or magnetic susceptibility of the rocks. Sedimentary rocks generally have a smaller susceptibility than igneous or metamorphic rocks, so an interpretation of the recorded </a:t>
            </a:r>
            <a:r>
              <a:rPr lang="en-US" sz="1600" b="1" i="0" u="none" strike="noStrike" baseline="0" dirty="0">
                <a:solidFill>
                  <a:schemeClr val="tx2"/>
                </a:solidFill>
                <a:latin typeface="+mj-lt"/>
              </a:rPr>
              <a:t>anomalies</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can </a:t>
            </a:r>
            <a:r>
              <a:rPr lang="en-US" sz="1600" b="1" i="0" u="none" strike="noStrike" baseline="0" dirty="0">
                <a:solidFill>
                  <a:schemeClr val="tx2"/>
                </a:solidFill>
                <a:latin typeface="+mj-lt"/>
              </a:rPr>
              <a:t>yield</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the maximum </a:t>
            </a:r>
            <a:r>
              <a:rPr lang="en-US" sz="1600" b="1" i="0" u="none" strike="noStrike" baseline="0" dirty="0">
                <a:solidFill>
                  <a:schemeClr val="tx2"/>
                </a:solidFill>
                <a:latin typeface="+mj-lt"/>
              </a:rPr>
              <a:t>depth value </a:t>
            </a:r>
            <a:r>
              <a:rPr lang="en-US" sz="1600" b="0" i="0" u="none" strike="noStrike" baseline="0" dirty="0">
                <a:solidFill>
                  <a:srgbClr val="000000"/>
                </a:solidFill>
                <a:latin typeface="+mj-lt"/>
              </a:rPr>
              <a:t>for a sedimentary basin. Today, magnetic surveys for hydrocarbon exploration are usually </a:t>
            </a:r>
            <a:r>
              <a:rPr lang="en-US" sz="1600" b="1" i="0" u="none" strike="noStrike" baseline="0" dirty="0">
                <a:solidFill>
                  <a:schemeClr val="tx2"/>
                </a:solidFill>
                <a:latin typeface="+mj-lt"/>
              </a:rPr>
              <a:t>carried out </a:t>
            </a:r>
            <a:r>
              <a:rPr lang="en-US" sz="1600" b="0" i="0" u="none" strike="noStrike" baseline="0" dirty="0">
                <a:solidFill>
                  <a:srgbClr val="000000"/>
                </a:solidFill>
                <a:latin typeface="+mj-lt"/>
              </a:rPr>
              <a:t>from the air (aeromagnetic) or from a ship.</a:t>
            </a:r>
            <a:endParaRPr lang="en-GB" sz="1600" dirty="0">
              <a:latin typeface="+mj-lt"/>
            </a:endParaRPr>
          </a:p>
        </p:txBody>
      </p:sp>
    </p:spTree>
    <p:extLst>
      <p:ext uri="{BB962C8B-B14F-4D97-AF65-F5344CB8AC3E}">
        <p14:creationId xmlns:p14="http://schemas.microsoft.com/office/powerpoint/2010/main" val="334190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6960D6A5-D698-6B90-EDAC-07AB48163302}"/>
              </a:ext>
            </a:extLst>
          </p:cNvPr>
          <p:cNvSpPr>
            <a:spLocks noGrp="1"/>
          </p:cNvSpPr>
          <p:nvPr>
            <p:ph type="sldNum" sz="quarter" idx="12"/>
          </p:nvPr>
        </p:nvSpPr>
        <p:spPr/>
        <p:txBody>
          <a:bodyPr/>
          <a:lstStyle/>
          <a:p>
            <a:fld id="{0B34F065-1154-456A-91E3-76DE8E75E17B}" type="slidenum">
              <a:rPr lang="ar-SA" smtClean="0"/>
              <a:t>4</a:t>
            </a:fld>
            <a:endParaRPr lang="ar-SA"/>
          </a:p>
        </p:txBody>
      </p:sp>
      <p:sp>
        <p:nvSpPr>
          <p:cNvPr id="3" name="TextBox 2">
            <a:extLst>
              <a:ext uri="{FF2B5EF4-FFF2-40B4-BE49-F238E27FC236}">
                <a16:creationId xmlns:a16="http://schemas.microsoft.com/office/drawing/2014/main" id="{CBFD5B9E-58A4-302A-5B02-EFF971CDE3AC}"/>
              </a:ext>
            </a:extLst>
          </p:cNvPr>
          <p:cNvSpPr txBox="1"/>
          <p:nvPr/>
        </p:nvSpPr>
        <p:spPr>
          <a:xfrm>
            <a:off x="179512" y="518710"/>
            <a:ext cx="8748972" cy="6001643"/>
          </a:xfrm>
          <a:prstGeom prst="rect">
            <a:avLst/>
          </a:prstGeom>
          <a:noFill/>
        </p:spPr>
        <p:txBody>
          <a:bodyPr wrap="square">
            <a:spAutoFit/>
          </a:bodyPr>
          <a:lstStyle/>
          <a:p>
            <a:pPr algn="justLow" rtl="0"/>
            <a:r>
              <a:rPr lang="en-US" sz="1600" b="0" i="0" u="none" strike="noStrike" baseline="0" dirty="0">
                <a:solidFill>
                  <a:srgbClr val="000000"/>
                </a:solidFill>
                <a:latin typeface="+mj-lt"/>
              </a:rPr>
              <a:t>The gravity method is based on the measurements of the variations in the </a:t>
            </a:r>
            <a:r>
              <a:rPr lang="en-US" sz="1600" b="1" i="0" u="none" strike="noStrike" baseline="0" dirty="0">
                <a:solidFill>
                  <a:schemeClr val="tx2"/>
                </a:solidFill>
                <a:latin typeface="+mj-lt"/>
              </a:rPr>
              <a:t>pull of gravity </a:t>
            </a:r>
            <a:r>
              <a:rPr lang="en-US" sz="1600" b="0" i="0" u="none" strike="noStrike" baseline="0" dirty="0">
                <a:solidFill>
                  <a:srgbClr val="000000"/>
                </a:solidFill>
                <a:latin typeface="+mj-lt"/>
              </a:rPr>
              <a:t>from the rocks in the upper layers of the earth's surface. Denser rocks have greater </a:t>
            </a:r>
            <a:r>
              <a:rPr lang="en-US" sz="1600" b="1" i="0" u="none" strike="noStrike" baseline="0" dirty="0">
                <a:solidFill>
                  <a:schemeClr val="tx2"/>
                </a:solidFill>
                <a:latin typeface="+mj-lt"/>
              </a:rPr>
              <a:t>gravitational attraction </a:t>
            </a:r>
            <a:r>
              <a:rPr lang="en-US" sz="1600" b="0" i="0" u="none" strike="noStrike" baseline="0" dirty="0">
                <a:solidFill>
                  <a:srgbClr val="000000"/>
                </a:solidFill>
                <a:latin typeface="+mj-lt"/>
              </a:rPr>
              <a:t>than less dense rocks. For example, a </a:t>
            </a:r>
            <a:r>
              <a:rPr lang="en-US" sz="1600" b="1" i="0" u="none" strike="noStrike" baseline="0" dirty="0">
                <a:solidFill>
                  <a:schemeClr val="tx2"/>
                </a:solidFill>
                <a:latin typeface="+mj-lt"/>
              </a:rPr>
              <a:t>structural uplift </a:t>
            </a:r>
            <a:r>
              <a:rPr lang="en-US" sz="1600" b="0" i="0" u="none" strike="noStrike" baseline="0" dirty="0">
                <a:solidFill>
                  <a:srgbClr val="000000"/>
                </a:solidFill>
                <a:latin typeface="+mj-lt"/>
              </a:rPr>
              <a:t>of denser rock will appear as an anomaly on the gravity map. Gravity surveys for hydrocarbons are carried out on land, in the air on helicopters,</a:t>
            </a:r>
          </a:p>
          <a:p>
            <a:pPr algn="justLow" rtl="0"/>
            <a:endParaRPr lang="en-US" sz="2800" dirty="0">
              <a:solidFill>
                <a:srgbClr val="000000"/>
              </a:solidFill>
              <a:latin typeface="+mj-lt"/>
            </a:endParaRPr>
          </a:p>
          <a:p>
            <a:pPr algn="justLow" rtl="0"/>
            <a:endParaRPr lang="en-US" sz="2800" dirty="0">
              <a:solidFill>
                <a:srgbClr val="000000"/>
              </a:solidFill>
              <a:latin typeface="+mj-lt"/>
            </a:endParaRPr>
          </a:p>
          <a:p>
            <a:pPr algn="justLow" rtl="0"/>
            <a:endParaRPr lang="en-US" sz="2800" dirty="0">
              <a:solidFill>
                <a:srgbClr val="000000"/>
              </a:solidFill>
              <a:latin typeface="+mj-lt"/>
            </a:endParaRPr>
          </a:p>
          <a:p>
            <a:pPr algn="justLow" rtl="0"/>
            <a:endParaRPr lang="en-US" sz="2800" dirty="0">
              <a:solidFill>
                <a:srgbClr val="000000"/>
              </a:solidFill>
              <a:latin typeface="+mj-lt"/>
            </a:endParaRPr>
          </a:p>
          <a:p>
            <a:pPr algn="justLow" rtl="0"/>
            <a:endParaRPr lang="en-US" sz="400" b="0" i="0" u="none" strike="noStrike" baseline="0" dirty="0">
              <a:solidFill>
                <a:srgbClr val="000000"/>
              </a:solidFill>
              <a:latin typeface="+mj-lt"/>
            </a:endParaRPr>
          </a:p>
          <a:p>
            <a:pPr algn="justLow" rtl="0"/>
            <a:r>
              <a:rPr lang="en-US" sz="1600" b="0" i="0" u="none" strike="noStrike" baseline="0" dirty="0">
                <a:solidFill>
                  <a:srgbClr val="000000"/>
                </a:solidFill>
                <a:latin typeface="+mj-lt"/>
              </a:rPr>
              <a:t> The most widely used geophysical method is the seismic method. Exploration seismology is divided into the branches of </a:t>
            </a:r>
            <a:r>
              <a:rPr lang="en-US" sz="1600" b="1" i="0" u="none" strike="noStrike" baseline="0" dirty="0">
                <a:solidFill>
                  <a:schemeClr val="tx2"/>
                </a:solidFill>
                <a:latin typeface="+mj-lt"/>
              </a:rPr>
              <a:t>reflection seismology </a:t>
            </a:r>
            <a:r>
              <a:rPr lang="en-US" sz="1600" b="0" i="0" u="none" strike="noStrike" baseline="0" dirty="0">
                <a:solidFill>
                  <a:srgbClr val="000000"/>
                </a:solidFill>
                <a:latin typeface="+mj-lt"/>
              </a:rPr>
              <a:t>and </a:t>
            </a:r>
            <a:r>
              <a:rPr lang="en-US" sz="1600" b="1" i="0" u="none" strike="noStrike" baseline="0" dirty="0">
                <a:solidFill>
                  <a:schemeClr val="tx2"/>
                </a:solidFill>
                <a:latin typeface="+mj-lt"/>
              </a:rPr>
              <a:t>refraction seismology</a:t>
            </a:r>
            <a:r>
              <a:rPr lang="en-US" sz="1600" b="0" i="0" u="none" strike="noStrike" baseline="0" dirty="0">
                <a:solidFill>
                  <a:srgbClr val="000000"/>
                </a:solidFill>
                <a:latin typeface="+mj-lt"/>
              </a:rPr>
              <a:t>. Most petroleum exploration is done by the reflection seismic method. Reflection seismology is a method of mapping the subsurface sedimentary rock layers from measurements of the </a:t>
            </a:r>
            <a:r>
              <a:rPr lang="en-US" sz="1600" b="1" i="0" u="none" strike="noStrike" baseline="0" dirty="0">
                <a:solidFill>
                  <a:schemeClr val="tx2"/>
                </a:solidFill>
                <a:latin typeface="+mj-lt"/>
              </a:rPr>
              <a:t>arrival times </a:t>
            </a:r>
            <a:r>
              <a:rPr lang="en-US" sz="1600" b="0" i="0" u="none" strike="noStrike" baseline="0" dirty="0">
                <a:solidFill>
                  <a:srgbClr val="000000"/>
                </a:solidFill>
                <a:latin typeface="+mj-lt"/>
              </a:rPr>
              <a:t>of </a:t>
            </a:r>
            <a:r>
              <a:rPr lang="en-US" sz="1600" b="1" i="0" u="none" strike="noStrike" baseline="0" dirty="0">
                <a:solidFill>
                  <a:schemeClr val="tx2"/>
                </a:solidFill>
                <a:latin typeface="+mj-lt"/>
              </a:rPr>
              <a:t>events</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reflected from the subsurface layers. The technology of collecting and processing reflection seismic data is based on a fundamental concept by generating seismic energy which </a:t>
            </a:r>
            <a:r>
              <a:rPr lang="en-US" sz="1600" b="1" i="0" u="none" strike="noStrike" baseline="0" dirty="0">
                <a:solidFill>
                  <a:schemeClr val="tx2"/>
                </a:solidFill>
                <a:latin typeface="+mj-lt"/>
              </a:rPr>
              <a:t>penetrates</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the earth's surface. Basically, the concept is the same for both </a:t>
            </a:r>
            <a:r>
              <a:rPr lang="en-US" sz="1600" b="1" i="0" u="none" strike="noStrike" baseline="0" dirty="0">
                <a:solidFill>
                  <a:schemeClr val="tx2"/>
                </a:solidFill>
                <a:latin typeface="+mj-lt"/>
              </a:rPr>
              <a:t>land</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and </a:t>
            </a:r>
            <a:r>
              <a:rPr lang="en-US" sz="1600" b="1" i="0" u="none" strike="noStrike" baseline="0" dirty="0">
                <a:solidFill>
                  <a:schemeClr val="tx2"/>
                </a:solidFill>
                <a:latin typeface="+mj-lt"/>
              </a:rPr>
              <a:t>marine surveys</a:t>
            </a:r>
            <a:r>
              <a:rPr lang="en-US" sz="1600" b="0" i="0" u="none" strike="noStrike" baseline="0" dirty="0">
                <a:solidFill>
                  <a:srgbClr val="000000"/>
                </a:solidFill>
                <a:latin typeface="+mj-lt"/>
              </a:rPr>
              <a:t>. </a:t>
            </a:r>
          </a:p>
          <a:p>
            <a:pPr algn="justLow" rtl="0"/>
            <a:r>
              <a:rPr lang="en-US" sz="1600" b="0" i="0" u="none" strike="noStrike" baseline="0" dirty="0">
                <a:solidFill>
                  <a:srgbClr val="000000"/>
                </a:solidFill>
                <a:latin typeface="+mj-lt"/>
              </a:rPr>
              <a:t>On land, seismic energy is generated at or near the earth's surface by </a:t>
            </a:r>
            <a:r>
              <a:rPr lang="en-US" sz="1600" b="1" i="0" u="none" strike="noStrike" baseline="0" dirty="0">
                <a:solidFill>
                  <a:schemeClr val="tx2"/>
                </a:solidFill>
                <a:latin typeface="+mj-lt"/>
              </a:rPr>
              <a:t>arrays</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of small chemical explosions, or vibrating machines, or </a:t>
            </a:r>
            <a:r>
              <a:rPr lang="en-US" sz="1600" b="1" i="0" u="none" strike="noStrike" baseline="0" dirty="0">
                <a:solidFill>
                  <a:schemeClr val="tx2"/>
                </a:solidFill>
                <a:latin typeface="+mj-lt"/>
              </a:rPr>
              <a:t>thumping devices</a:t>
            </a:r>
            <a:r>
              <a:rPr lang="en-US" sz="1600" b="0" i="0" u="none" strike="noStrike" baseline="0" dirty="0">
                <a:solidFill>
                  <a:srgbClr val="000000"/>
                </a:solidFill>
                <a:latin typeface="+mj-lt"/>
              </a:rPr>
              <a:t>. The seismic waves resulting from the </a:t>
            </a:r>
            <a:r>
              <a:rPr lang="en-US" sz="1600" b="1" i="0" u="none" strike="noStrike" baseline="0" dirty="0">
                <a:solidFill>
                  <a:schemeClr val="tx2"/>
                </a:solidFill>
                <a:latin typeface="+mj-lt"/>
              </a:rPr>
              <a:t>downward propagation </a:t>
            </a:r>
            <a:r>
              <a:rPr lang="en-US" sz="1600" b="0" i="0" u="none" strike="noStrike" baseline="0" dirty="0">
                <a:solidFill>
                  <a:srgbClr val="000000"/>
                </a:solidFill>
                <a:latin typeface="+mj-lt"/>
              </a:rPr>
              <a:t>of this </a:t>
            </a:r>
            <a:r>
              <a:rPr lang="en-US" sz="1600" b="1" i="0" u="none" strike="noStrike" baseline="0" dirty="0">
                <a:solidFill>
                  <a:schemeClr val="tx2"/>
                </a:solidFill>
                <a:latin typeface="+mj-lt"/>
              </a:rPr>
              <a:t>source energy </a:t>
            </a:r>
            <a:r>
              <a:rPr lang="en-US" sz="1600" b="0" i="0" u="none" strike="noStrike" baseline="0" dirty="0">
                <a:solidFill>
                  <a:srgbClr val="000000"/>
                </a:solidFill>
                <a:latin typeface="+mj-lt"/>
              </a:rPr>
              <a:t>are reflected from the various </a:t>
            </a:r>
            <a:r>
              <a:rPr lang="en-US" sz="1600" b="1" i="0" u="none" strike="noStrike" baseline="0" dirty="0">
                <a:solidFill>
                  <a:schemeClr val="tx2"/>
                </a:solidFill>
                <a:latin typeface="+mj-lt"/>
              </a:rPr>
              <a:t>interfaces</a:t>
            </a:r>
            <a:r>
              <a:rPr lang="en-US" sz="1600" b="1" i="0" u="none" strike="noStrike" baseline="0" dirty="0">
                <a:solidFill>
                  <a:srgbClr val="000000"/>
                </a:solidFill>
                <a:latin typeface="+mj-lt"/>
              </a:rPr>
              <a:t> </a:t>
            </a:r>
            <a:r>
              <a:rPr lang="en-US" sz="1600" b="0" i="0" u="none" strike="noStrike" baseline="0" dirty="0">
                <a:solidFill>
                  <a:srgbClr val="000000"/>
                </a:solidFill>
                <a:latin typeface="+mj-lt"/>
              </a:rPr>
              <a:t>and received by the detectors. A central recording unit then digitizes the analog signals and records them for subsequent analysis. </a:t>
            </a:r>
            <a:endParaRPr lang="en-GB" sz="1600" dirty="0">
              <a:latin typeface="+mj-lt"/>
            </a:endParaRPr>
          </a:p>
        </p:txBody>
      </p:sp>
      <p:pic>
        <p:nvPicPr>
          <p:cNvPr id="4" name="Picture 3">
            <a:extLst>
              <a:ext uri="{FF2B5EF4-FFF2-40B4-BE49-F238E27FC236}">
                <a16:creationId xmlns:a16="http://schemas.microsoft.com/office/drawing/2014/main" id="{567C5801-5470-3F38-048A-9C568AFA7EAD}"/>
              </a:ext>
            </a:extLst>
          </p:cNvPr>
          <p:cNvPicPr>
            <a:picLocks noChangeAspect="1"/>
          </p:cNvPicPr>
          <p:nvPr/>
        </p:nvPicPr>
        <p:blipFill>
          <a:blip r:embed="rId2"/>
          <a:stretch>
            <a:fillRect/>
          </a:stretch>
        </p:blipFill>
        <p:spPr>
          <a:xfrm>
            <a:off x="3146531" y="1583129"/>
            <a:ext cx="1905440" cy="1483331"/>
          </a:xfrm>
          <a:prstGeom prst="rect">
            <a:avLst/>
          </a:prstGeom>
        </p:spPr>
      </p:pic>
      <p:pic>
        <p:nvPicPr>
          <p:cNvPr id="6" name="Picture 5">
            <a:extLst>
              <a:ext uri="{FF2B5EF4-FFF2-40B4-BE49-F238E27FC236}">
                <a16:creationId xmlns:a16="http://schemas.microsoft.com/office/drawing/2014/main" id="{15536A0D-1C8B-3C11-BB19-5FEACFAD5A57}"/>
              </a:ext>
            </a:extLst>
          </p:cNvPr>
          <p:cNvPicPr>
            <a:picLocks noChangeAspect="1"/>
          </p:cNvPicPr>
          <p:nvPr/>
        </p:nvPicPr>
        <p:blipFill>
          <a:blip r:embed="rId3"/>
          <a:stretch>
            <a:fillRect/>
          </a:stretch>
        </p:blipFill>
        <p:spPr>
          <a:xfrm>
            <a:off x="359532" y="1583129"/>
            <a:ext cx="1970790" cy="1483331"/>
          </a:xfrm>
          <a:prstGeom prst="rect">
            <a:avLst/>
          </a:prstGeom>
        </p:spPr>
      </p:pic>
      <p:sp>
        <p:nvSpPr>
          <p:cNvPr id="7" name="مستطيل 5">
            <a:extLst>
              <a:ext uri="{FF2B5EF4-FFF2-40B4-BE49-F238E27FC236}">
                <a16:creationId xmlns:a16="http://schemas.microsoft.com/office/drawing/2014/main" id="{0CD3495A-295A-3E18-5C9A-BE438D3CD3B4}"/>
              </a:ext>
            </a:extLst>
          </p:cNvPr>
          <p:cNvSpPr/>
          <p:nvPr/>
        </p:nvSpPr>
        <p:spPr>
          <a:xfrm>
            <a:off x="359532" y="25058"/>
            <a:ext cx="85689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3200" b="1" dirty="0"/>
              <a:t>Geophysical Prospecting for Oil </a:t>
            </a:r>
          </a:p>
        </p:txBody>
      </p:sp>
      <p:pic>
        <p:nvPicPr>
          <p:cNvPr id="8" name="Picture 7">
            <a:extLst>
              <a:ext uri="{FF2B5EF4-FFF2-40B4-BE49-F238E27FC236}">
                <a16:creationId xmlns:a16="http://schemas.microsoft.com/office/drawing/2014/main" id="{6FC3E0B3-A995-8448-DBC9-B866F68DC169}"/>
              </a:ext>
            </a:extLst>
          </p:cNvPr>
          <p:cNvPicPr>
            <a:picLocks noChangeAspect="1"/>
          </p:cNvPicPr>
          <p:nvPr/>
        </p:nvPicPr>
        <p:blipFill>
          <a:blip r:embed="rId4"/>
          <a:stretch>
            <a:fillRect/>
          </a:stretch>
        </p:blipFill>
        <p:spPr>
          <a:xfrm>
            <a:off x="5580112" y="1585629"/>
            <a:ext cx="2834886" cy="1483331"/>
          </a:xfrm>
          <a:prstGeom prst="rect">
            <a:avLst/>
          </a:prstGeom>
        </p:spPr>
      </p:pic>
    </p:spTree>
    <p:extLst>
      <p:ext uri="{BB962C8B-B14F-4D97-AF65-F5344CB8AC3E}">
        <p14:creationId xmlns:p14="http://schemas.microsoft.com/office/powerpoint/2010/main" val="185770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5</a:t>
            </a:fld>
            <a:endParaRPr lang="ar-SA"/>
          </a:p>
        </p:txBody>
      </p:sp>
      <p:sp>
        <p:nvSpPr>
          <p:cNvPr id="5" name="مستطيل 4"/>
          <p:cNvSpPr/>
          <p:nvPr/>
        </p:nvSpPr>
        <p:spPr>
          <a:xfrm>
            <a:off x="323529" y="933151"/>
            <a:ext cx="8496944" cy="8733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1. Form adjectives from the following words</a:t>
            </a:r>
          </a:p>
        </p:txBody>
      </p:sp>
      <p:sp>
        <p:nvSpPr>
          <p:cNvPr id="7" name="مربع نص 6"/>
          <p:cNvSpPr txBox="1"/>
          <p:nvPr/>
        </p:nvSpPr>
        <p:spPr>
          <a:xfrm>
            <a:off x="2195736" y="190221"/>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5750E254-A607-4CE0-8ECA-AE9F7DF2FD5D}"/>
              </a:ext>
            </a:extLst>
          </p:cNvPr>
          <p:cNvSpPr txBox="1"/>
          <p:nvPr/>
        </p:nvSpPr>
        <p:spPr>
          <a:xfrm>
            <a:off x="304800" y="2203181"/>
            <a:ext cx="3547120" cy="2957861"/>
          </a:xfrm>
          <a:prstGeom prst="rect">
            <a:avLst/>
          </a:prstGeom>
          <a:noFill/>
        </p:spPr>
        <p:txBody>
          <a:bodyPr wrap="square">
            <a:spAutoFit/>
          </a:bodyPr>
          <a:lstStyle/>
          <a:p>
            <a:pPr algn="l" rtl="0">
              <a:lnSpc>
                <a:spcPct val="150000"/>
              </a:lnSpc>
            </a:pPr>
            <a:r>
              <a:rPr lang="en-GB" dirty="0">
                <a:solidFill>
                  <a:srgbClr val="000000"/>
                </a:solidFill>
                <a:latin typeface="Times New Roman" panose="02020603050405020304" pitchFamily="18" charset="0"/>
              </a:rPr>
              <a:t>s</a:t>
            </a:r>
            <a:r>
              <a:rPr lang="en-GB" sz="1800" b="0" i="0" u="none" strike="noStrike" baseline="0" dirty="0">
                <a:solidFill>
                  <a:srgbClr val="000000"/>
                </a:solidFill>
                <a:latin typeface="Times New Roman" panose="02020603050405020304" pitchFamily="18" charset="0"/>
              </a:rPr>
              <a:t>eismology</a:t>
            </a:r>
          </a:p>
          <a:p>
            <a:pPr algn="l" rtl="0">
              <a:lnSpc>
                <a:spcPct val="150000"/>
              </a:lnSpc>
            </a:pPr>
            <a:r>
              <a:rPr lang="en-GB" dirty="0">
                <a:solidFill>
                  <a:srgbClr val="000000"/>
                </a:solidFill>
                <a:latin typeface="Times New Roman" panose="02020603050405020304" pitchFamily="18" charset="0"/>
              </a:rPr>
              <a:t>e</a:t>
            </a:r>
            <a:r>
              <a:rPr lang="en-GB" sz="1800" b="0" i="0" u="none" strike="noStrike" baseline="0" dirty="0">
                <a:solidFill>
                  <a:srgbClr val="000000"/>
                </a:solidFill>
                <a:latin typeface="Times New Roman" panose="02020603050405020304" pitchFamily="18" charset="0"/>
              </a:rPr>
              <a:t>lasticity</a:t>
            </a:r>
          </a:p>
          <a:p>
            <a:pPr algn="l" rtl="0">
              <a:lnSpc>
                <a:spcPct val="150000"/>
              </a:lnSpc>
            </a:pPr>
            <a:r>
              <a:rPr lang="en-GB" sz="1800" b="0" i="0" u="none" strike="noStrike" baseline="0" dirty="0">
                <a:solidFill>
                  <a:srgbClr val="000000"/>
                </a:solidFill>
                <a:latin typeface="Times New Roman" panose="02020603050405020304" pitchFamily="18" charset="0"/>
              </a:rPr>
              <a:t>remanence </a:t>
            </a:r>
          </a:p>
          <a:p>
            <a:pPr algn="l" rtl="0">
              <a:lnSpc>
                <a:spcPct val="150000"/>
              </a:lnSpc>
            </a:pPr>
            <a:r>
              <a:rPr lang="en-GB" dirty="0">
                <a:solidFill>
                  <a:srgbClr val="000000"/>
                </a:solidFill>
                <a:latin typeface="Times New Roman" panose="02020603050405020304" pitchFamily="18" charset="0"/>
              </a:rPr>
              <a:t>h</a:t>
            </a:r>
            <a:r>
              <a:rPr lang="en-GB" sz="1800" b="0" i="0" u="none" strike="noStrike" baseline="0" dirty="0">
                <a:solidFill>
                  <a:srgbClr val="000000"/>
                </a:solidFill>
                <a:latin typeface="Times New Roman" panose="02020603050405020304" pitchFamily="18" charset="0"/>
              </a:rPr>
              <a:t>omogeneity</a:t>
            </a:r>
          </a:p>
          <a:p>
            <a:pPr algn="l" rtl="0">
              <a:lnSpc>
                <a:spcPct val="150000"/>
              </a:lnSpc>
            </a:pPr>
            <a:r>
              <a:rPr lang="en-GB" sz="1800" b="0" i="0" u="none" strike="noStrike" baseline="0" dirty="0">
                <a:solidFill>
                  <a:srgbClr val="000000"/>
                </a:solidFill>
                <a:latin typeface="Times New Roman" panose="02020603050405020304" pitchFamily="18" charset="0"/>
              </a:rPr>
              <a:t>density</a:t>
            </a:r>
          </a:p>
          <a:p>
            <a:pPr algn="l" rtl="0">
              <a:lnSpc>
                <a:spcPct val="150000"/>
              </a:lnSpc>
            </a:pPr>
            <a:r>
              <a:rPr lang="en-GB" sz="1800" b="0" i="0" u="none" strike="noStrike" baseline="0" dirty="0">
                <a:solidFill>
                  <a:srgbClr val="000000"/>
                </a:solidFill>
                <a:latin typeface="Times New Roman" panose="02020603050405020304" pitchFamily="18" charset="0"/>
              </a:rPr>
              <a:t>accuracy </a:t>
            </a:r>
          </a:p>
          <a:p>
            <a:pPr algn="l" rtl="0">
              <a:lnSpc>
                <a:spcPct val="150000"/>
              </a:lnSpc>
            </a:pPr>
            <a:endParaRPr lang="en-GB" dirty="0"/>
          </a:p>
        </p:txBody>
      </p:sp>
      <p:sp>
        <p:nvSpPr>
          <p:cNvPr id="9" name="TextBox 8">
            <a:extLst>
              <a:ext uri="{FF2B5EF4-FFF2-40B4-BE49-F238E27FC236}">
                <a16:creationId xmlns:a16="http://schemas.microsoft.com/office/drawing/2014/main" id="{4DEB776E-1B72-438C-874A-4F6C61B335BF}"/>
              </a:ext>
            </a:extLst>
          </p:cNvPr>
          <p:cNvSpPr txBox="1"/>
          <p:nvPr/>
        </p:nvSpPr>
        <p:spPr>
          <a:xfrm>
            <a:off x="4427984" y="2223640"/>
            <a:ext cx="2952328" cy="2540888"/>
          </a:xfrm>
          <a:prstGeom prst="rect">
            <a:avLst/>
          </a:prstGeom>
          <a:noFill/>
        </p:spPr>
        <p:txBody>
          <a:bodyPr wrap="square">
            <a:spAutoFit/>
          </a:bodyPr>
          <a:lstStyle/>
          <a:p>
            <a:pPr algn="l" rtl="0">
              <a:lnSpc>
                <a:spcPct val="150000"/>
              </a:lnSpc>
            </a:pPr>
            <a:r>
              <a:rPr lang="en-GB" dirty="0">
                <a:solidFill>
                  <a:srgbClr val="000000"/>
                </a:solidFill>
                <a:latin typeface="Times New Roman" panose="02020603050405020304" pitchFamily="18" charset="0"/>
              </a:rPr>
              <a:t>d</a:t>
            </a:r>
            <a:r>
              <a:rPr lang="en-GB" sz="1800" b="0" i="0" u="none" strike="noStrike" baseline="0" dirty="0">
                <a:solidFill>
                  <a:srgbClr val="000000"/>
                </a:solidFill>
                <a:latin typeface="Times New Roman" panose="02020603050405020304" pitchFamily="18" charset="0"/>
              </a:rPr>
              <a:t>etection</a:t>
            </a:r>
          </a:p>
          <a:p>
            <a:pPr algn="l" rtl="0">
              <a:lnSpc>
                <a:spcPct val="150000"/>
              </a:lnSpc>
            </a:pPr>
            <a:r>
              <a:rPr lang="en-GB" dirty="0">
                <a:solidFill>
                  <a:srgbClr val="000000"/>
                </a:solidFill>
                <a:latin typeface="Times New Roman" panose="02020603050405020304" pitchFamily="18" charset="0"/>
              </a:rPr>
              <a:t>q</a:t>
            </a:r>
            <a:r>
              <a:rPr lang="en-GB" sz="1800" b="0" i="0" u="none" strike="noStrike" baseline="0" dirty="0">
                <a:solidFill>
                  <a:srgbClr val="000000"/>
                </a:solidFill>
                <a:latin typeface="Times New Roman" panose="02020603050405020304" pitchFamily="18" charset="0"/>
              </a:rPr>
              <a:t>uantity</a:t>
            </a:r>
          </a:p>
          <a:p>
            <a:pPr algn="l" rtl="0">
              <a:lnSpc>
                <a:spcPct val="150000"/>
              </a:lnSpc>
            </a:pPr>
            <a:r>
              <a:rPr lang="en-GB" dirty="0">
                <a:solidFill>
                  <a:srgbClr val="000000"/>
                </a:solidFill>
                <a:latin typeface="Times New Roman" panose="02020603050405020304" pitchFamily="18" charset="0"/>
              </a:rPr>
              <a:t>p</a:t>
            </a:r>
            <a:r>
              <a:rPr lang="en-GB" sz="1800" b="0" i="0" u="none" strike="noStrike" baseline="0" dirty="0">
                <a:solidFill>
                  <a:srgbClr val="000000"/>
                </a:solidFill>
                <a:latin typeface="Times New Roman" panose="02020603050405020304" pitchFamily="18" charset="0"/>
              </a:rPr>
              <a:t>rospecting </a:t>
            </a:r>
          </a:p>
          <a:p>
            <a:pPr algn="l" rtl="0">
              <a:lnSpc>
                <a:spcPct val="150000"/>
              </a:lnSpc>
            </a:pPr>
            <a:r>
              <a:rPr lang="en-GB" dirty="0">
                <a:solidFill>
                  <a:srgbClr val="000000"/>
                </a:solidFill>
                <a:latin typeface="Times New Roman" panose="02020603050405020304" pitchFamily="18" charset="0"/>
              </a:rPr>
              <a:t>p</a:t>
            </a:r>
            <a:r>
              <a:rPr lang="en-GB" sz="1800" b="0" i="0" u="none" strike="noStrike" baseline="0" dirty="0">
                <a:solidFill>
                  <a:srgbClr val="000000"/>
                </a:solidFill>
                <a:latin typeface="Times New Roman" panose="02020603050405020304" pitchFamily="18" charset="0"/>
              </a:rPr>
              <a:t>hysics</a:t>
            </a:r>
          </a:p>
          <a:p>
            <a:pPr algn="l" rtl="0">
              <a:lnSpc>
                <a:spcPct val="150000"/>
              </a:lnSpc>
            </a:pPr>
            <a:r>
              <a:rPr lang="en-GB" dirty="0">
                <a:solidFill>
                  <a:srgbClr val="000000"/>
                </a:solidFill>
                <a:latin typeface="Times New Roman" panose="02020603050405020304" pitchFamily="18" charset="0"/>
              </a:rPr>
              <a:t>m</a:t>
            </a:r>
            <a:r>
              <a:rPr lang="en-GB" sz="1800" b="0" i="0" u="none" strike="noStrike" baseline="0" dirty="0">
                <a:solidFill>
                  <a:srgbClr val="000000"/>
                </a:solidFill>
                <a:latin typeface="Times New Roman" panose="02020603050405020304" pitchFamily="18" charset="0"/>
              </a:rPr>
              <a:t>agnetics</a:t>
            </a:r>
          </a:p>
          <a:p>
            <a:pPr algn="l" rtl="0">
              <a:lnSpc>
                <a:spcPct val="150000"/>
              </a:lnSpc>
            </a:pPr>
            <a:r>
              <a:rPr lang="en-GB" dirty="0">
                <a:solidFill>
                  <a:srgbClr val="000000"/>
                </a:solidFill>
                <a:latin typeface="Times New Roman" panose="02020603050405020304" pitchFamily="18" charset="0"/>
              </a:rPr>
              <a:t>e</a:t>
            </a:r>
            <a:r>
              <a:rPr lang="en-GB" sz="1800" b="0" i="0" u="none" strike="noStrike" baseline="0" dirty="0">
                <a:solidFill>
                  <a:srgbClr val="000000"/>
                </a:solidFill>
                <a:latin typeface="Times New Roman" panose="02020603050405020304" pitchFamily="18" charset="0"/>
              </a:rPr>
              <a:t>xploration</a:t>
            </a:r>
            <a:endParaRPr lang="en-GB" dirty="0"/>
          </a:p>
        </p:txBody>
      </p:sp>
    </p:spTree>
    <p:extLst>
      <p:ext uri="{BB962C8B-B14F-4D97-AF65-F5344CB8AC3E}">
        <p14:creationId xmlns:p14="http://schemas.microsoft.com/office/powerpoint/2010/main" val="364263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6</a:t>
            </a:fld>
            <a:endParaRPr lang="ar-SA"/>
          </a:p>
        </p:txBody>
      </p:sp>
      <p:sp>
        <p:nvSpPr>
          <p:cNvPr id="5" name="مستطيل 4"/>
          <p:cNvSpPr/>
          <p:nvPr/>
        </p:nvSpPr>
        <p:spPr>
          <a:xfrm>
            <a:off x="323529" y="933151"/>
            <a:ext cx="8496944" cy="8733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2. Match the words from the left column with their synonyms from the right one.</a:t>
            </a:r>
          </a:p>
        </p:txBody>
      </p:sp>
      <p:sp>
        <p:nvSpPr>
          <p:cNvPr id="7" name="مربع نص 6"/>
          <p:cNvSpPr txBox="1"/>
          <p:nvPr/>
        </p:nvSpPr>
        <p:spPr>
          <a:xfrm>
            <a:off x="2195736" y="190221"/>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98A9F532-064A-2516-8255-F989C15E93CD}"/>
              </a:ext>
            </a:extLst>
          </p:cNvPr>
          <p:cNvSpPr txBox="1"/>
          <p:nvPr/>
        </p:nvSpPr>
        <p:spPr>
          <a:xfrm>
            <a:off x="457200" y="2420888"/>
            <a:ext cx="5760640" cy="3782061"/>
          </a:xfrm>
          <a:prstGeom prst="rect">
            <a:avLst/>
          </a:prstGeom>
          <a:noFill/>
        </p:spPr>
        <p:txBody>
          <a:bodyPr wrap="square">
            <a:spAutoFit/>
          </a:bodyPr>
          <a:lstStyle/>
          <a:p>
            <a:pPr algn="l" rtl="0">
              <a:lnSpc>
                <a:spcPct val="150000"/>
              </a:lnSpc>
            </a:pPr>
            <a:r>
              <a:rPr lang="en-US" sz="1800" b="0" i="0" u="none" strike="noStrike" baseline="0" dirty="0">
                <a:solidFill>
                  <a:srgbClr val="000000"/>
                </a:solidFill>
                <a:latin typeface="Times New Roman" panose="02020603050405020304" pitchFamily="18" charset="0"/>
              </a:rPr>
              <a:t>1. essential 	                          A. beginning, start 	</a:t>
            </a:r>
          </a:p>
          <a:p>
            <a:pPr algn="l" rtl="0">
              <a:lnSpc>
                <a:spcPct val="150000"/>
              </a:lnSpc>
            </a:pPr>
            <a:r>
              <a:rPr lang="en-US" sz="1800" b="0" i="0" u="none" strike="noStrike" baseline="0" dirty="0">
                <a:solidFill>
                  <a:srgbClr val="000000"/>
                </a:solidFill>
                <a:latin typeface="Times New Roman" panose="02020603050405020304" pitchFamily="18" charset="0"/>
              </a:rPr>
              <a:t>2. </a:t>
            </a:r>
            <a:r>
              <a:rPr lang="en-US" sz="1800" b="0" i="0" u="none" strike="sngStrike" baseline="0" dirty="0">
                <a:solidFill>
                  <a:srgbClr val="000000"/>
                </a:solidFill>
                <a:latin typeface="Times New Roman" panose="02020603050405020304" pitchFamily="18" charset="0"/>
              </a:rPr>
              <a:t>penalty</a:t>
            </a:r>
            <a:r>
              <a:rPr lang="en-US" sz="1800" b="0" i="0" u="none" strike="noStrike" baseline="0" dirty="0">
                <a:solidFill>
                  <a:srgbClr val="000000"/>
                </a:solidFill>
                <a:latin typeface="Times New Roman" panose="02020603050405020304" pitchFamily="18" charset="0"/>
              </a:rPr>
              <a:t> 	                          B. weigh down 	</a:t>
            </a:r>
          </a:p>
          <a:p>
            <a:pPr algn="l" rtl="0">
              <a:lnSpc>
                <a:spcPct val="150000"/>
              </a:lnSpc>
            </a:pPr>
            <a:r>
              <a:rPr lang="en-GB" sz="1800" b="0" i="0" u="none" strike="noStrike" baseline="0" dirty="0">
                <a:solidFill>
                  <a:srgbClr val="000000"/>
                </a:solidFill>
                <a:latin typeface="Times New Roman" panose="02020603050405020304" pitchFamily="18" charset="0"/>
              </a:rPr>
              <a:t>3. dimension 	                          C. uphold, support 	</a:t>
            </a:r>
          </a:p>
          <a:p>
            <a:pPr algn="l" rtl="0">
              <a:lnSpc>
                <a:spcPct val="150000"/>
              </a:lnSpc>
            </a:pPr>
            <a:r>
              <a:rPr lang="en-US" sz="1800" b="0" i="0" u="none" strike="noStrike" baseline="0" dirty="0">
                <a:solidFill>
                  <a:srgbClr val="000000"/>
                </a:solidFill>
                <a:latin typeface="Times New Roman" panose="02020603050405020304" pitchFamily="18" charset="0"/>
              </a:rPr>
              <a:t>4. shooting 	                          D. make use 	</a:t>
            </a:r>
          </a:p>
          <a:p>
            <a:pPr algn="l" rtl="0">
              <a:lnSpc>
                <a:spcPct val="150000"/>
              </a:lnSpc>
            </a:pPr>
            <a:r>
              <a:rPr lang="en-GB" sz="1800" b="0" i="0" u="none" strike="noStrike" baseline="0" dirty="0">
                <a:solidFill>
                  <a:srgbClr val="000000"/>
                </a:solidFill>
                <a:latin typeface="Times New Roman" panose="02020603050405020304" pitchFamily="18" charset="0"/>
              </a:rPr>
              <a:t>5. overburden 	                          E. </a:t>
            </a:r>
            <a:r>
              <a:rPr lang="en-GB" sz="1800" b="0" i="0" u="none" strike="sngStrike" baseline="0" dirty="0">
                <a:solidFill>
                  <a:srgbClr val="000000"/>
                </a:solidFill>
                <a:latin typeface="Times New Roman" panose="02020603050405020304" pitchFamily="18" charset="0"/>
              </a:rPr>
              <a:t>punishment</a:t>
            </a:r>
            <a:r>
              <a:rPr lang="en-GB" sz="1800" b="0" i="0" u="none" strike="noStrike" baseline="0" dirty="0">
                <a:solidFill>
                  <a:srgbClr val="000000"/>
                </a:solidFill>
                <a:latin typeface="Times New Roman" panose="02020603050405020304" pitchFamily="18" charset="0"/>
              </a:rPr>
              <a:t> 	</a:t>
            </a:r>
          </a:p>
          <a:p>
            <a:pPr algn="l" rtl="0">
              <a:lnSpc>
                <a:spcPct val="150000"/>
              </a:lnSpc>
            </a:pPr>
            <a:r>
              <a:rPr lang="en-US" sz="1800" b="0" i="0" u="none" strike="noStrike" baseline="0" dirty="0">
                <a:solidFill>
                  <a:srgbClr val="000000"/>
                </a:solidFill>
                <a:latin typeface="Times New Roman" panose="02020603050405020304" pitchFamily="18" charset="0"/>
              </a:rPr>
              <a:t>6. dispense with 	                          F. measurement 	</a:t>
            </a:r>
          </a:p>
          <a:p>
            <a:pPr algn="l" rtl="0">
              <a:lnSpc>
                <a:spcPct val="150000"/>
              </a:lnSpc>
            </a:pPr>
            <a:r>
              <a:rPr lang="en-US" sz="1800" b="0" i="0" u="none" strike="noStrike" baseline="0" dirty="0">
                <a:solidFill>
                  <a:srgbClr val="000000"/>
                </a:solidFill>
                <a:latin typeface="Times New Roman" panose="02020603050405020304" pitchFamily="18" charset="0"/>
              </a:rPr>
              <a:t>7. outset         	                          G. do without 	</a:t>
            </a:r>
          </a:p>
          <a:p>
            <a:pPr algn="l" rtl="0">
              <a:lnSpc>
                <a:spcPct val="150000"/>
              </a:lnSpc>
            </a:pPr>
            <a:r>
              <a:rPr lang="en-GB" sz="1800" b="0" i="0" u="none" strike="noStrike" baseline="0" dirty="0">
                <a:solidFill>
                  <a:srgbClr val="000000"/>
                </a:solidFill>
                <a:latin typeface="Times New Roman" panose="02020603050405020304" pitchFamily="18" charset="0"/>
              </a:rPr>
              <a:t>8. sustain 	                          H. substantial 	</a:t>
            </a:r>
          </a:p>
          <a:p>
            <a:pPr algn="l" rtl="0">
              <a:lnSpc>
                <a:spcPct val="150000"/>
              </a:lnSpc>
            </a:pPr>
            <a:r>
              <a:rPr lang="en-GB" sz="1800" b="0" i="0" u="none" strike="noStrike" baseline="0" dirty="0">
                <a:solidFill>
                  <a:srgbClr val="000000"/>
                </a:solidFill>
                <a:latin typeface="Times New Roman" panose="02020603050405020304" pitchFamily="18" charset="0"/>
              </a:rPr>
              <a:t>9. utilize 	                                           I. explosion 	</a:t>
            </a:r>
          </a:p>
        </p:txBody>
      </p:sp>
      <p:sp>
        <p:nvSpPr>
          <p:cNvPr id="10" name="TextBox 9">
            <a:extLst>
              <a:ext uri="{FF2B5EF4-FFF2-40B4-BE49-F238E27FC236}">
                <a16:creationId xmlns:a16="http://schemas.microsoft.com/office/drawing/2014/main" id="{B4733D80-8C3C-C804-0710-2C96E0AB18EB}"/>
              </a:ext>
            </a:extLst>
          </p:cNvPr>
          <p:cNvSpPr txBox="1"/>
          <p:nvPr/>
        </p:nvSpPr>
        <p:spPr>
          <a:xfrm>
            <a:off x="539552" y="2021711"/>
            <a:ext cx="4572000" cy="369332"/>
          </a:xfrm>
          <a:prstGeom prst="rect">
            <a:avLst/>
          </a:prstGeom>
          <a:noFill/>
        </p:spPr>
        <p:txBody>
          <a:bodyPr wrap="square">
            <a:spAutoFit/>
          </a:bodyPr>
          <a:lstStyle/>
          <a:p>
            <a:pPr algn="l" rtl="0"/>
            <a:r>
              <a:rPr lang="en-US" sz="1800" b="1" dirty="0"/>
              <a:t>Example: 2. penalty – E. punishment</a:t>
            </a:r>
          </a:p>
        </p:txBody>
      </p:sp>
    </p:spTree>
    <p:extLst>
      <p:ext uri="{BB962C8B-B14F-4D97-AF65-F5344CB8AC3E}">
        <p14:creationId xmlns:p14="http://schemas.microsoft.com/office/powerpoint/2010/main" val="165263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7</a:t>
            </a:fld>
            <a:endParaRPr lang="ar-SA"/>
          </a:p>
        </p:txBody>
      </p:sp>
      <p:sp>
        <p:nvSpPr>
          <p:cNvPr id="5" name="مستطيل 4"/>
          <p:cNvSpPr/>
          <p:nvPr/>
        </p:nvSpPr>
        <p:spPr>
          <a:xfrm>
            <a:off x="326226" y="743992"/>
            <a:ext cx="8496944" cy="8733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3. Match the verb with the noun to form collocations. Add a preposition where necessary.</a:t>
            </a:r>
          </a:p>
        </p:txBody>
      </p:sp>
      <p:sp>
        <p:nvSpPr>
          <p:cNvPr id="7" name="مربع نص 6"/>
          <p:cNvSpPr txBox="1"/>
          <p:nvPr/>
        </p:nvSpPr>
        <p:spPr>
          <a:xfrm>
            <a:off x="2123728" y="36106"/>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FF70912F-CB49-79B4-6598-B60846A2876B}"/>
              </a:ext>
            </a:extLst>
          </p:cNvPr>
          <p:cNvSpPr txBox="1"/>
          <p:nvPr/>
        </p:nvSpPr>
        <p:spPr>
          <a:xfrm>
            <a:off x="457200" y="1949526"/>
            <a:ext cx="6318448" cy="4480073"/>
          </a:xfrm>
          <a:prstGeom prst="rect">
            <a:avLst/>
          </a:prstGeom>
          <a:noFill/>
        </p:spPr>
        <p:txBody>
          <a:bodyPr wrap="square">
            <a:spAutoFit/>
          </a:bodyPr>
          <a:lstStyle/>
          <a:p>
            <a:pPr algn="l" rtl="0">
              <a:lnSpc>
                <a:spcPct val="150000"/>
              </a:lnSpc>
            </a:pPr>
            <a:r>
              <a:rPr lang="en-GB" sz="1600" b="0" i="0" u="none" strike="sngStrike" baseline="0" dirty="0">
                <a:solidFill>
                  <a:srgbClr val="000000"/>
                </a:solidFill>
                <a:latin typeface="Times New Roman" panose="02020603050405020304" pitchFamily="18" charset="0"/>
              </a:rPr>
              <a:t>locate </a:t>
            </a:r>
            <a:r>
              <a:rPr lang="en-GB" sz="1600" b="0" i="0" u="none" strike="noStrike" baseline="0" dirty="0">
                <a:solidFill>
                  <a:srgbClr val="000000"/>
                </a:solidFill>
                <a:latin typeface="Times New Roman" panose="02020603050405020304" pitchFamily="18" charset="0"/>
              </a:rPr>
              <a:t>	                                             indication 	</a:t>
            </a:r>
          </a:p>
          <a:p>
            <a:pPr algn="l" rtl="0">
              <a:lnSpc>
                <a:spcPct val="150000"/>
              </a:lnSpc>
            </a:pPr>
            <a:r>
              <a:rPr lang="en-GB" sz="1600" b="0" i="0" u="none" strike="noStrike" baseline="0" dirty="0">
                <a:solidFill>
                  <a:srgbClr val="000000"/>
                </a:solidFill>
                <a:latin typeface="Times New Roman" panose="02020603050405020304" pitchFamily="18" charset="0"/>
              </a:rPr>
              <a:t>measure 	                                             irregular shape 	</a:t>
            </a:r>
          </a:p>
          <a:p>
            <a:pPr algn="l" rtl="0">
              <a:lnSpc>
                <a:spcPct val="150000"/>
              </a:lnSpc>
            </a:pPr>
            <a:r>
              <a:rPr lang="en-GB" sz="1600" b="0" i="0" u="none" strike="noStrike" baseline="0" dirty="0">
                <a:solidFill>
                  <a:srgbClr val="000000"/>
                </a:solidFill>
                <a:latin typeface="Times New Roman" panose="02020603050405020304" pitchFamily="18" charset="0"/>
              </a:rPr>
              <a:t>consist 	                                             </a:t>
            </a:r>
            <a:r>
              <a:rPr lang="en-GB" sz="1600" b="0" i="0" u="none" strike="sngStrike" baseline="0" dirty="0">
                <a:solidFill>
                  <a:srgbClr val="000000"/>
                </a:solidFill>
                <a:latin typeface="Times New Roman" panose="02020603050405020304" pitchFamily="18" charset="0"/>
              </a:rPr>
              <a:t>bodies</a:t>
            </a:r>
            <a:r>
              <a:rPr lang="en-GB" sz="1600" b="0" i="0" u="none" strike="noStrike" baseline="0" dirty="0">
                <a:solidFill>
                  <a:srgbClr val="000000"/>
                </a:solidFill>
                <a:latin typeface="Times New Roman" panose="02020603050405020304" pitchFamily="18" charset="0"/>
              </a:rPr>
              <a:t> 	</a:t>
            </a:r>
          </a:p>
          <a:p>
            <a:pPr algn="l" rtl="0">
              <a:lnSpc>
                <a:spcPct val="150000"/>
              </a:lnSpc>
            </a:pPr>
            <a:r>
              <a:rPr lang="en-GB" sz="1600" b="0" i="0" u="none" strike="noStrike" baseline="0" dirty="0">
                <a:solidFill>
                  <a:srgbClr val="000000"/>
                </a:solidFill>
                <a:latin typeface="Times New Roman" panose="02020603050405020304" pitchFamily="18" charset="0"/>
              </a:rPr>
              <a:t>necessitate </a:t>
            </a:r>
            <a:r>
              <a:rPr lang="en-GB" sz="1600" dirty="0">
                <a:solidFill>
                  <a:srgbClr val="000000"/>
                </a:solidFill>
                <a:latin typeface="Times New Roman" panose="02020603050405020304" pitchFamily="18" charset="0"/>
              </a:rPr>
              <a:t>        </a:t>
            </a:r>
            <a:r>
              <a:rPr lang="en-GB" sz="1600" b="0" i="0" u="none" strike="noStrike" baseline="0" dirty="0">
                <a:solidFill>
                  <a:srgbClr val="000000"/>
                </a:solidFill>
                <a:latin typeface="Times New Roman" panose="02020603050405020304" pitchFamily="18" charset="0"/>
              </a:rPr>
              <a:t>      of </a:t>
            </a:r>
            <a:r>
              <a:rPr lang="en-GB" sz="1600" dirty="0">
                <a:solidFill>
                  <a:srgbClr val="000000"/>
                </a:solidFill>
                <a:latin typeface="Times New Roman" panose="02020603050405020304" pitchFamily="18" charset="0"/>
              </a:rPr>
              <a:t>                </a:t>
            </a:r>
            <a:r>
              <a:rPr lang="en-GB" sz="1600" b="0" i="0" u="none" strike="noStrike" baseline="0" dirty="0">
                <a:solidFill>
                  <a:srgbClr val="000000"/>
                </a:solidFill>
                <a:latin typeface="Times New Roman" panose="02020603050405020304" pitchFamily="18" charset="0"/>
              </a:rPr>
              <a:t>          introduction 	</a:t>
            </a:r>
          </a:p>
          <a:p>
            <a:pPr algn="l" rtl="0">
              <a:lnSpc>
                <a:spcPct val="150000"/>
              </a:lnSpc>
            </a:pPr>
            <a:r>
              <a:rPr lang="en-GB" sz="1600" b="0" i="0" u="none" strike="noStrike" baseline="0" dirty="0">
                <a:solidFill>
                  <a:srgbClr val="000000"/>
                </a:solidFill>
                <a:latin typeface="Times New Roman" panose="02020603050405020304" pitchFamily="18" charset="0"/>
              </a:rPr>
              <a:t>decide 	                                            depth/distance 	</a:t>
            </a:r>
          </a:p>
          <a:p>
            <a:pPr algn="l" rtl="0">
              <a:lnSpc>
                <a:spcPct val="150000"/>
              </a:lnSpc>
            </a:pPr>
            <a:r>
              <a:rPr lang="en-GB" sz="1600" b="0" i="0" u="none" strike="noStrike" baseline="0" dirty="0">
                <a:solidFill>
                  <a:srgbClr val="000000"/>
                </a:solidFill>
                <a:latin typeface="Times New Roman" panose="02020603050405020304" pitchFamily="18" charset="0"/>
              </a:rPr>
              <a:t>determine 	                                            factors 	</a:t>
            </a:r>
          </a:p>
          <a:p>
            <a:pPr algn="l" rtl="0">
              <a:lnSpc>
                <a:spcPct val="150000"/>
              </a:lnSpc>
            </a:pPr>
            <a:r>
              <a:rPr lang="en-GB" sz="1600" b="0" i="0" u="none" strike="noStrike" baseline="0" dirty="0">
                <a:solidFill>
                  <a:srgbClr val="000000"/>
                </a:solidFill>
                <a:latin typeface="Times New Roman" panose="02020603050405020304" pitchFamily="18" charset="0"/>
              </a:rPr>
              <a:t>consider 	                                            dimensions 	</a:t>
            </a:r>
          </a:p>
          <a:p>
            <a:pPr algn="l" rtl="0">
              <a:lnSpc>
                <a:spcPct val="150000"/>
              </a:lnSpc>
            </a:pPr>
            <a:r>
              <a:rPr lang="en-GB" sz="1600" b="0" i="0" u="none" strike="noStrike" baseline="0" dirty="0">
                <a:solidFill>
                  <a:srgbClr val="000000"/>
                </a:solidFill>
                <a:latin typeface="Times New Roman" panose="02020603050405020304" pitchFamily="18" charset="0"/>
              </a:rPr>
              <a:t>utilize 	                                            measurements 	</a:t>
            </a:r>
          </a:p>
          <a:p>
            <a:pPr algn="l" rtl="0">
              <a:lnSpc>
                <a:spcPct val="150000"/>
              </a:lnSpc>
            </a:pPr>
            <a:r>
              <a:rPr lang="en-GB" sz="1600" b="0" i="0" u="none" strike="noStrike" baseline="0" dirty="0">
                <a:solidFill>
                  <a:srgbClr val="000000"/>
                </a:solidFill>
                <a:latin typeface="Times New Roman" panose="02020603050405020304" pitchFamily="18" charset="0"/>
              </a:rPr>
              <a:t>survey 	                                            properties 	</a:t>
            </a:r>
          </a:p>
          <a:p>
            <a:pPr algn="l" rtl="0">
              <a:lnSpc>
                <a:spcPct val="150000"/>
              </a:lnSpc>
            </a:pPr>
            <a:r>
              <a:rPr lang="en-GB" sz="1600" b="0" i="0" u="none" strike="noStrike" baseline="0" dirty="0">
                <a:solidFill>
                  <a:srgbClr val="000000"/>
                </a:solidFill>
                <a:latin typeface="Times New Roman" panose="02020603050405020304" pitchFamily="18" charset="0"/>
              </a:rPr>
              <a:t>cover 	                                            drilling programme 	</a:t>
            </a:r>
          </a:p>
          <a:p>
            <a:pPr algn="l" rtl="0">
              <a:lnSpc>
                <a:spcPct val="150000"/>
              </a:lnSpc>
            </a:pPr>
            <a:r>
              <a:rPr lang="en-GB" sz="1600" b="0" i="0" u="none" strike="noStrike" baseline="0" dirty="0">
                <a:solidFill>
                  <a:srgbClr val="000000"/>
                </a:solidFill>
                <a:latin typeface="Times New Roman" panose="02020603050405020304" pitchFamily="18" charset="0"/>
              </a:rPr>
              <a:t>give 	                                            ground 	</a:t>
            </a:r>
          </a:p>
          <a:p>
            <a:pPr algn="l" rtl="0">
              <a:lnSpc>
                <a:spcPct val="150000"/>
              </a:lnSpc>
            </a:pPr>
            <a:r>
              <a:rPr lang="en-US" sz="1600" b="0" i="0" u="none" strike="noStrike" baseline="0" dirty="0">
                <a:solidFill>
                  <a:srgbClr val="000000"/>
                </a:solidFill>
                <a:latin typeface="Times New Roman" panose="02020603050405020304" pitchFamily="18" charset="0"/>
              </a:rPr>
              <a:t>be 	                                            natural fields of force 	</a:t>
            </a:r>
          </a:p>
        </p:txBody>
      </p:sp>
      <p:sp>
        <p:nvSpPr>
          <p:cNvPr id="9" name="TextBox 8">
            <a:extLst>
              <a:ext uri="{FF2B5EF4-FFF2-40B4-BE49-F238E27FC236}">
                <a16:creationId xmlns:a16="http://schemas.microsoft.com/office/drawing/2014/main" id="{F9FB04B4-C91A-E370-B09D-63E4433FB6C5}"/>
              </a:ext>
            </a:extLst>
          </p:cNvPr>
          <p:cNvSpPr txBox="1"/>
          <p:nvPr/>
        </p:nvSpPr>
        <p:spPr>
          <a:xfrm>
            <a:off x="304800" y="1653443"/>
            <a:ext cx="4572000" cy="369332"/>
          </a:xfrm>
          <a:prstGeom prst="rect">
            <a:avLst/>
          </a:prstGeom>
          <a:noFill/>
        </p:spPr>
        <p:txBody>
          <a:bodyPr wrap="square">
            <a:spAutoFit/>
          </a:bodyPr>
          <a:lstStyle/>
          <a:p>
            <a:pPr algn="l" rtl="0"/>
            <a:r>
              <a:rPr lang="en-GB" sz="1800" b="1" i="1" u="none" strike="noStrike" baseline="0" dirty="0">
                <a:solidFill>
                  <a:srgbClr val="000000"/>
                </a:solidFill>
                <a:latin typeface="Times New Roman" panose="02020603050405020304" pitchFamily="18" charset="0"/>
              </a:rPr>
              <a:t>Example: locate bodies </a:t>
            </a:r>
            <a:endParaRPr lang="en-GB" dirty="0"/>
          </a:p>
        </p:txBody>
      </p:sp>
    </p:spTree>
    <p:extLst>
      <p:ext uri="{BB962C8B-B14F-4D97-AF65-F5344CB8AC3E}">
        <p14:creationId xmlns:p14="http://schemas.microsoft.com/office/powerpoint/2010/main" val="3873090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8</a:t>
            </a:fld>
            <a:endParaRPr lang="ar-SA"/>
          </a:p>
        </p:txBody>
      </p:sp>
      <p:sp>
        <p:nvSpPr>
          <p:cNvPr id="5" name="مستطيل 4"/>
          <p:cNvSpPr/>
          <p:nvPr/>
        </p:nvSpPr>
        <p:spPr>
          <a:xfrm>
            <a:off x="326226" y="743992"/>
            <a:ext cx="8496944"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4. Match the verb with the noun to form collocations. Add a preposition where necessary.</a:t>
            </a:r>
          </a:p>
        </p:txBody>
      </p:sp>
      <p:sp>
        <p:nvSpPr>
          <p:cNvPr id="7" name="مربع نص 6"/>
          <p:cNvSpPr txBox="1"/>
          <p:nvPr/>
        </p:nvSpPr>
        <p:spPr>
          <a:xfrm>
            <a:off x="2123728" y="36106"/>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FF70912F-CB49-79B4-6598-B60846A2876B}"/>
              </a:ext>
            </a:extLst>
          </p:cNvPr>
          <p:cNvSpPr txBox="1"/>
          <p:nvPr/>
        </p:nvSpPr>
        <p:spPr>
          <a:xfrm>
            <a:off x="457200" y="1949526"/>
            <a:ext cx="6318448" cy="4480073"/>
          </a:xfrm>
          <a:prstGeom prst="rect">
            <a:avLst/>
          </a:prstGeom>
          <a:noFill/>
        </p:spPr>
        <p:txBody>
          <a:bodyPr wrap="square">
            <a:spAutoFit/>
          </a:bodyPr>
          <a:lstStyle/>
          <a:p>
            <a:pPr algn="l" rtl="0">
              <a:lnSpc>
                <a:spcPct val="150000"/>
              </a:lnSpc>
            </a:pPr>
            <a:r>
              <a:rPr lang="en-GB" sz="1600" b="0" i="0" u="none" strike="sngStrike" baseline="0" dirty="0">
                <a:solidFill>
                  <a:srgbClr val="000000"/>
                </a:solidFill>
                <a:latin typeface="Times New Roman" panose="02020603050405020304" pitchFamily="18" charset="0"/>
              </a:rPr>
              <a:t>locate </a:t>
            </a:r>
            <a:r>
              <a:rPr lang="en-GB" sz="1600" b="0" i="0" u="none" strike="noStrike" baseline="0" dirty="0">
                <a:solidFill>
                  <a:srgbClr val="000000"/>
                </a:solidFill>
                <a:latin typeface="Times New Roman" panose="02020603050405020304" pitchFamily="18" charset="0"/>
              </a:rPr>
              <a:t>	                                             indication 	</a:t>
            </a:r>
          </a:p>
          <a:p>
            <a:pPr algn="l" rtl="0">
              <a:lnSpc>
                <a:spcPct val="150000"/>
              </a:lnSpc>
            </a:pPr>
            <a:r>
              <a:rPr lang="en-GB" sz="1600" b="0" i="0" u="none" strike="noStrike" baseline="0" dirty="0">
                <a:solidFill>
                  <a:srgbClr val="000000"/>
                </a:solidFill>
                <a:latin typeface="Times New Roman" panose="02020603050405020304" pitchFamily="18" charset="0"/>
              </a:rPr>
              <a:t>measure 	                                             irregular shape 	</a:t>
            </a:r>
          </a:p>
          <a:p>
            <a:pPr algn="l" rtl="0">
              <a:lnSpc>
                <a:spcPct val="150000"/>
              </a:lnSpc>
            </a:pPr>
            <a:r>
              <a:rPr lang="en-GB" sz="1600" b="0" i="0" u="none" strike="noStrike" baseline="0" dirty="0">
                <a:solidFill>
                  <a:srgbClr val="000000"/>
                </a:solidFill>
                <a:latin typeface="Times New Roman" panose="02020603050405020304" pitchFamily="18" charset="0"/>
              </a:rPr>
              <a:t>consist 	                                             </a:t>
            </a:r>
            <a:r>
              <a:rPr lang="en-GB" sz="1600" b="0" i="0" u="none" strike="sngStrike" baseline="0" dirty="0">
                <a:solidFill>
                  <a:srgbClr val="000000"/>
                </a:solidFill>
                <a:latin typeface="Times New Roman" panose="02020603050405020304" pitchFamily="18" charset="0"/>
              </a:rPr>
              <a:t>bodies</a:t>
            </a:r>
            <a:r>
              <a:rPr lang="en-GB" sz="1600" b="0" i="0" u="none" strike="noStrike" baseline="0" dirty="0">
                <a:solidFill>
                  <a:srgbClr val="000000"/>
                </a:solidFill>
                <a:latin typeface="Times New Roman" panose="02020603050405020304" pitchFamily="18" charset="0"/>
              </a:rPr>
              <a:t> 	</a:t>
            </a:r>
          </a:p>
          <a:p>
            <a:pPr algn="l" rtl="0">
              <a:lnSpc>
                <a:spcPct val="150000"/>
              </a:lnSpc>
            </a:pPr>
            <a:r>
              <a:rPr lang="en-GB" sz="1600" b="0" i="0" u="none" strike="noStrike" baseline="0" dirty="0">
                <a:solidFill>
                  <a:srgbClr val="000000"/>
                </a:solidFill>
                <a:latin typeface="Times New Roman" panose="02020603050405020304" pitchFamily="18" charset="0"/>
              </a:rPr>
              <a:t>necessitate 	      of 	         introduction 	</a:t>
            </a:r>
          </a:p>
          <a:p>
            <a:pPr algn="l" rtl="0">
              <a:lnSpc>
                <a:spcPct val="150000"/>
              </a:lnSpc>
            </a:pPr>
            <a:r>
              <a:rPr lang="en-GB" sz="1600" b="0" i="0" u="none" strike="noStrike" baseline="0" dirty="0">
                <a:solidFill>
                  <a:srgbClr val="000000"/>
                </a:solidFill>
                <a:latin typeface="Times New Roman" panose="02020603050405020304" pitchFamily="18" charset="0"/>
              </a:rPr>
              <a:t>decide 	                                            depth/distance 	</a:t>
            </a:r>
          </a:p>
          <a:p>
            <a:pPr algn="l" rtl="0">
              <a:lnSpc>
                <a:spcPct val="150000"/>
              </a:lnSpc>
            </a:pPr>
            <a:r>
              <a:rPr lang="en-GB" sz="1600" b="0" i="0" u="none" strike="noStrike" baseline="0" dirty="0">
                <a:solidFill>
                  <a:srgbClr val="000000"/>
                </a:solidFill>
                <a:latin typeface="Times New Roman" panose="02020603050405020304" pitchFamily="18" charset="0"/>
              </a:rPr>
              <a:t>determine 	                                            factors 	</a:t>
            </a:r>
          </a:p>
          <a:p>
            <a:pPr algn="l" rtl="0">
              <a:lnSpc>
                <a:spcPct val="150000"/>
              </a:lnSpc>
            </a:pPr>
            <a:r>
              <a:rPr lang="en-GB" sz="1600" b="0" i="0" u="none" strike="noStrike" baseline="0" dirty="0">
                <a:solidFill>
                  <a:srgbClr val="000000"/>
                </a:solidFill>
                <a:latin typeface="Times New Roman" panose="02020603050405020304" pitchFamily="18" charset="0"/>
              </a:rPr>
              <a:t>consider 	                                            dimensions 	</a:t>
            </a:r>
          </a:p>
          <a:p>
            <a:pPr algn="l" rtl="0">
              <a:lnSpc>
                <a:spcPct val="150000"/>
              </a:lnSpc>
            </a:pPr>
            <a:r>
              <a:rPr lang="en-GB" sz="1600" b="0" i="0" u="none" strike="noStrike" baseline="0" dirty="0">
                <a:solidFill>
                  <a:srgbClr val="000000"/>
                </a:solidFill>
                <a:latin typeface="Times New Roman" panose="02020603050405020304" pitchFamily="18" charset="0"/>
              </a:rPr>
              <a:t>utilize 	                                            measurements 	</a:t>
            </a:r>
          </a:p>
          <a:p>
            <a:pPr algn="l" rtl="0">
              <a:lnSpc>
                <a:spcPct val="150000"/>
              </a:lnSpc>
            </a:pPr>
            <a:r>
              <a:rPr lang="en-GB" sz="1600" b="0" i="0" u="none" strike="noStrike" baseline="0" dirty="0">
                <a:solidFill>
                  <a:srgbClr val="000000"/>
                </a:solidFill>
                <a:latin typeface="Times New Roman" panose="02020603050405020304" pitchFamily="18" charset="0"/>
              </a:rPr>
              <a:t>survey 	                                            properties 	</a:t>
            </a:r>
          </a:p>
          <a:p>
            <a:pPr algn="l" rtl="0">
              <a:lnSpc>
                <a:spcPct val="150000"/>
              </a:lnSpc>
            </a:pPr>
            <a:r>
              <a:rPr lang="en-GB" sz="1600" b="0" i="0" u="none" strike="noStrike" baseline="0" dirty="0">
                <a:solidFill>
                  <a:srgbClr val="000000"/>
                </a:solidFill>
                <a:latin typeface="Times New Roman" panose="02020603050405020304" pitchFamily="18" charset="0"/>
              </a:rPr>
              <a:t>cover 	                                            drilling programme 	</a:t>
            </a:r>
          </a:p>
          <a:p>
            <a:pPr algn="l" rtl="0">
              <a:lnSpc>
                <a:spcPct val="150000"/>
              </a:lnSpc>
            </a:pPr>
            <a:r>
              <a:rPr lang="en-GB" sz="1600" b="0" i="0" u="none" strike="noStrike" baseline="0" dirty="0">
                <a:solidFill>
                  <a:srgbClr val="000000"/>
                </a:solidFill>
                <a:latin typeface="Times New Roman" panose="02020603050405020304" pitchFamily="18" charset="0"/>
              </a:rPr>
              <a:t>give 	                                            ground 	</a:t>
            </a:r>
          </a:p>
          <a:p>
            <a:pPr algn="l" rtl="0">
              <a:lnSpc>
                <a:spcPct val="150000"/>
              </a:lnSpc>
            </a:pPr>
            <a:r>
              <a:rPr lang="en-US" sz="1600" b="0" i="0" u="none" strike="noStrike" baseline="0" dirty="0">
                <a:solidFill>
                  <a:srgbClr val="000000"/>
                </a:solidFill>
                <a:latin typeface="Times New Roman" panose="02020603050405020304" pitchFamily="18" charset="0"/>
              </a:rPr>
              <a:t>be 	                                            natural fields of force 	</a:t>
            </a:r>
          </a:p>
        </p:txBody>
      </p:sp>
      <p:sp>
        <p:nvSpPr>
          <p:cNvPr id="9" name="TextBox 8">
            <a:extLst>
              <a:ext uri="{FF2B5EF4-FFF2-40B4-BE49-F238E27FC236}">
                <a16:creationId xmlns:a16="http://schemas.microsoft.com/office/drawing/2014/main" id="{F9FB04B4-C91A-E370-B09D-63E4433FB6C5}"/>
              </a:ext>
            </a:extLst>
          </p:cNvPr>
          <p:cNvSpPr txBox="1"/>
          <p:nvPr/>
        </p:nvSpPr>
        <p:spPr>
          <a:xfrm>
            <a:off x="304800" y="1653443"/>
            <a:ext cx="4572000" cy="369332"/>
          </a:xfrm>
          <a:prstGeom prst="rect">
            <a:avLst/>
          </a:prstGeom>
          <a:noFill/>
        </p:spPr>
        <p:txBody>
          <a:bodyPr wrap="square">
            <a:spAutoFit/>
          </a:bodyPr>
          <a:lstStyle/>
          <a:p>
            <a:pPr algn="l" rtl="0"/>
            <a:r>
              <a:rPr lang="en-GB" sz="1800" b="1" i="1" u="none" strike="noStrike" baseline="0" dirty="0">
                <a:solidFill>
                  <a:srgbClr val="000000"/>
                </a:solidFill>
                <a:latin typeface="Times New Roman" panose="02020603050405020304" pitchFamily="18" charset="0"/>
              </a:rPr>
              <a:t>Example: locate bodies </a:t>
            </a:r>
            <a:endParaRPr lang="en-GB" dirty="0"/>
          </a:p>
        </p:txBody>
      </p:sp>
    </p:spTree>
    <p:extLst>
      <p:ext uri="{BB962C8B-B14F-4D97-AF65-F5344CB8AC3E}">
        <p14:creationId xmlns:p14="http://schemas.microsoft.com/office/powerpoint/2010/main" val="2830932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9</a:t>
            </a:fld>
            <a:endParaRPr lang="ar-SA"/>
          </a:p>
        </p:txBody>
      </p:sp>
      <p:sp>
        <p:nvSpPr>
          <p:cNvPr id="5" name="مستطيل 4"/>
          <p:cNvSpPr/>
          <p:nvPr/>
        </p:nvSpPr>
        <p:spPr>
          <a:xfrm>
            <a:off x="326226" y="632882"/>
            <a:ext cx="8496944"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5. Match the verb with the noun to form collocations. Add a preposition where necessary.</a:t>
            </a:r>
          </a:p>
        </p:txBody>
      </p:sp>
      <p:sp>
        <p:nvSpPr>
          <p:cNvPr id="7" name="مربع نص 6"/>
          <p:cNvSpPr txBox="1"/>
          <p:nvPr/>
        </p:nvSpPr>
        <p:spPr>
          <a:xfrm>
            <a:off x="2123728" y="-99392"/>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832615F1-F447-E273-89D0-76C6FEAA0BCB}"/>
              </a:ext>
            </a:extLst>
          </p:cNvPr>
          <p:cNvSpPr txBox="1"/>
          <p:nvPr/>
        </p:nvSpPr>
        <p:spPr>
          <a:xfrm>
            <a:off x="266730" y="1404065"/>
            <a:ext cx="8422238" cy="584775"/>
          </a:xfrm>
          <a:prstGeom prst="rect">
            <a:avLst/>
          </a:prstGeom>
          <a:noFill/>
        </p:spPr>
        <p:txBody>
          <a:bodyPr wrap="square">
            <a:spAutoFit/>
          </a:bodyPr>
          <a:lstStyle/>
          <a:p>
            <a:pPr algn="justLow" rtl="0"/>
            <a:r>
              <a:rPr lang="en-US" sz="1600" b="1" i="1" u="none" strike="noStrike" baseline="0" dirty="0">
                <a:solidFill>
                  <a:srgbClr val="000000"/>
                </a:solidFill>
                <a:latin typeface="Times New Roman" panose="02020603050405020304" pitchFamily="18" charset="0"/>
              </a:rPr>
              <a:t>Necessitate    make    use    decide    prospecting    particular </a:t>
            </a:r>
            <a:r>
              <a:rPr lang="en-US" sz="1600" dirty="0">
                <a:solidFill>
                  <a:srgbClr val="000000"/>
                </a:solidFill>
                <a:latin typeface="Times New Roman" panose="02020603050405020304" pitchFamily="18" charset="0"/>
              </a:rPr>
              <a:t>  </a:t>
            </a:r>
            <a:r>
              <a:rPr lang="en-GB" sz="1600" b="1" i="1" u="none" strike="noStrike" baseline="0" dirty="0">
                <a:solidFill>
                  <a:srgbClr val="000000"/>
                </a:solidFill>
                <a:latin typeface="Times New Roman" panose="02020603050405020304" pitchFamily="18" charset="0"/>
              </a:rPr>
              <a:t>substantial    electrical    conductivity    essential </a:t>
            </a:r>
            <a:r>
              <a:rPr lang="en-GB" sz="1600" dirty="0">
                <a:solidFill>
                  <a:srgbClr val="000000"/>
                </a:solidFill>
                <a:latin typeface="Times New Roman" panose="02020603050405020304" pitchFamily="18" charset="0"/>
              </a:rPr>
              <a:t>    </a:t>
            </a:r>
            <a:r>
              <a:rPr lang="en-GB" sz="1600" b="1" i="1" u="none" strike="noStrike" baseline="0" dirty="0">
                <a:solidFill>
                  <a:srgbClr val="000000"/>
                </a:solidFill>
                <a:latin typeface="Times New Roman" panose="02020603050405020304" pitchFamily="18" charset="0"/>
              </a:rPr>
              <a:t>Seismic survey    quantitative interpretation     civil engineering </a:t>
            </a:r>
            <a:endParaRPr lang="en-GB" sz="2000" dirty="0"/>
          </a:p>
        </p:txBody>
      </p:sp>
      <p:sp>
        <p:nvSpPr>
          <p:cNvPr id="10" name="TextBox 9">
            <a:extLst>
              <a:ext uri="{FF2B5EF4-FFF2-40B4-BE49-F238E27FC236}">
                <a16:creationId xmlns:a16="http://schemas.microsoft.com/office/drawing/2014/main" id="{6A6841C3-F21E-5229-9548-179E5EC4F8C6}"/>
              </a:ext>
            </a:extLst>
          </p:cNvPr>
          <p:cNvSpPr txBox="1"/>
          <p:nvPr/>
        </p:nvSpPr>
        <p:spPr>
          <a:xfrm>
            <a:off x="247167" y="1988840"/>
            <a:ext cx="8645313" cy="4378122"/>
          </a:xfrm>
          <a:prstGeom prst="rect">
            <a:avLst/>
          </a:prstGeom>
          <a:noFill/>
        </p:spPr>
        <p:txBody>
          <a:bodyPr wrap="square">
            <a:spAutoFit/>
          </a:bodyPr>
          <a:lstStyle/>
          <a:p>
            <a:pPr marL="342900" indent="-342900" algn="justLow" rtl="0">
              <a:spcBef>
                <a:spcPts val="300"/>
              </a:spcBef>
              <a:buFont typeface="+mj-lt"/>
              <a:buAutoNum type="arabicPeriod"/>
            </a:pPr>
            <a:r>
              <a:rPr lang="en-US" sz="1600" b="0" i="0" u="none" strike="noStrike" baseline="0" dirty="0">
                <a:solidFill>
                  <a:srgbClr val="000000"/>
                </a:solidFill>
                <a:latin typeface="Times New Roman" panose="02020603050405020304" pitchFamily="18" charset="0"/>
              </a:rPr>
              <a:t>Exploration geophysics represents the use of seismic, gravity, magnetic methods in ………. for oil, gas with the objective of economic exploitation. </a:t>
            </a:r>
          </a:p>
          <a:p>
            <a:pPr marL="342900" indent="-342900" algn="justLow" rtl="0">
              <a:spcBef>
                <a:spcPts val="300"/>
              </a:spcBef>
              <a:buFont typeface="+mj-lt"/>
              <a:buAutoNum type="arabicPeriod"/>
            </a:pPr>
            <a:r>
              <a:rPr lang="en-US" sz="1600" b="0" i="0" u="none" strike="noStrike" baseline="0" dirty="0">
                <a:solidFill>
                  <a:srgbClr val="000000"/>
                </a:solidFill>
                <a:latin typeface="Times New Roman" panose="02020603050405020304" pitchFamily="18" charset="0"/>
              </a:rPr>
              <a:t>The process of field development can be divided into three stages, each of them ……. carrying out a number of investigations. </a:t>
            </a:r>
          </a:p>
          <a:p>
            <a:pPr marL="342900" indent="-342900" algn="justLow" rtl="0">
              <a:spcBef>
                <a:spcPts val="300"/>
              </a:spcBef>
              <a:buFont typeface="+mj-lt"/>
              <a:buAutoNum type="arabicPeriod"/>
            </a:pPr>
            <a:r>
              <a:rPr lang="en-US" sz="1600" b="0" i="0" u="none" strike="noStrike" baseline="0" dirty="0">
                <a:solidFill>
                  <a:srgbClr val="000000"/>
                </a:solidFill>
                <a:latin typeface="Times New Roman" panose="02020603050405020304" pitchFamily="18" charset="0"/>
              </a:rPr>
              <a:t>Both economic and scientific factors must be considered in ……….. a drilling </a:t>
            </a:r>
            <a:r>
              <a:rPr lang="en-US" sz="1600" b="0" i="0" u="none" strike="noStrike" baseline="0" dirty="0" err="1">
                <a:solidFill>
                  <a:srgbClr val="000000"/>
                </a:solidFill>
                <a:latin typeface="Times New Roman" panose="02020603050405020304" pitchFamily="18" charset="0"/>
              </a:rPr>
              <a:t>programme</a:t>
            </a:r>
            <a:r>
              <a:rPr lang="en-US" sz="1600" b="0" i="0" u="none" strike="noStrike" baseline="0" dirty="0">
                <a:solidFill>
                  <a:srgbClr val="000000"/>
                </a:solidFill>
                <a:latin typeface="Times New Roman" panose="02020603050405020304" pitchFamily="18" charset="0"/>
              </a:rPr>
              <a:t>. </a:t>
            </a:r>
          </a:p>
          <a:p>
            <a:pPr marL="342900" indent="-342900" algn="justLow" rtl="0">
              <a:spcBef>
                <a:spcPts val="300"/>
              </a:spcBef>
              <a:buFont typeface="+mj-lt"/>
              <a:buAutoNum type="arabicPeriod"/>
            </a:pPr>
            <a:r>
              <a:rPr lang="en-US" sz="1600" b="0" i="0" u="none" strike="noStrike" baseline="0" dirty="0">
                <a:solidFill>
                  <a:srgbClr val="000000"/>
                </a:solidFill>
                <a:latin typeface="Times New Roman" panose="02020603050405020304" pitchFamily="18" charset="0"/>
              </a:rPr>
              <a:t>Geophysical exploration ………….. of phenomena which can be interpreted through the laws of physics. </a:t>
            </a:r>
          </a:p>
          <a:p>
            <a:pPr marL="342900" indent="-342900" algn="justLow" rtl="0">
              <a:spcBef>
                <a:spcPts val="300"/>
              </a:spcBef>
              <a:buFont typeface="+mj-lt"/>
              <a:buAutoNum type="arabicPeriod"/>
            </a:pPr>
            <a:r>
              <a:rPr lang="en-US" sz="1600" b="0" i="0" u="none" strike="noStrike" baseline="0" dirty="0">
                <a:solidFill>
                  <a:srgbClr val="000000"/>
                </a:solidFill>
                <a:latin typeface="Times New Roman" panose="02020603050405020304" pitchFamily="18" charset="0"/>
              </a:rPr>
              <a:t>The knowledge of geologic conditions is …………. in some industrial fields.</a:t>
            </a:r>
          </a:p>
          <a:p>
            <a:pPr marL="342900" indent="-342900" algn="justLow" rtl="0">
              <a:spcBef>
                <a:spcPts val="300"/>
              </a:spcBef>
              <a:buFont typeface="+mj-lt"/>
              <a:buAutoNum type="arabicPeriod"/>
            </a:pPr>
            <a:r>
              <a:rPr lang="en-US" sz="1600" b="0" i="0" u="none" strike="noStrike" baseline="0" dirty="0">
                <a:solidFill>
                  <a:srgbClr val="000000"/>
                </a:solidFill>
                <a:latin typeface="Times New Roman" panose="02020603050405020304" pitchFamily="18" charset="0"/>
              </a:rPr>
              <a:t>The electrical survey is based on the difference in …………….. of rocks. </a:t>
            </a:r>
          </a:p>
          <a:p>
            <a:pPr marL="342900" indent="-342900" algn="justLow" rtl="0">
              <a:spcBef>
                <a:spcPts val="300"/>
              </a:spcBef>
              <a:buFont typeface="+mj-lt"/>
              <a:buAutoNum type="arabicPeriod"/>
            </a:pPr>
            <a:r>
              <a:rPr lang="en-US" sz="1600" b="0" i="0" u="none" strike="noStrike" baseline="0" dirty="0">
                <a:solidFill>
                  <a:srgbClr val="000000"/>
                </a:solidFill>
                <a:latin typeface="Times New Roman" panose="02020603050405020304" pitchFamily="18" charset="0"/>
              </a:rPr>
              <a:t>Results of ………….. of geophysical data make it possible for a drilling company to choose a site. </a:t>
            </a:r>
          </a:p>
          <a:p>
            <a:pPr marL="342900" indent="-342900" algn="justLow" rtl="0">
              <a:spcBef>
                <a:spcPts val="300"/>
              </a:spcBef>
              <a:buFont typeface="+mj-lt"/>
              <a:buAutoNum type="arabicPeriod"/>
            </a:pPr>
            <a:r>
              <a:rPr lang="en-US" sz="1600" b="0" i="0" u="none" strike="noStrike" baseline="0" dirty="0">
                <a:solidFill>
                  <a:srgbClr val="000000"/>
                </a:solidFill>
                <a:latin typeface="Times New Roman" panose="02020603050405020304" pitchFamily="18" charset="0"/>
              </a:rPr>
              <a:t>In ………….. where depths are small and high accuracy is required, it is possible to dispense with geophysics. </a:t>
            </a:r>
          </a:p>
          <a:p>
            <a:pPr marL="342900" indent="-342900" algn="justLow" rtl="0">
              <a:spcBef>
                <a:spcPts val="300"/>
              </a:spcBef>
              <a:buFont typeface="+mj-lt"/>
              <a:buAutoNum type="arabicPeriod"/>
            </a:pPr>
            <a:r>
              <a:rPr lang="en-US" sz="1600" b="0" i="0" u="none" strike="noStrike" baseline="0" dirty="0">
                <a:solidFill>
                  <a:srgbClr val="000000"/>
                </a:solidFill>
                <a:latin typeface="Times New Roman" panose="02020603050405020304" pitchFamily="18" charset="0"/>
              </a:rPr>
              <a:t>The chance of success of seismic operations is ……………. enough to cover costs for ………………. . </a:t>
            </a:r>
          </a:p>
          <a:p>
            <a:pPr marL="342900" indent="-342900" algn="justLow" rtl="0">
              <a:spcBef>
                <a:spcPts val="300"/>
              </a:spcBef>
              <a:buFont typeface="+mj-lt"/>
              <a:buAutoNum type="arabicPeriod"/>
            </a:pPr>
            <a:r>
              <a:rPr lang="en-US" sz="1600" b="0" i="0" u="none" strike="noStrike" baseline="0" dirty="0">
                <a:solidFill>
                  <a:srgbClr val="000000"/>
                </a:solidFill>
                <a:latin typeface="Times New Roman" panose="02020603050405020304" pitchFamily="18" charset="0"/>
              </a:rPr>
              <a:t>As a rule, seismic operations are completed long before getting ……….. answers to the questions to be considered. </a:t>
            </a:r>
            <a:endParaRPr lang="en-GB" sz="1600" dirty="0"/>
          </a:p>
        </p:txBody>
      </p:sp>
    </p:spTree>
    <p:extLst>
      <p:ext uri="{BB962C8B-B14F-4D97-AF65-F5344CB8AC3E}">
        <p14:creationId xmlns:p14="http://schemas.microsoft.com/office/powerpoint/2010/main" val="2090576009"/>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3297</TotalTime>
  <Words>1806</Words>
  <Application>Microsoft Office PowerPoint</Application>
  <PresentationFormat>On-screen Show (4:3)</PresentationFormat>
  <Paragraphs>134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2021</cp:lastModifiedBy>
  <cp:revision>153</cp:revision>
  <dcterms:created xsi:type="dcterms:W3CDTF">2022-10-13T17:56:31Z</dcterms:created>
  <dcterms:modified xsi:type="dcterms:W3CDTF">2022-10-29T06:48:00Z</dcterms:modified>
</cp:coreProperties>
</file>