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80" r:id="rId3"/>
    <p:sldId id="281" r:id="rId4"/>
    <p:sldId id="283" r:id="rId5"/>
    <p:sldId id="285" r:id="rId6"/>
    <p:sldId id="269" r:id="rId7"/>
    <p:sldId id="270" r:id="rId8"/>
    <p:sldId id="271" r:id="rId9"/>
    <p:sldId id="272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0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FA0CF-A521-4822-8FC6-4C33C8822F35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5BADA-9014-462A-8C0B-FA4CD426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01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24C7EE8-3117-4B61-82D8-76B8ABFB085B}" type="datetime1">
              <a:rPr lang="en-US" smtClean="0"/>
              <a:t>10/19/2022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مستطيل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مستطيل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شكل بيضاوي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شكل بيضاوي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1CD667A-E1AE-4DB5-ABAE-339D9683686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DD00-58F1-411F-AF44-E2588D6F57A2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667A-E1AE-4DB5-ABAE-339D968368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B07E-481F-4063-BD48-ACADBF38E7DF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667A-E1AE-4DB5-ABAE-339D968368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683AAB-95B0-4064-BEE7-380A7841B45D}" type="datetime1">
              <a:rPr lang="en-US" smtClean="0"/>
              <a:t>10/19/2022</a:t>
            </a:fld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1CD667A-E1AE-4DB5-ABAE-339D968368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3D5913A-6A9D-43B8-BF3B-897E579790AC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مستطيل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مستطيل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شكل بيضاوي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شكل بيضاوي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1CD667A-E1AE-4DB5-ABAE-339D9683686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3EE7-0D4C-43AB-B4B0-BA8EE991814F}" type="datetime1">
              <a:rPr lang="en-US" smtClean="0"/>
              <a:t>10/19/2022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667A-E1AE-4DB5-ABAE-339D9683686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2095B-5B84-423F-82D8-1F262F63DA7E}" type="datetime1">
              <a:rPr lang="en-US" smtClean="0"/>
              <a:t>10/19/2022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667A-E1AE-4DB5-ABAE-339D9683686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3E4EC53-98CA-4770-B33A-C44220D88462}" type="datetime1">
              <a:rPr lang="en-US" smtClean="0"/>
              <a:t>10/19/2022</a:t>
            </a:fld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1CD667A-E1AE-4DB5-ABAE-339D968368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8C5B-CE30-4267-AA4E-3005F4F17B1C}" type="datetime1">
              <a:rPr lang="en-US" smtClean="0"/>
              <a:t>10/19/2022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667A-E1AE-4DB5-ABAE-339D968368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3AC45D-604E-4F9E-80C4-F4F7263A3A0A}" type="datetime1">
              <a:rPr lang="en-US" smtClean="0"/>
              <a:t>10/19/2022</a:t>
            </a:fld>
            <a:endParaRPr lang="en-US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1CD667A-E1AE-4DB5-ABAE-339D9683686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04B8B0-4783-4BA0-86F8-6699436164E9}" type="datetime1">
              <a:rPr lang="en-US" smtClean="0"/>
              <a:t>10/19/2022</a:t>
            </a:fld>
            <a:endParaRPr lang="en-US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1CD667A-E1AE-4DB5-ABAE-339D9683686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409FB5C-11E0-4ACD-9690-DE5FF437E0B9}" type="datetime1">
              <a:rPr lang="en-US" smtClean="0"/>
              <a:t>10/19/2022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1CD667A-E1AE-4DB5-ABAE-339D9683686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057400" y="1143000"/>
            <a:ext cx="6172200" cy="1894362"/>
          </a:xfrm>
        </p:spPr>
        <p:txBody>
          <a:bodyPr/>
          <a:lstStyle/>
          <a:p>
            <a:r>
              <a:rPr lang="en-US" smtClean="0"/>
              <a:t>Lec.3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Petroleum Origin 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343400" y="4191000"/>
            <a:ext cx="4495800" cy="1371600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Murtadha</a:t>
            </a:r>
            <a:r>
              <a:rPr lang="en-US" dirty="0" smtClean="0"/>
              <a:t> Al </a:t>
            </a:r>
            <a:r>
              <a:rPr lang="en-US" dirty="0" err="1" smtClean="0"/>
              <a:t>zaidi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667A-E1AE-4DB5-ABAE-339D968368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6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8600" y="289679"/>
            <a:ext cx="8686800" cy="4368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Source Rocks</a:t>
            </a:r>
          </a:p>
          <a:p>
            <a:pPr algn="just">
              <a:lnSpc>
                <a:spcPct val="200000"/>
              </a:lnSpc>
            </a:pPr>
            <a:r>
              <a:rPr lang="en-US" sz="2400" b="1" u="sng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u="sng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Generally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finer-grained sediments contain more organic matter than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coarser-grained ones because of the restricted diffusion and thus the lower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amount of oxygen that can get in contact with organic matter (OM). TOC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can reach 20% or more. Coals and oil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shales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are rich in OM but are called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source rocks. Most source rocks are black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shales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667A-E1AE-4DB5-ABAE-339D968368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4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t="21032" r="12208" b="8928"/>
          <a:stretch/>
        </p:blipFill>
        <p:spPr bwMode="auto">
          <a:xfrm>
            <a:off x="381001" y="228600"/>
            <a:ext cx="8534400" cy="624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667A-E1AE-4DB5-ABAE-339D968368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1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81000" y="304800"/>
            <a:ext cx="853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Total Organic Carbon (TOC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If a rock contains significant amounts of organic carbon, it is a possible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source rock for petroleum or gas. The TOC content is a measure of the source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rock potential and is measured with total pyrolysis.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table below shows how TOC (in weight percent) relates to the source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rock quality.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667A-E1AE-4DB5-ABAE-339D968368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1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1" t="30952" r="24479" b="25397"/>
          <a:stretch/>
        </p:blipFill>
        <p:spPr bwMode="auto">
          <a:xfrm>
            <a:off x="609600" y="533400"/>
            <a:ext cx="8077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667A-E1AE-4DB5-ABAE-339D968368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88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57200" y="381000"/>
            <a:ext cx="8382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TOC 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Types</a:t>
            </a:r>
          </a:p>
          <a:p>
            <a:pPr algn="just"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TOC in sedimentary rocks can be divided into two types: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Bitumen, the fraction that is soluble in organic solvents such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 chloroform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Kerogen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(wax) the insoluble, non-extractable residue that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forms in the transformation from OM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Kerogen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is an intermediate product formed during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diagenesis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principal source of hydrocarbon generation. It is a complex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mixture of high-weight organic molecules.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667A-E1AE-4DB5-ABAE-339D968368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1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8600" y="304800"/>
            <a:ext cx="8686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u="sng" dirty="0">
                <a:solidFill>
                  <a:srgbClr val="C00000"/>
                </a:solidFill>
              </a:rPr>
              <a:t>Conversion of OM to HC</a:t>
            </a:r>
            <a:endParaRPr lang="en-US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principal condition is that this conversion take place in an essentially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oxygen-free environment from the very beginning of the process. Anaerobic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bacteria may help extract sulfur to form H2S and N, in addition to the earlier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formation of CO2 and H2O. This explains the low sulfate content of many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formation waters.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On burial,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kerogen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is first formed. This is then gradually cracked to form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smaller HC, with formation of CO2 and H2O. At higher temperatures,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methane is formed and HCs from C13 to C30.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Consequently, the carbon content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kerogen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increases with increasing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temperatures. Simultaneously, fluid products high in hydrogen are formed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oxygen is eliminated.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667A-E1AE-4DB5-ABAE-339D968368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6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7764" y="228600"/>
            <a:ext cx="8763000" cy="5576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With increasing temperature, the chemical bonds in these large molecules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kerogen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are broken and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kerogen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is transformed into smaller molecules which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make up oil and gas. This requires that the temperature must be 80–150° C over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long geological time (typically 1–100 million years).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conversion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kerogen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to oil and gas is thus a process which requires both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higher temperatures than one finds at the surface of the earth and a long period of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geological time.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Only when temperatures of about 80–90° C are reached, i.e. at 2–3 km depth, does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conversion of organic plant and animal matter to hydrocarbons very slowly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begin to take place. About 100–150°C is the ideal temperature range for this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conversion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kerogen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to oil, which is called maturation. This corresponds to 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depth of 3–4 km with a normal geothermal gradient (about 30–40° C/km).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667A-E1AE-4DB5-ABAE-339D968368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5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81000" y="304800"/>
            <a:ext cx="8610600" cy="2345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general, we can say that petroleum can not be generated near the surface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except locally through the influence of hydrothermal and igneous activity.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Shallow deposits of oil and gas which we find today were actually formed 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great depths and either the overburden has been removed by erosion or the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hydrocarbons have migrated upwards considerable distances.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667A-E1AE-4DB5-ABAE-339D968368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3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667A-E1AE-4DB5-ABAE-339D96836868}" type="slidenum">
              <a:rPr lang="en-US" smtClean="0"/>
              <a:t>18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39" b="6534"/>
          <a:stretch/>
        </p:blipFill>
        <p:spPr bwMode="auto">
          <a:xfrm>
            <a:off x="360218" y="4495800"/>
            <a:ext cx="8382000" cy="74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10"/>
          <a:stretch/>
        </p:blipFill>
        <p:spPr bwMode="auto">
          <a:xfrm>
            <a:off x="228600" y="0"/>
            <a:ext cx="8513618" cy="422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774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667A-E1AE-4DB5-ABAE-339D96836868}" type="slidenum">
              <a:rPr lang="en-US" smtClean="0"/>
              <a:t>19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3" t="15476" r="26933" b="25397"/>
          <a:stretch/>
        </p:blipFill>
        <p:spPr bwMode="auto">
          <a:xfrm>
            <a:off x="533400" y="228600"/>
            <a:ext cx="7543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244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667A-E1AE-4DB5-ABAE-339D96836868}" type="slidenum">
              <a:rPr lang="en-US" smtClean="0"/>
              <a:t>2</a:t>
            </a:fld>
            <a:endParaRPr lang="en-US"/>
          </a:p>
        </p:txBody>
      </p:sp>
      <p:sp>
        <p:nvSpPr>
          <p:cNvPr id="3" name="مستطيل 2"/>
          <p:cNvSpPr/>
          <p:nvPr/>
        </p:nvSpPr>
        <p:spPr>
          <a:xfrm>
            <a:off x="381000" y="304801"/>
            <a:ext cx="81534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Chemical Composition of Petroleum </a:t>
            </a:r>
            <a:br>
              <a:rPr lang="en-US" b="1" u="sng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 Substances present in petroleum fall into four major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groups: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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Paraffins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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Naphthenes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 Aromatics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 Non-hydrocarbon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 The relative proportions of these compounds determine the physical properties (density, viscosity, pour point,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of petroleum.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1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667A-E1AE-4DB5-ABAE-339D96836868}" type="slidenum">
              <a:rPr lang="en-US" smtClean="0"/>
              <a:t>20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5" t="14683" r="26487" b="22420"/>
          <a:stretch/>
        </p:blipFill>
        <p:spPr bwMode="auto">
          <a:xfrm>
            <a:off x="533400" y="381000"/>
            <a:ext cx="8077200" cy="601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63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667A-E1AE-4DB5-ABAE-339D96836868}" type="slidenum">
              <a:rPr lang="en-US" smtClean="0"/>
              <a:t>21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868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491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667A-E1AE-4DB5-ABAE-339D96836868}" type="slidenum">
              <a:rPr lang="en-US" smtClean="0"/>
              <a:t>22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3" t="14880" r="27379" b="38240"/>
          <a:stretch/>
        </p:blipFill>
        <p:spPr bwMode="auto">
          <a:xfrm>
            <a:off x="457200" y="304800"/>
            <a:ext cx="8229600" cy="594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98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667A-E1AE-4DB5-ABAE-339D96836868}" type="slidenum">
              <a:rPr lang="en-US" smtClean="0"/>
              <a:t>23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5" t="15476" r="26487" b="25634"/>
          <a:stretch/>
        </p:blipFill>
        <p:spPr bwMode="auto">
          <a:xfrm>
            <a:off x="304800" y="228600"/>
            <a:ext cx="8458200" cy="5230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96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667A-E1AE-4DB5-ABAE-339D96836868}" type="slidenum">
              <a:rPr lang="en-US" smtClean="0"/>
              <a:t>24</a:t>
            </a:fld>
            <a:endParaRPr lang="en-US"/>
          </a:p>
        </p:txBody>
      </p:sp>
      <p:sp>
        <p:nvSpPr>
          <p:cNvPr id="4" name="انفجار 2 3"/>
          <p:cNvSpPr/>
          <p:nvPr/>
        </p:nvSpPr>
        <p:spPr>
          <a:xfrm>
            <a:off x="838200" y="457200"/>
            <a:ext cx="7620000" cy="5486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appreciate your Attention </a:t>
            </a:r>
          </a:p>
        </p:txBody>
      </p:sp>
    </p:spTree>
    <p:extLst>
      <p:ext uri="{BB962C8B-B14F-4D97-AF65-F5344CB8AC3E}">
        <p14:creationId xmlns:p14="http://schemas.microsoft.com/office/powerpoint/2010/main" val="384919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667A-E1AE-4DB5-ABAE-339D96836868}" type="slidenum">
              <a:rPr lang="en-US" smtClean="0"/>
              <a:t>3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6" t="20238" r="23475" b="15674"/>
          <a:stretch/>
        </p:blipFill>
        <p:spPr bwMode="auto">
          <a:xfrm>
            <a:off x="533400" y="381000"/>
            <a:ext cx="82296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44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667A-E1AE-4DB5-ABAE-339D96836868}" type="slidenum">
              <a:rPr lang="en-US" smtClean="0"/>
              <a:t>4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9" t="20437" r="19682" b="19048"/>
          <a:stretch/>
        </p:blipFill>
        <p:spPr bwMode="auto">
          <a:xfrm>
            <a:off x="609600" y="457200"/>
            <a:ext cx="8001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23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667A-E1AE-4DB5-ABAE-339D96836868}" type="slidenum">
              <a:rPr lang="en-US" smtClean="0"/>
              <a:t>5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4" t="19246" r="20239" b="28572"/>
          <a:stretch/>
        </p:blipFill>
        <p:spPr bwMode="auto">
          <a:xfrm>
            <a:off x="381000" y="304800"/>
            <a:ext cx="8382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10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57200" y="457201"/>
            <a:ext cx="8458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C00000"/>
                </a:solidFill>
              </a:rPr>
              <a:t>Fractional Distillation</a:t>
            </a:r>
            <a:endParaRPr lang="en-US" sz="2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 Fractional distillation splits the crude oil into simpler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mixtures called fractions. The different fractions are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taken out of the still at different levels.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 This happens in a distillation tower (which we shorten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still).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 The crude oil is heated in a furnace to about 370°C 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pumped into the bottom of a distillation tower. Most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the hydrocarbons are gaseous, though the very thick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ones are still a liquid even at this temperature.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667A-E1AE-4DB5-ABAE-339D9683686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4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81000" y="533400"/>
            <a:ext cx="457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tower is like a giant heat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exchanger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it removes heat from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gases as they rise up it.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temperature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falls to 20°C by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time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vapours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reach the top.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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vapours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condense as they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rise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up the tower. The heavier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ones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(with higher boiling points)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condense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first. The thinner, runny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ones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get further up the tower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before they condense. And the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gases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pass out of the top.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0" t="18750" r="21275" b="26191"/>
          <a:stretch/>
        </p:blipFill>
        <p:spPr bwMode="auto">
          <a:xfrm>
            <a:off x="5410200" y="152400"/>
            <a:ext cx="32004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667A-E1AE-4DB5-ABAE-339D968368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7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8600" y="304800"/>
            <a:ext cx="4572000" cy="46536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Where do Product come out of a Still? 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 A distillation tower splits crude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oil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into separate fractions.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 Each fraction is a mix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hydrocarbons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Each fraction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its own range of boiling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points and comes off at 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different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level in the tower.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 In reality, a single tower could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cover the full range of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temperatures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needed to split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up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heavier fractions.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9" t="31349" r="21578" b="9281"/>
          <a:stretch/>
        </p:blipFill>
        <p:spPr bwMode="auto">
          <a:xfrm>
            <a:off x="5334000" y="619004"/>
            <a:ext cx="3429000" cy="5476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667A-E1AE-4DB5-ABAE-339D968368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2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t="19643" r="21244" b="9921"/>
          <a:stretch/>
        </p:blipFill>
        <p:spPr bwMode="auto">
          <a:xfrm>
            <a:off x="533400" y="228600"/>
            <a:ext cx="83058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667A-E1AE-4DB5-ABAE-339D968368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شربية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108</TotalTime>
  <Words>130</Words>
  <Application>Microsoft Office PowerPoint</Application>
  <PresentationFormat>عرض على الشاشة (3:4)‏</PresentationFormat>
  <Paragraphs>43</Paragraphs>
  <Slides>24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مشربية</vt:lpstr>
      <vt:lpstr>Lec.3  Petroleum Origin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hp</cp:lastModifiedBy>
  <cp:revision>14</cp:revision>
  <dcterms:created xsi:type="dcterms:W3CDTF">2021-11-02T15:02:06Z</dcterms:created>
  <dcterms:modified xsi:type="dcterms:W3CDTF">2022-10-20T02:49:30Z</dcterms:modified>
</cp:coreProperties>
</file>