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3"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2" r:id="rId29"/>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2" d="100"/>
          <a:sy n="82" d="100"/>
        </p:scale>
        <p:origin x="10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736866C3-D496-4D28-A03F-35A7BAD1326E}"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350471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736866C3-D496-4D28-A03F-35A7BAD1326E}"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818549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736866C3-D496-4D28-A03F-35A7BAD1326E}"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112671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4D-8855-99DA-48FF-70CE2649C98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8154ADF-EA34-E8F8-6051-F4431DA380C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C6B1544-295F-AE26-8910-0C082870E878}"/>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E453C2DA-FE22-4F7D-A99A-7E3AE0A5EF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FA053-B61A-7107-A7C3-346C515BD13E}"/>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4068601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1C63-FC54-CAE7-B953-798CB85DF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5003B-1C5A-5191-6AB4-173F55EA6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44611-0860-A909-A282-E5057FE7278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46609951-905C-BCAD-6E70-5310210C59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8A7394-C16B-31CA-B50E-167B745B9111}"/>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86296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6742-6649-C12A-D016-88A898C786D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3952706-29EC-C0AB-EF47-9107E4BC4CE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4CD21-FFA1-3147-2E52-E1169397D59F}"/>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81F1EA3A-C876-4641-58D4-7C22603E8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603F3B-07EC-795D-BC8D-B18EF6E53C48}"/>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524630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5AAC-7F93-A44A-9420-BA30CC800F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65FD5-AE58-31A3-2937-9B1B495E3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A384A-F4E1-FD25-9E5E-3C60BBD211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E202E-93AA-6DFC-38F4-3E50C13A4B5C}"/>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5477C2D7-44DF-81D8-E6F9-1A030A6F2B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089D78-77DE-0CA4-BD4F-FD3542D6FE0B}"/>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930937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2F728-580E-956B-1132-2CE06EA9CB3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9AB45F-2B3F-4412-FD69-9A14249A332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DA250-BE67-E12D-A5AB-4A05FFDCE3D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1F4912-7452-14C6-23E3-CBED639F3A7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787AB-12DE-AC9E-76F6-D6F93D8AAD9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EDB77-7995-7A18-FA72-CE5CDEAA48B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8" name="Footer Placeholder 7">
            <a:extLst>
              <a:ext uri="{FF2B5EF4-FFF2-40B4-BE49-F238E27FC236}">
                <a16:creationId xmlns:a16="http://schemas.microsoft.com/office/drawing/2014/main" id="{F5C4916F-C0EA-0857-5A8C-188F2406BD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A4CDE0-66B8-E58C-94CB-1724535E7D21}"/>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905162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4258-C77B-D168-ECF2-6A10B778F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D2B1E-3198-0D64-D67F-4ABFF351E3FF}"/>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4" name="Footer Placeholder 3">
            <a:extLst>
              <a:ext uri="{FF2B5EF4-FFF2-40B4-BE49-F238E27FC236}">
                <a16:creationId xmlns:a16="http://schemas.microsoft.com/office/drawing/2014/main" id="{357C54FF-F613-5CF9-9BBC-963993E147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3D1B95-1980-4BF2-9DF5-2AEE4AE1097E}"/>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4259501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C8A3E-161A-A8D3-DA23-6A23B1F1192C}"/>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3" name="Footer Placeholder 2">
            <a:extLst>
              <a:ext uri="{FF2B5EF4-FFF2-40B4-BE49-F238E27FC236}">
                <a16:creationId xmlns:a16="http://schemas.microsoft.com/office/drawing/2014/main" id="{5F4C535F-8807-B860-19F8-854EC6C03D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CF2379-FE92-107E-94A9-B8DF9010712D}"/>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529285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1FB0-4333-C53C-90BF-AC358A372B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2F2C5D-3D4D-AA55-39F0-BA17500AD8C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6CDD3-56A9-A64A-CEE5-4C3600360A3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1AF883-0F79-24CD-8BEA-9DC073228200}"/>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51086005-E354-773D-E3F8-ED13FCEC5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96EAE4-E544-1BA9-4CF7-D2618AF7930B}"/>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119153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736866C3-D496-4D28-A03F-35A7BAD1326E}"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357445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7DB7-EF50-FEE5-D874-8F09136ECDC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FC6B9A4-1B6F-2F69-DD38-6100DE93D22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0069CD2-DCCB-092A-7DA6-B4ED1D235EB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46CD7F-1120-400E-886E-664ACDCDDD37}"/>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0C62101F-EB56-6F8B-0952-692088E8D5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4A8BD3-5B08-5F0B-051D-CA1FEC5252FA}"/>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455657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D1D0-A2EA-BBA4-7EB0-CF79A7C59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B56D6-A8B8-E540-D333-CFE2228C97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EE808-3243-E393-7579-34C24BF5415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9429AF9D-C715-94D0-00AD-B63E57E01B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308834-AB24-8D32-7480-015C6E27772F}"/>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212174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4BAFD-1634-7BD1-C616-391884510E2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2054B2-F9ED-F635-E3E3-6254B0D98F1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F1F0C-90BF-792F-5195-FCD22549133A}"/>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C268E538-678A-E405-55B3-A15CC6EBBD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D20D1F-74FE-A0C0-F2A1-C51148D7AC49}"/>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65656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6866C3-D496-4D28-A03F-35A7BAD1326E}"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91320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736866C3-D496-4D28-A03F-35A7BAD1326E}"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121982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736866C3-D496-4D28-A03F-35A7BAD1326E}" type="datetimeFigureOut">
              <a:rPr lang="ar-IQ" smtClean="0"/>
              <a:t>17/08/1445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1132885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736866C3-D496-4D28-A03F-35A7BAD1326E}" type="datetimeFigureOut">
              <a:rPr lang="ar-IQ" smtClean="0"/>
              <a:t>17/08/1445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438707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866C3-D496-4D28-A03F-35A7BAD1326E}" type="datetimeFigureOut">
              <a:rPr lang="ar-IQ" smtClean="0"/>
              <a:t>17/08/1445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35517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6866C3-D496-4D28-A03F-35A7BAD1326E}"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402903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6866C3-D496-4D28-A03F-35A7BAD1326E}"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D3B61CA1-F729-488C-BB8D-64B1C4F19046}" type="slidenum">
              <a:rPr lang="ar-IQ" smtClean="0"/>
              <a:t>‹#›</a:t>
            </a:fld>
            <a:endParaRPr lang="ar-IQ"/>
          </a:p>
        </p:txBody>
      </p:sp>
    </p:spTree>
    <p:extLst>
      <p:ext uri="{BB962C8B-B14F-4D97-AF65-F5344CB8AC3E}">
        <p14:creationId xmlns:p14="http://schemas.microsoft.com/office/powerpoint/2010/main" val="426019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866C3-D496-4D28-A03F-35A7BAD1326E}" type="datetimeFigureOut">
              <a:rPr lang="ar-IQ" smtClean="0"/>
              <a:t>17/08/1445</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61CA1-F729-488C-BB8D-64B1C4F19046}" type="slidenum">
              <a:rPr lang="ar-IQ" smtClean="0"/>
              <a:t>‹#›</a:t>
            </a:fld>
            <a:endParaRPr lang="ar-IQ"/>
          </a:p>
        </p:txBody>
      </p:sp>
    </p:spTree>
    <p:extLst>
      <p:ext uri="{BB962C8B-B14F-4D97-AF65-F5344CB8AC3E}">
        <p14:creationId xmlns:p14="http://schemas.microsoft.com/office/powerpoint/2010/main" val="232964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03C0-6C61-91EA-763C-32FE14C51EB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3BD6D-5D73-9056-7228-B458F0089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2EDDF-324D-60DC-3978-8D360C1A6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206D243E-8FB1-F70E-23FD-43DFFAE08D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759315-C539-590F-E2F2-6DC6FADF3FE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89CDA6-AAC1-499C-84EA-41EE5F693850}" type="slidenum">
              <a:rPr lang="en-US" smtClean="0"/>
              <a:t>‹#›</a:t>
            </a:fld>
            <a:endParaRPr lang="en-US" dirty="0"/>
          </a:p>
        </p:txBody>
      </p:sp>
    </p:spTree>
    <p:extLst>
      <p:ext uri="{BB962C8B-B14F-4D97-AF65-F5344CB8AC3E}">
        <p14:creationId xmlns:p14="http://schemas.microsoft.com/office/powerpoint/2010/main" val="4001787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f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jf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f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image" Target="../media/image5.jf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f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EBD80D-8017-3F42-1D99-70C7C716ADA9}"/>
              </a:ext>
            </a:extLst>
          </p:cNvPr>
          <p:cNvPicPr>
            <a:picLocks noGrp="1" noChangeAspect="1"/>
          </p:cNvPicPr>
          <p:nvPr>
            <p:ph idx="1"/>
          </p:nvPr>
        </p:nvPicPr>
        <p:blipFill>
          <a:blip r:embed="rId2"/>
          <a:stretch>
            <a:fillRect/>
          </a:stretch>
        </p:blipFill>
        <p:spPr>
          <a:xfrm>
            <a:off x="8077200" y="252802"/>
            <a:ext cx="1755800" cy="2109399"/>
          </a:xfrm>
          <a:prstGeom prst="rect">
            <a:avLst/>
          </a:prstGeom>
        </p:spPr>
      </p:pic>
      <p:pic>
        <p:nvPicPr>
          <p:cNvPr id="5" name="Picture 4">
            <a:extLst>
              <a:ext uri="{FF2B5EF4-FFF2-40B4-BE49-F238E27FC236}">
                <a16:creationId xmlns:a16="http://schemas.microsoft.com/office/drawing/2014/main" id="{010BC2E9-55E6-509E-9832-7872C52816A0}"/>
              </a:ext>
            </a:extLst>
          </p:cNvPr>
          <p:cNvPicPr>
            <a:picLocks noChangeAspect="1"/>
          </p:cNvPicPr>
          <p:nvPr/>
        </p:nvPicPr>
        <p:blipFill>
          <a:blip r:embed="rId3"/>
          <a:stretch>
            <a:fillRect/>
          </a:stretch>
        </p:blipFill>
        <p:spPr>
          <a:xfrm>
            <a:off x="1761792" y="243276"/>
            <a:ext cx="2109399" cy="3072650"/>
          </a:xfrm>
          <a:prstGeom prst="rect">
            <a:avLst/>
          </a:prstGeom>
        </p:spPr>
      </p:pic>
      <p:pic>
        <p:nvPicPr>
          <p:cNvPr id="6" name="Picture 5">
            <a:extLst>
              <a:ext uri="{FF2B5EF4-FFF2-40B4-BE49-F238E27FC236}">
                <a16:creationId xmlns:a16="http://schemas.microsoft.com/office/drawing/2014/main" id="{01D75AF9-9000-C35A-BFE2-361AA0C70277}"/>
              </a:ext>
            </a:extLst>
          </p:cNvPr>
          <p:cNvPicPr>
            <a:picLocks noChangeAspect="1"/>
          </p:cNvPicPr>
          <p:nvPr/>
        </p:nvPicPr>
        <p:blipFill>
          <a:blip r:embed="rId4"/>
          <a:stretch>
            <a:fillRect/>
          </a:stretch>
        </p:blipFill>
        <p:spPr>
          <a:xfrm>
            <a:off x="4648200" y="414537"/>
            <a:ext cx="2651990" cy="1426588"/>
          </a:xfrm>
          <a:prstGeom prst="rect">
            <a:avLst/>
          </a:prstGeom>
        </p:spPr>
      </p:pic>
      <p:sp>
        <p:nvSpPr>
          <p:cNvPr id="8" name="TextBox 7">
            <a:extLst>
              <a:ext uri="{FF2B5EF4-FFF2-40B4-BE49-F238E27FC236}">
                <a16:creationId xmlns:a16="http://schemas.microsoft.com/office/drawing/2014/main" id="{8D07EDA1-8532-E87D-F6A9-55101B6995F7}"/>
              </a:ext>
            </a:extLst>
          </p:cNvPr>
          <p:cNvSpPr txBox="1"/>
          <p:nvPr/>
        </p:nvSpPr>
        <p:spPr>
          <a:xfrm>
            <a:off x="3581400" y="2362201"/>
            <a:ext cx="4800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COLLAGE OF DENTISTRY </a:t>
            </a:r>
          </a:p>
        </p:txBody>
      </p:sp>
      <p:sp>
        <p:nvSpPr>
          <p:cNvPr id="10" name="TextBox 9">
            <a:extLst>
              <a:ext uri="{FF2B5EF4-FFF2-40B4-BE49-F238E27FC236}">
                <a16:creationId xmlns:a16="http://schemas.microsoft.com/office/drawing/2014/main" id="{ECC1E758-3B6D-7D7D-7E49-635319BC5AB1}"/>
              </a:ext>
            </a:extLst>
          </p:cNvPr>
          <p:cNvSpPr txBox="1"/>
          <p:nvPr/>
        </p:nvSpPr>
        <p:spPr>
          <a:xfrm>
            <a:off x="571500" y="2946976"/>
            <a:ext cx="10820399" cy="3623043"/>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1000"/>
              </a:spcAft>
              <a:buClrTx/>
              <a:buSzTx/>
              <a:buFontTx/>
              <a:buNone/>
              <a:tabLst/>
              <a:defRPr/>
            </a:pPr>
            <a:r>
              <a:rPr kumimoji="0" lang="ar-IQ" sz="28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الفرع العلمي </a:t>
            </a:r>
            <a:r>
              <a:rPr kumimoji="0" lang="ar-IQ" sz="18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 </a:t>
            </a:r>
            <a:r>
              <a:rPr kumimoji="0" lang="ar-IQ" sz="36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امراض وجراحة اللثة </a:t>
            </a:r>
            <a:endPar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endParaRPr>
          </a:p>
          <a:p>
            <a:pPr marL="0" marR="0" lvl="0" indent="0" algn="r"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Periodontics</a:t>
            </a:r>
            <a:r>
              <a:rPr kumimoji="0" lang="ar-SA"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rPr>
              <a:t>المادة: </a:t>
            </a:r>
            <a:endParaRPr kumimoji="0" lang="en-US" sz="1100" b="0"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endParaRP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ial" panose="020B0604020202020204" pitchFamily="34" charset="0"/>
              </a:rPr>
              <a:t>Dental Stain </a:t>
            </a:r>
            <a:r>
              <a:rPr kumimoji="0" lang="ar-IQ"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rPr>
              <a:t>المحاضرة</a:t>
            </a:r>
            <a:r>
              <a:rPr kumimoji="0" lang="ar-IQ"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ial" panose="020B0604020202020204" pitchFamily="34" charset="0"/>
              </a:rPr>
              <a:t>: </a:t>
            </a: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6 </a:t>
            </a:r>
            <a:r>
              <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 رقم المحاضرة:</a:t>
            </a:r>
            <a:r>
              <a:rPr kumimoji="0" lang="en-US"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 </a:t>
            </a: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ar-SA"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اسم تدريسي المادة: </a:t>
            </a:r>
            <a:r>
              <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د. حسام سامي إسماعيل </a:t>
            </a:r>
            <a:endPar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959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8869" y="338591"/>
            <a:ext cx="9144000" cy="1046071"/>
          </a:xfrm>
        </p:spPr>
        <p:txBody>
          <a:bodyPr/>
          <a:lstStyle/>
          <a:p>
            <a:r>
              <a:rPr lang="en-US" dirty="0">
                <a:solidFill>
                  <a:srgbClr val="002060"/>
                </a:solidFill>
              </a:rPr>
              <a:t>5- systemic syndrome </a:t>
            </a:r>
            <a:endParaRPr lang="ar-IQ" dirty="0">
              <a:solidFill>
                <a:srgbClr val="002060"/>
              </a:solidFill>
            </a:endParaRPr>
          </a:p>
        </p:txBody>
      </p:sp>
      <p:sp>
        <p:nvSpPr>
          <p:cNvPr id="3" name="Subtitle 2"/>
          <p:cNvSpPr>
            <a:spLocks noGrp="1"/>
          </p:cNvSpPr>
          <p:nvPr>
            <p:ph type="subTitle" idx="1"/>
          </p:nvPr>
        </p:nvSpPr>
        <p:spPr>
          <a:xfrm>
            <a:off x="1079863" y="1619794"/>
            <a:ext cx="5686697" cy="5277394"/>
          </a:xfrm>
        </p:spPr>
        <p:txBody>
          <a:bodyPr>
            <a:normAutofit lnSpcReduction="10000"/>
          </a:bodyPr>
          <a:lstStyle/>
          <a:p>
            <a:pPr algn="l"/>
            <a:r>
              <a:rPr lang="en-US" dirty="0"/>
              <a:t>Number of </a:t>
            </a:r>
            <a:r>
              <a:rPr lang="en-US" dirty="0" err="1"/>
              <a:t>sysytemic</a:t>
            </a:r>
            <a:r>
              <a:rPr lang="en-US" dirty="0"/>
              <a:t> disease cause disruption of enamel formation include: </a:t>
            </a:r>
            <a:r>
              <a:rPr lang="en-US" dirty="0" err="1"/>
              <a:t>vit</a:t>
            </a:r>
            <a:r>
              <a:rPr lang="en-US" dirty="0"/>
              <a:t> D dependent rickets, epidermolysis bullosa  and </a:t>
            </a:r>
            <a:r>
              <a:rPr lang="en-US" dirty="0" err="1"/>
              <a:t>pseudohypoparathyrodisim</a:t>
            </a:r>
            <a:r>
              <a:rPr lang="en-US" dirty="0"/>
              <a:t>..</a:t>
            </a:r>
          </a:p>
          <a:p>
            <a:pPr algn="l"/>
            <a:endParaRPr lang="en-US" dirty="0"/>
          </a:p>
          <a:p>
            <a:pPr algn="l"/>
            <a:r>
              <a:rPr lang="en-US" dirty="0" err="1"/>
              <a:t>Ehler-Danlos</a:t>
            </a:r>
            <a:r>
              <a:rPr lang="en-US" dirty="0"/>
              <a:t> syndrome causing </a:t>
            </a:r>
            <a:r>
              <a:rPr lang="en-US" dirty="0" err="1"/>
              <a:t>irrigularities</a:t>
            </a:r>
            <a:r>
              <a:rPr lang="en-US" dirty="0"/>
              <a:t> in the region of </a:t>
            </a:r>
            <a:r>
              <a:rPr lang="en-US" dirty="0" err="1"/>
              <a:t>amelo</a:t>
            </a:r>
            <a:r>
              <a:rPr lang="en-US" dirty="0"/>
              <a:t>-dentinal and </a:t>
            </a:r>
            <a:r>
              <a:rPr lang="en-US" dirty="0" err="1"/>
              <a:t>cemento</a:t>
            </a:r>
            <a:r>
              <a:rPr lang="en-US" dirty="0"/>
              <a:t>-dentinal junctions.</a:t>
            </a:r>
          </a:p>
          <a:p>
            <a:pPr algn="l"/>
            <a:endParaRPr lang="en-US" dirty="0"/>
          </a:p>
          <a:p>
            <a:pPr algn="l"/>
            <a:r>
              <a:rPr lang="en-US" dirty="0"/>
              <a:t>Epidermolysis bullosa causing pitting of the enamel caused by </a:t>
            </a:r>
            <a:r>
              <a:rPr lang="en-US" dirty="0" err="1"/>
              <a:t>vesiculation</a:t>
            </a:r>
            <a:r>
              <a:rPr lang="en-US" dirty="0"/>
              <a:t> of the </a:t>
            </a:r>
            <a:r>
              <a:rPr lang="en-US" dirty="0" err="1"/>
              <a:t>ameloblast</a:t>
            </a:r>
            <a:r>
              <a:rPr lang="en-US" dirty="0"/>
              <a:t> layer </a:t>
            </a:r>
          </a:p>
          <a:p>
            <a:pPr algn="l"/>
            <a:endParaRPr lang="en-US" dirty="0"/>
          </a:p>
          <a:p>
            <a:pPr algn="l"/>
            <a:r>
              <a:rPr lang="en-US" dirty="0"/>
              <a:t> </a:t>
            </a:r>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60" y="1619794"/>
            <a:ext cx="5251269" cy="4088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6559" y="1619793"/>
            <a:ext cx="5251269" cy="3997235"/>
          </a:xfrm>
          <a:prstGeom prst="rect">
            <a:avLst/>
          </a:prstGeom>
        </p:spPr>
      </p:pic>
    </p:spTree>
    <p:extLst>
      <p:ext uri="{BB962C8B-B14F-4D97-AF65-F5344CB8AC3E}">
        <p14:creationId xmlns:p14="http://schemas.microsoft.com/office/powerpoint/2010/main" val="240358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547598"/>
            <a:ext cx="9144000" cy="1124448"/>
          </a:xfrm>
        </p:spPr>
        <p:txBody>
          <a:bodyPr/>
          <a:lstStyle/>
          <a:p>
            <a:r>
              <a:rPr lang="en-US" dirty="0">
                <a:solidFill>
                  <a:srgbClr val="002060"/>
                </a:solidFill>
              </a:rPr>
              <a:t>6-Dentinogenesis </a:t>
            </a:r>
            <a:r>
              <a:rPr lang="en-US" dirty="0" err="1">
                <a:solidFill>
                  <a:srgbClr val="002060"/>
                </a:solidFill>
              </a:rPr>
              <a:t>imperfecta</a:t>
            </a:r>
            <a:endParaRPr lang="ar-IQ" dirty="0">
              <a:solidFill>
                <a:srgbClr val="002060"/>
              </a:solidFill>
            </a:endParaRPr>
          </a:p>
        </p:txBody>
      </p:sp>
      <p:sp>
        <p:nvSpPr>
          <p:cNvPr id="3" name="Subtitle 2"/>
          <p:cNvSpPr>
            <a:spLocks noGrp="1"/>
          </p:cNvSpPr>
          <p:nvPr>
            <p:ph type="subTitle" idx="1"/>
          </p:nvPr>
        </p:nvSpPr>
        <p:spPr>
          <a:xfrm>
            <a:off x="640080" y="1998618"/>
            <a:ext cx="5852160" cy="3844833"/>
          </a:xfrm>
        </p:spPr>
        <p:txBody>
          <a:bodyPr>
            <a:normAutofit lnSpcReduction="10000"/>
          </a:bodyPr>
          <a:lstStyle/>
          <a:p>
            <a:pPr algn="l"/>
            <a:r>
              <a:rPr lang="en-US" sz="2800" dirty="0">
                <a:solidFill>
                  <a:srgbClr val="FF0000"/>
                </a:solidFill>
              </a:rPr>
              <a:t>Three types of </a:t>
            </a:r>
            <a:r>
              <a:rPr lang="en-US" sz="2800" dirty="0" err="1">
                <a:solidFill>
                  <a:srgbClr val="FF0000"/>
                </a:solidFill>
              </a:rPr>
              <a:t>dentininogensis</a:t>
            </a:r>
            <a:r>
              <a:rPr lang="en-US" sz="2800" dirty="0">
                <a:solidFill>
                  <a:srgbClr val="FF0000"/>
                </a:solidFill>
              </a:rPr>
              <a:t> imperfect:</a:t>
            </a:r>
          </a:p>
          <a:p>
            <a:pPr algn="l"/>
            <a:r>
              <a:rPr lang="en-US" dirty="0">
                <a:solidFill>
                  <a:srgbClr val="002060"/>
                </a:solidFill>
              </a:rPr>
              <a:t>Type l</a:t>
            </a:r>
            <a:r>
              <a:rPr lang="en-US" dirty="0"/>
              <a:t>: associated with </a:t>
            </a:r>
            <a:r>
              <a:rPr lang="en-US" dirty="0" err="1"/>
              <a:t>osteogensis</a:t>
            </a:r>
            <a:r>
              <a:rPr lang="en-US" dirty="0"/>
              <a:t> imperfect , show bone fragility, blue sclera, lax joints and opalescent dentine , the teeth often show opalescent color.</a:t>
            </a:r>
          </a:p>
          <a:p>
            <a:pPr algn="l"/>
            <a:endParaRPr lang="en-US" dirty="0"/>
          </a:p>
          <a:p>
            <a:pPr algn="l"/>
            <a:r>
              <a:rPr lang="en-US" dirty="0"/>
              <a:t>The enamel is much less prone to fracture , the pulp , the pulp chamber is seldom occluded by dentine </a:t>
            </a:r>
          </a:p>
          <a:p>
            <a:pPr algn="l"/>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123" y="1854926"/>
            <a:ext cx="5257800" cy="4153988"/>
          </a:xfrm>
          <a:prstGeom prst="rect">
            <a:avLst/>
          </a:prstGeom>
        </p:spPr>
      </p:pic>
    </p:spTree>
    <p:extLst>
      <p:ext uri="{BB962C8B-B14F-4D97-AF65-F5344CB8AC3E}">
        <p14:creationId xmlns:p14="http://schemas.microsoft.com/office/powerpoint/2010/main" val="1933246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365" y="534535"/>
            <a:ext cx="9144000" cy="1281203"/>
          </a:xfrm>
        </p:spPr>
        <p:txBody>
          <a:bodyPr/>
          <a:lstStyle/>
          <a:p>
            <a:r>
              <a:rPr lang="en-US" dirty="0">
                <a:solidFill>
                  <a:srgbClr val="002060"/>
                </a:solidFill>
              </a:rPr>
              <a:t>6-Dentinogenesis </a:t>
            </a:r>
            <a:r>
              <a:rPr lang="en-US" dirty="0" err="1">
                <a:solidFill>
                  <a:srgbClr val="002060"/>
                </a:solidFill>
              </a:rPr>
              <a:t>imperfecta</a:t>
            </a:r>
            <a:endParaRPr lang="ar-IQ" dirty="0"/>
          </a:p>
        </p:txBody>
      </p:sp>
      <p:sp>
        <p:nvSpPr>
          <p:cNvPr id="3" name="Subtitle 2"/>
          <p:cNvSpPr>
            <a:spLocks noGrp="1"/>
          </p:cNvSpPr>
          <p:nvPr>
            <p:ph type="subTitle" idx="1"/>
          </p:nvPr>
        </p:nvSpPr>
        <p:spPr>
          <a:xfrm>
            <a:off x="836023" y="1815739"/>
            <a:ext cx="6048103" cy="4127862"/>
          </a:xfrm>
        </p:spPr>
        <p:txBody>
          <a:bodyPr>
            <a:normAutofit fontScale="92500"/>
          </a:bodyPr>
          <a:lstStyle/>
          <a:p>
            <a:pPr algn="l"/>
            <a:r>
              <a:rPr lang="en-US" dirty="0">
                <a:solidFill>
                  <a:srgbClr val="002060"/>
                </a:solidFill>
              </a:rPr>
              <a:t>Type ll </a:t>
            </a:r>
            <a:r>
              <a:rPr lang="en-US" dirty="0"/>
              <a:t>: associated with dentine alone , the teeth are usually brown or bluish in color. </a:t>
            </a:r>
          </a:p>
          <a:p>
            <a:pPr algn="l"/>
            <a:endParaRPr lang="en-US" dirty="0"/>
          </a:p>
          <a:p>
            <a:pPr algn="l"/>
            <a:r>
              <a:rPr lang="en-US" dirty="0"/>
              <a:t>The enamel is more prone to fracture to expose the </a:t>
            </a:r>
            <a:r>
              <a:rPr lang="en-US" dirty="0" err="1"/>
              <a:t>amelo</a:t>
            </a:r>
            <a:r>
              <a:rPr lang="en-US" dirty="0"/>
              <a:t>-dentinal junction and pulp chamber become obliterated </a:t>
            </a:r>
          </a:p>
          <a:p>
            <a:pPr algn="l"/>
            <a:endParaRPr lang="en-US" dirty="0">
              <a:solidFill>
                <a:srgbClr val="002060"/>
              </a:solidFill>
            </a:endParaRPr>
          </a:p>
          <a:p>
            <a:pPr algn="l"/>
            <a:r>
              <a:rPr lang="en-US" dirty="0">
                <a:solidFill>
                  <a:srgbClr val="002060"/>
                </a:solidFill>
              </a:rPr>
              <a:t>Type </a:t>
            </a:r>
            <a:r>
              <a:rPr lang="en-US" dirty="0" err="1">
                <a:solidFill>
                  <a:srgbClr val="002060"/>
                </a:solidFill>
              </a:rPr>
              <a:t>lll</a:t>
            </a:r>
            <a:r>
              <a:rPr lang="en-US" dirty="0">
                <a:solidFill>
                  <a:srgbClr val="002060"/>
                </a:solidFill>
              </a:rPr>
              <a:t>: </a:t>
            </a:r>
            <a:r>
              <a:rPr lang="en-US" dirty="0"/>
              <a:t>resembling  type l and ll however multiple pulpal exposures occur in the primary dentitions ..</a:t>
            </a:r>
          </a:p>
          <a:p>
            <a:pPr algn="l"/>
            <a:r>
              <a:rPr lang="en-US" dirty="0"/>
              <a:t>Radiographically : teeth appear like shell appearance  </a:t>
            </a:r>
            <a:endParaRPr lang="en-US" dirty="0">
              <a:solidFill>
                <a:srgbClr val="002060"/>
              </a:solidFill>
            </a:endParaRPr>
          </a:p>
          <a:p>
            <a:pPr algn="l"/>
            <a:endParaRPr lang="en-US" dirty="0">
              <a:solidFill>
                <a:srgbClr val="002060"/>
              </a:solidFill>
            </a:endParaRPr>
          </a:p>
          <a:p>
            <a:pPr algn="l"/>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126" y="1815738"/>
            <a:ext cx="5172891" cy="3918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125" y="1815736"/>
            <a:ext cx="5172891" cy="3918857"/>
          </a:xfrm>
          <a:prstGeom prst="rect">
            <a:avLst/>
          </a:prstGeom>
        </p:spPr>
      </p:pic>
    </p:spTree>
    <p:extLst>
      <p:ext uri="{BB962C8B-B14F-4D97-AF65-F5344CB8AC3E}">
        <p14:creationId xmlns:p14="http://schemas.microsoft.com/office/powerpoint/2010/main" val="36934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006" y="182879"/>
            <a:ext cx="9144000" cy="1031966"/>
          </a:xfrm>
        </p:spPr>
        <p:txBody>
          <a:bodyPr>
            <a:normAutofit/>
          </a:bodyPr>
          <a:lstStyle/>
          <a:p>
            <a:r>
              <a:rPr lang="en-US" dirty="0">
                <a:solidFill>
                  <a:srgbClr val="002060"/>
                </a:solidFill>
              </a:rPr>
              <a:t>7- Dentinal dysplasia </a:t>
            </a:r>
            <a:endParaRPr lang="ar-IQ" dirty="0">
              <a:solidFill>
                <a:srgbClr val="002060"/>
              </a:solidFill>
            </a:endParaRPr>
          </a:p>
        </p:txBody>
      </p:sp>
      <p:sp>
        <p:nvSpPr>
          <p:cNvPr id="3" name="Subtitle 2"/>
          <p:cNvSpPr>
            <a:spLocks noGrp="1"/>
          </p:cNvSpPr>
          <p:nvPr>
            <p:ph type="subTitle" idx="1"/>
          </p:nvPr>
        </p:nvSpPr>
        <p:spPr>
          <a:xfrm>
            <a:off x="509451" y="1528354"/>
            <a:ext cx="5521235" cy="4650377"/>
          </a:xfrm>
        </p:spPr>
        <p:txBody>
          <a:bodyPr>
            <a:normAutofit lnSpcReduction="10000"/>
          </a:bodyPr>
          <a:lstStyle/>
          <a:p>
            <a:pPr algn="l"/>
            <a:r>
              <a:rPr lang="en-US" dirty="0">
                <a:solidFill>
                  <a:srgbClr val="002060"/>
                </a:solidFill>
              </a:rPr>
              <a:t>Type l : </a:t>
            </a:r>
            <a:r>
              <a:rPr lang="en-US" dirty="0"/>
              <a:t>the teeth have short roots with conical apical constrictions. Only crescent pulpal remnants are found in permanent dentation.</a:t>
            </a:r>
          </a:p>
          <a:p>
            <a:pPr algn="l"/>
            <a:r>
              <a:rPr lang="en-US" dirty="0"/>
              <a:t>There are characteristic periapical radiolucency's in many disease free teeth.</a:t>
            </a:r>
          </a:p>
          <a:p>
            <a:pPr algn="l"/>
            <a:r>
              <a:rPr lang="en-US" dirty="0">
                <a:solidFill>
                  <a:srgbClr val="002060"/>
                </a:solidFill>
              </a:rPr>
              <a:t>Type ll : </a:t>
            </a:r>
            <a:r>
              <a:rPr lang="en-US" dirty="0"/>
              <a:t>the main characteristic is that of a thistle-shaped pulp chamber with numerous pulp stones.</a:t>
            </a:r>
          </a:p>
          <a:p>
            <a:pPr algn="l"/>
            <a:endParaRPr lang="en-US" dirty="0"/>
          </a:p>
          <a:p>
            <a:pPr algn="l"/>
            <a:r>
              <a:rPr lang="en-US" dirty="0"/>
              <a:t>Teeth have brown discoloration …</a:t>
            </a:r>
          </a:p>
          <a:p>
            <a:pPr algn="l"/>
            <a:r>
              <a:rPr lang="en-US" dirty="0"/>
              <a:t>  </a:t>
            </a:r>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120" y="1946367"/>
            <a:ext cx="5303520" cy="3879667"/>
          </a:xfrm>
          <a:prstGeom prst="rect">
            <a:avLst/>
          </a:prstGeom>
        </p:spPr>
      </p:pic>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6244046" y="1397726"/>
            <a:ext cx="5947954" cy="48985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046" y="1397725"/>
            <a:ext cx="5947954" cy="4781006"/>
          </a:xfrm>
          <a:prstGeom prst="rect">
            <a:avLst/>
          </a:prstGeom>
        </p:spPr>
      </p:pic>
    </p:spTree>
    <p:extLst>
      <p:ext uri="{BB962C8B-B14F-4D97-AF65-F5344CB8AC3E}">
        <p14:creationId xmlns:p14="http://schemas.microsoft.com/office/powerpoint/2010/main" val="28755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309" y="207963"/>
            <a:ext cx="9144000" cy="1176700"/>
          </a:xfrm>
        </p:spPr>
        <p:txBody>
          <a:bodyPr/>
          <a:lstStyle/>
          <a:p>
            <a:r>
              <a:rPr lang="en-US" dirty="0">
                <a:solidFill>
                  <a:srgbClr val="002060"/>
                </a:solidFill>
              </a:rPr>
              <a:t>8- Tetracycline staining </a:t>
            </a:r>
            <a:endParaRPr lang="ar-IQ" dirty="0">
              <a:solidFill>
                <a:srgbClr val="002060"/>
              </a:solidFill>
            </a:endParaRPr>
          </a:p>
        </p:txBody>
      </p:sp>
      <p:sp>
        <p:nvSpPr>
          <p:cNvPr id="3" name="Subtitle 2"/>
          <p:cNvSpPr>
            <a:spLocks noGrp="1"/>
          </p:cNvSpPr>
          <p:nvPr>
            <p:ph type="subTitle" idx="1"/>
          </p:nvPr>
        </p:nvSpPr>
        <p:spPr>
          <a:xfrm>
            <a:off x="809898" y="1606731"/>
            <a:ext cx="5603966" cy="5003075"/>
          </a:xfrm>
        </p:spPr>
        <p:txBody>
          <a:bodyPr>
            <a:normAutofit lnSpcReduction="10000"/>
          </a:bodyPr>
          <a:lstStyle/>
          <a:p>
            <a:pPr algn="l"/>
            <a:r>
              <a:rPr lang="en-US" dirty="0"/>
              <a:t>-Tetracycline has the ability to  form complexes with calcium ions on the surface of hydroxyapatite crystals within bone and dental hard tissue.</a:t>
            </a:r>
          </a:p>
          <a:p>
            <a:pPr algn="l"/>
            <a:endParaRPr lang="en-US" dirty="0"/>
          </a:p>
          <a:p>
            <a:pPr algn="l"/>
            <a:r>
              <a:rPr lang="en-US" dirty="0"/>
              <a:t>-tetracycline has the ability to cross the placental barrier and should be avoided from 29 weeks of uterus until 12 years of age.</a:t>
            </a:r>
          </a:p>
          <a:p>
            <a:pPr algn="l"/>
            <a:endParaRPr lang="en-US" dirty="0"/>
          </a:p>
          <a:p>
            <a:pPr algn="l"/>
            <a:r>
              <a:rPr lang="en-US" dirty="0"/>
              <a:t>-teeth affected by tetracycline have yellowish to brown– grey appearance, when exposed to light it become bright yellow to brown color.</a:t>
            </a:r>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492" y="1802674"/>
            <a:ext cx="5473338" cy="4611189"/>
          </a:xfrm>
          <a:prstGeom prst="rect">
            <a:avLst/>
          </a:prstGeom>
        </p:spPr>
      </p:pic>
    </p:spTree>
    <p:extLst>
      <p:ext uri="{BB962C8B-B14F-4D97-AF65-F5344CB8AC3E}">
        <p14:creationId xmlns:p14="http://schemas.microsoft.com/office/powerpoint/2010/main" val="300497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731" y="247152"/>
            <a:ext cx="9144000" cy="1163637"/>
          </a:xfrm>
        </p:spPr>
        <p:txBody>
          <a:bodyPr/>
          <a:lstStyle/>
          <a:p>
            <a:r>
              <a:rPr lang="en-US" dirty="0">
                <a:solidFill>
                  <a:srgbClr val="002060"/>
                </a:solidFill>
              </a:rPr>
              <a:t>9- Fluorosis </a:t>
            </a:r>
            <a:endParaRPr lang="ar-IQ" dirty="0">
              <a:solidFill>
                <a:srgbClr val="002060"/>
              </a:solidFill>
            </a:endParaRPr>
          </a:p>
        </p:txBody>
      </p:sp>
      <p:sp>
        <p:nvSpPr>
          <p:cNvPr id="3" name="Subtitle 2"/>
          <p:cNvSpPr>
            <a:spLocks noGrp="1"/>
          </p:cNvSpPr>
          <p:nvPr>
            <p:ph type="subTitle" idx="1"/>
          </p:nvPr>
        </p:nvSpPr>
        <p:spPr>
          <a:xfrm>
            <a:off x="714103" y="1502231"/>
            <a:ext cx="5974080" cy="4702626"/>
          </a:xfrm>
        </p:spPr>
        <p:txBody>
          <a:bodyPr>
            <a:normAutofit lnSpcReduction="10000"/>
          </a:bodyPr>
          <a:lstStyle/>
          <a:p>
            <a:pPr algn="l"/>
            <a:r>
              <a:rPr lang="en-US" sz="3200" dirty="0"/>
              <a:t>-Dependent on the age and dose ,Mild fluorosis resulted in chalky white appearance , brown-black discoloration occur in sever condition as a result from internalized extrinsic stain into porous enamel surfaces.</a:t>
            </a:r>
          </a:p>
          <a:p>
            <a:pPr algn="l"/>
            <a:endParaRPr lang="en-US" sz="3200" dirty="0"/>
          </a:p>
          <a:p>
            <a:pPr algn="l"/>
            <a:r>
              <a:rPr lang="en-US" sz="3200" dirty="0"/>
              <a:t>-These features mimic with hypomaturation type of </a:t>
            </a:r>
            <a:r>
              <a:rPr lang="en-US" sz="3200" dirty="0" err="1"/>
              <a:t>amelogenesis</a:t>
            </a:r>
            <a:r>
              <a:rPr lang="en-US" sz="3200" dirty="0"/>
              <a:t> </a:t>
            </a:r>
            <a:r>
              <a:rPr lang="en-US" sz="3200" dirty="0" err="1"/>
              <a:t>imperfecta</a:t>
            </a:r>
            <a:r>
              <a:rPr lang="en-US" sz="3200" dirty="0"/>
              <a:t>…</a:t>
            </a:r>
            <a:endParaRPr lang="ar-IQ"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183" y="1502230"/>
            <a:ext cx="5172892" cy="45471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183" y="1502229"/>
            <a:ext cx="5215327" cy="4547138"/>
          </a:xfrm>
          <a:prstGeom prst="rect">
            <a:avLst/>
          </a:prstGeom>
        </p:spPr>
      </p:pic>
    </p:spTree>
    <p:extLst>
      <p:ext uri="{BB962C8B-B14F-4D97-AF65-F5344CB8AC3E}">
        <p14:creationId xmlns:p14="http://schemas.microsoft.com/office/powerpoint/2010/main" val="32119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0491" y="756604"/>
            <a:ext cx="9144000" cy="941568"/>
          </a:xfrm>
        </p:spPr>
        <p:txBody>
          <a:bodyPr/>
          <a:lstStyle/>
          <a:p>
            <a:r>
              <a:rPr lang="en-US" dirty="0">
                <a:solidFill>
                  <a:srgbClr val="002060"/>
                </a:solidFill>
              </a:rPr>
              <a:t>10- Enamel Hypoplasia </a:t>
            </a:r>
            <a:endParaRPr lang="ar-IQ" dirty="0">
              <a:solidFill>
                <a:srgbClr val="002060"/>
              </a:solidFill>
            </a:endParaRPr>
          </a:p>
        </p:txBody>
      </p:sp>
      <p:sp>
        <p:nvSpPr>
          <p:cNvPr id="3" name="Subtitle 2"/>
          <p:cNvSpPr>
            <a:spLocks noGrp="1"/>
          </p:cNvSpPr>
          <p:nvPr>
            <p:ph type="subTitle" idx="1"/>
          </p:nvPr>
        </p:nvSpPr>
        <p:spPr>
          <a:xfrm>
            <a:off x="770709" y="1698172"/>
            <a:ext cx="6021977" cy="4611188"/>
          </a:xfrm>
        </p:spPr>
        <p:txBody>
          <a:bodyPr>
            <a:normAutofit/>
          </a:bodyPr>
          <a:lstStyle/>
          <a:p>
            <a:pPr marL="342900" indent="-342900" algn="l">
              <a:buFontTx/>
              <a:buChar char="-"/>
            </a:pPr>
            <a:r>
              <a:rPr lang="en-US" dirty="0"/>
              <a:t>Localized enamel hypoplasia occur following trauma or infection in the primary dentition.</a:t>
            </a:r>
          </a:p>
          <a:p>
            <a:pPr algn="l"/>
            <a:endParaRPr lang="en-US" dirty="0"/>
          </a:p>
          <a:p>
            <a:pPr marL="342900" indent="-342900" algn="l">
              <a:buFontTx/>
              <a:buChar char="-"/>
            </a:pPr>
            <a:r>
              <a:rPr lang="en-US" dirty="0"/>
              <a:t>Generalized enamel hypoplasia occur in large number of fetal or maternal conditions (maternal </a:t>
            </a:r>
            <a:r>
              <a:rPr lang="en-US" dirty="0" err="1"/>
              <a:t>vit</a:t>
            </a:r>
            <a:r>
              <a:rPr lang="en-US" dirty="0"/>
              <a:t> D deficiency, Rubella infection, drug intake during pregnancy and in pediatric </a:t>
            </a:r>
            <a:r>
              <a:rPr lang="en-US" dirty="0" err="1"/>
              <a:t>hypocalcemic</a:t>
            </a:r>
            <a:r>
              <a:rPr lang="en-US" dirty="0"/>
              <a:t> conditions) </a:t>
            </a:r>
          </a:p>
          <a:p>
            <a:pPr marL="342900" indent="-342900" algn="l">
              <a:buFontTx/>
              <a:buChar char="-"/>
            </a:pPr>
            <a:endParaRPr lang="en-US" dirty="0"/>
          </a:p>
          <a:p>
            <a:pPr marL="342900" indent="-342900" algn="l">
              <a:buFontTx/>
              <a:buChar char="-"/>
            </a:pPr>
            <a:r>
              <a:rPr lang="en-US" dirty="0"/>
              <a:t> There may be pitting or grooving </a:t>
            </a:r>
            <a:r>
              <a:rPr lang="en-US" dirty="0" err="1"/>
              <a:t>wich</a:t>
            </a:r>
            <a:r>
              <a:rPr lang="en-US" dirty="0"/>
              <a:t> predisposing to extrinsic stain..</a:t>
            </a:r>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880" y="1698171"/>
            <a:ext cx="4467497" cy="4049485"/>
          </a:xfrm>
          <a:prstGeom prst="rect">
            <a:avLst/>
          </a:prstGeom>
        </p:spPr>
      </p:pic>
    </p:spTree>
    <p:extLst>
      <p:ext uri="{BB962C8B-B14F-4D97-AF65-F5344CB8AC3E}">
        <p14:creationId xmlns:p14="http://schemas.microsoft.com/office/powerpoint/2010/main" val="361188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006" y="117565"/>
            <a:ext cx="10567852" cy="1515291"/>
          </a:xfrm>
        </p:spPr>
        <p:txBody>
          <a:bodyPr>
            <a:normAutofit/>
          </a:bodyPr>
          <a:lstStyle/>
          <a:p>
            <a:r>
              <a:rPr lang="en-US" dirty="0">
                <a:solidFill>
                  <a:srgbClr val="002060"/>
                </a:solidFill>
              </a:rPr>
              <a:t>11- Pulpal hemorrhagic products </a:t>
            </a:r>
            <a:endParaRPr lang="ar-IQ" dirty="0">
              <a:solidFill>
                <a:srgbClr val="002060"/>
              </a:solidFill>
            </a:endParaRPr>
          </a:p>
        </p:txBody>
      </p:sp>
      <p:sp>
        <p:nvSpPr>
          <p:cNvPr id="3" name="Subtitle 2"/>
          <p:cNvSpPr>
            <a:spLocks noGrp="1"/>
          </p:cNvSpPr>
          <p:nvPr>
            <p:ph type="subTitle" idx="1"/>
          </p:nvPr>
        </p:nvSpPr>
        <p:spPr>
          <a:xfrm>
            <a:off x="600891" y="1854926"/>
            <a:ext cx="5891349" cy="4362994"/>
          </a:xfrm>
        </p:spPr>
        <p:txBody>
          <a:bodyPr>
            <a:normAutofit/>
          </a:bodyPr>
          <a:lstStyle/>
          <a:p>
            <a:pPr algn="l"/>
            <a:r>
              <a:rPr lang="en-US" dirty="0"/>
              <a:t>-  Sever trauma to the teeth caused hemolysis of red blood cells with releasing of hem group to combined with pulpal tissue to form black iron sulphide. </a:t>
            </a:r>
          </a:p>
          <a:p>
            <a:pPr algn="l"/>
            <a:endParaRPr lang="en-US" dirty="0"/>
          </a:p>
          <a:p>
            <a:pPr marL="342900" indent="-342900" algn="l">
              <a:buFontTx/>
              <a:buChar char="-"/>
            </a:pPr>
            <a:r>
              <a:rPr lang="en-US" dirty="0"/>
              <a:t> It has been shown that the pinkish hue seen initially after trauma may disappear in 2-3 months if the tooth become revasculrized. </a:t>
            </a:r>
          </a:p>
          <a:p>
            <a:pPr marL="342900" indent="-342900" algn="l">
              <a:buFontTx/>
              <a:buChar char="-"/>
            </a:pPr>
            <a:endParaRPr lang="en-US" dirty="0"/>
          </a:p>
          <a:p>
            <a:pPr marL="342900" indent="-342900" algn="l">
              <a:buFontTx/>
              <a:buChar char="-"/>
            </a:pPr>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241" y="1854926"/>
            <a:ext cx="5238206" cy="4180114"/>
          </a:xfrm>
          <a:prstGeom prst="rect">
            <a:avLst/>
          </a:prstGeom>
        </p:spPr>
      </p:pic>
    </p:spTree>
    <p:extLst>
      <p:ext uri="{BB962C8B-B14F-4D97-AF65-F5344CB8AC3E}">
        <p14:creationId xmlns:p14="http://schemas.microsoft.com/office/powerpoint/2010/main" val="3603436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4914" y="508408"/>
            <a:ext cx="9144000" cy="954631"/>
          </a:xfrm>
        </p:spPr>
        <p:txBody>
          <a:bodyPr/>
          <a:lstStyle/>
          <a:p>
            <a:r>
              <a:rPr lang="en-US" dirty="0">
                <a:solidFill>
                  <a:srgbClr val="002060"/>
                </a:solidFill>
              </a:rPr>
              <a:t>12- Root resorption </a:t>
            </a:r>
            <a:endParaRPr lang="ar-IQ" dirty="0">
              <a:solidFill>
                <a:srgbClr val="002060"/>
              </a:solidFill>
            </a:endParaRPr>
          </a:p>
        </p:txBody>
      </p:sp>
      <p:sp>
        <p:nvSpPr>
          <p:cNvPr id="3" name="Subtitle 2"/>
          <p:cNvSpPr>
            <a:spLocks noGrp="1"/>
          </p:cNvSpPr>
          <p:nvPr>
            <p:ph type="subTitle" idx="1"/>
          </p:nvPr>
        </p:nvSpPr>
        <p:spPr>
          <a:xfrm>
            <a:off x="509451" y="1933303"/>
            <a:ext cx="6466115" cy="4206240"/>
          </a:xfrm>
        </p:spPr>
        <p:txBody>
          <a:bodyPr>
            <a:normAutofit/>
          </a:bodyPr>
          <a:lstStyle/>
          <a:p>
            <a:pPr marL="457200" indent="-457200" algn="l">
              <a:buFontTx/>
              <a:buChar char="-"/>
            </a:pPr>
            <a:r>
              <a:rPr lang="en-US" sz="3200" dirty="0"/>
              <a:t>Root resorption is asymptomatic.</a:t>
            </a:r>
          </a:p>
          <a:p>
            <a:pPr marL="457200" indent="-457200" algn="l">
              <a:buFontTx/>
              <a:buChar char="-"/>
            </a:pPr>
            <a:endParaRPr lang="en-US" sz="3200" dirty="0"/>
          </a:p>
          <a:p>
            <a:pPr marL="457200" indent="-457200" algn="l">
              <a:buFontTx/>
              <a:buChar char="-"/>
            </a:pPr>
            <a:r>
              <a:rPr lang="en-US" sz="3200" dirty="0"/>
              <a:t>Occur either from pulpal or periodontal aspects.</a:t>
            </a:r>
          </a:p>
          <a:p>
            <a:pPr algn="l"/>
            <a:endParaRPr lang="en-US" sz="3200" dirty="0"/>
          </a:p>
          <a:p>
            <a:pPr algn="l"/>
            <a:r>
              <a:rPr lang="en-US" sz="3200" dirty="0"/>
              <a:t>- Initial presenting feature is a pink appearance at the </a:t>
            </a:r>
            <a:r>
              <a:rPr lang="en-US" sz="3200" dirty="0" err="1"/>
              <a:t>amelo-cemental</a:t>
            </a:r>
            <a:r>
              <a:rPr lang="en-US" sz="3200" dirty="0"/>
              <a:t> junction. </a:t>
            </a:r>
            <a:endParaRPr lang="ar-IQ"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182" y="2090057"/>
            <a:ext cx="5290457" cy="3840479"/>
          </a:xfrm>
          <a:prstGeom prst="rect">
            <a:avLst/>
          </a:prstGeom>
        </p:spPr>
      </p:pic>
    </p:spTree>
    <p:extLst>
      <p:ext uri="{BB962C8B-B14F-4D97-AF65-F5344CB8AC3E}">
        <p14:creationId xmlns:p14="http://schemas.microsoft.com/office/powerpoint/2010/main" val="124314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0857" y="0"/>
            <a:ext cx="9144000" cy="1398768"/>
          </a:xfrm>
        </p:spPr>
        <p:txBody>
          <a:bodyPr/>
          <a:lstStyle/>
          <a:p>
            <a:r>
              <a:rPr lang="en-US" dirty="0">
                <a:solidFill>
                  <a:srgbClr val="002060"/>
                </a:solidFill>
              </a:rPr>
              <a:t>13- Aging </a:t>
            </a:r>
            <a:endParaRPr lang="ar-IQ" dirty="0">
              <a:solidFill>
                <a:srgbClr val="002060"/>
              </a:solidFill>
            </a:endParaRPr>
          </a:p>
        </p:txBody>
      </p:sp>
      <p:sp>
        <p:nvSpPr>
          <p:cNvPr id="3" name="Subtitle 2"/>
          <p:cNvSpPr>
            <a:spLocks noGrp="1"/>
          </p:cNvSpPr>
          <p:nvPr>
            <p:ph type="subTitle" idx="1"/>
          </p:nvPr>
        </p:nvSpPr>
        <p:spPr>
          <a:xfrm>
            <a:off x="674914" y="1933303"/>
            <a:ext cx="5882640" cy="3448594"/>
          </a:xfrm>
        </p:spPr>
        <p:txBody>
          <a:bodyPr>
            <a:noAutofit/>
          </a:bodyPr>
          <a:lstStyle/>
          <a:p>
            <a:pPr algn="l"/>
            <a:r>
              <a:rPr lang="en-US" sz="3600" dirty="0"/>
              <a:t>The natural laying down of secondary dentine affects the light –transmitting properties of teeth resulting in a gradual darkening of teeth with age. </a:t>
            </a:r>
            <a:endParaRPr lang="ar-IQ"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671" y="1933303"/>
            <a:ext cx="5247095" cy="3448593"/>
          </a:xfrm>
          <a:prstGeom prst="rect">
            <a:avLst/>
          </a:prstGeom>
        </p:spPr>
      </p:pic>
    </p:spTree>
    <p:extLst>
      <p:ext uri="{BB962C8B-B14F-4D97-AF65-F5344CB8AC3E}">
        <p14:creationId xmlns:p14="http://schemas.microsoft.com/office/powerpoint/2010/main" val="74423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4711" y="361244"/>
            <a:ext cx="9144000" cy="1590852"/>
          </a:xfrm>
        </p:spPr>
        <p:txBody>
          <a:bodyPr>
            <a:normAutofit/>
          </a:bodyPr>
          <a:lstStyle/>
          <a:p>
            <a:r>
              <a:rPr lang="en-US" sz="9600" b="1" dirty="0">
                <a:solidFill>
                  <a:srgbClr val="FF0000"/>
                </a:solidFill>
              </a:rPr>
              <a:t>Dental Stain </a:t>
            </a:r>
            <a:endParaRPr lang="ar-IQ" sz="9600"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906" y="2178424"/>
            <a:ext cx="8830235" cy="4007223"/>
          </a:xfrm>
          <a:prstGeom prst="rect">
            <a:avLst/>
          </a:prstGeom>
        </p:spPr>
      </p:pic>
    </p:spTree>
    <p:extLst>
      <p:ext uri="{BB962C8B-B14F-4D97-AF65-F5344CB8AC3E}">
        <p14:creationId xmlns:p14="http://schemas.microsoft.com/office/powerpoint/2010/main" val="805089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366" y="469220"/>
            <a:ext cx="9144000" cy="1268140"/>
          </a:xfrm>
        </p:spPr>
        <p:txBody>
          <a:bodyPr>
            <a:normAutofit/>
          </a:bodyPr>
          <a:lstStyle/>
          <a:p>
            <a:r>
              <a:rPr lang="en-US" sz="7200" dirty="0">
                <a:solidFill>
                  <a:srgbClr val="FF0000"/>
                </a:solidFill>
              </a:rPr>
              <a:t>Extrinsic Discoloration </a:t>
            </a:r>
            <a:endParaRPr lang="ar-IQ" sz="7200" dirty="0">
              <a:solidFill>
                <a:srgbClr val="FF0000"/>
              </a:solidFill>
            </a:endParaRPr>
          </a:p>
        </p:txBody>
      </p:sp>
      <p:sp>
        <p:nvSpPr>
          <p:cNvPr id="3" name="Subtitle 2"/>
          <p:cNvSpPr>
            <a:spLocks noGrp="1"/>
          </p:cNvSpPr>
          <p:nvPr>
            <p:ph type="subTitle" idx="1"/>
          </p:nvPr>
        </p:nvSpPr>
        <p:spPr>
          <a:xfrm>
            <a:off x="901338" y="1737361"/>
            <a:ext cx="10450286" cy="5120640"/>
          </a:xfrm>
        </p:spPr>
        <p:txBody>
          <a:bodyPr>
            <a:normAutofit fontScale="92500" lnSpcReduction="20000"/>
          </a:bodyPr>
          <a:lstStyle/>
          <a:p>
            <a:pPr algn="l"/>
            <a:r>
              <a:rPr lang="en-US" sz="5200" dirty="0">
                <a:solidFill>
                  <a:schemeClr val="tx2"/>
                </a:solidFill>
              </a:rPr>
              <a:t>1- Non metallic stain ( direct staining): </a:t>
            </a:r>
          </a:p>
          <a:p>
            <a:pPr algn="l"/>
            <a:r>
              <a:rPr lang="en-US" sz="3200" dirty="0"/>
              <a:t>- </a:t>
            </a:r>
            <a:r>
              <a:rPr lang="en-US" sz="3200" dirty="0" err="1"/>
              <a:t>Chromgenes</a:t>
            </a:r>
            <a:r>
              <a:rPr lang="en-US" sz="3200" dirty="0"/>
              <a:t> attached directly by enamel pellicle and dental plaque (dietary compounds , beverages, tobacco, mouth rinses and other medicament).</a:t>
            </a:r>
          </a:p>
          <a:p>
            <a:pPr algn="l"/>
            <a:endParaRPr lang="en-US" sz="3200" dirty="0"/>
          </a:p>
          <a:p>
            <a:pPr algn="l"/>
            <a:r>
              <a:rPr lang="en-US" sz="3200" dirty="0"/>
              <a:t>- Chromogenic bacteria have been cited in children (green stain caused by </a:t>
            </a:r>
            <a:r>
              <a:rPr lang="en-US" sz="3200" dirty="0" err="1"/>
              <a:t>Penicillium</a:t>
            </a:r>
            <a:r>
              <a:rPr lang="en-US" sz="3200" dirty="0"/>
              <a:t> and Aspergillus species , orange stain associated with children with poor oral hygiene infected by </a:t>
            </a:r>
            <a:r>
              <a:rPr lang="en-US" sz="3200" dirty="0" err="1"/>
              <a:t>Actinomyces</a:t>
            </a:r>
            <a:r>
              <a:rPr lang="en-US" sz="3200" dirty="0"/>
              <a:t> species , black stain associated with good oral hygiene infected by same bacteria </a:t>
            </a:r>
          </a:p>
          <a:p>
            <a:pPr algn="l"/>
            <a:endParaRPr lang="en-US" dirty="0"/>
          </a:p>
          <a:p>
            <a:pPr algn="l"/>
            <a:r>
              <a:rPr lang="en-US" dirty="0"/>
              <a:t> </a:t>
            </a:r>
            <a:endParaRPr lang="ar-IQ" dirty="0"/>
          </a:p>
        </p:txBody>
      </p:sp>
    </p:spTree>
    <p:extLst>
      <p:ext uri="{BB962C8B-B14F-4D97-AF65-F5344CB8AC3E}">
        <p14:creationId xmlns:p14="http://schemas.microsoft.com/office/powerpoint/2010/main" val="1196799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388" y="560660"/>
            <a:ext cx="11025051" cy="1072197"/>
          </a:xfrm>
        </p:spPr>
        <p:txBody>
          <a:bodyPr/>
          <a:lstStyle/>
          <a:p>
            <a:r>
              <a:rPr lang="en-US" dirty="0">
                <a:solidFill>
                  <a:schemeClr val="tx2"/>
                </a:solidFill>
              </a:rPr>
              <a:t>2- </a:t>
            </a:r>
            <a:r>
              <a:rPr lang="en-US" sz="5400" dirty="0">
                <a:solidFill>
                  <a:schemeClr val="tx2"/>
                </a:solidFill>
              </a:rPr>
              <a:t>Metallic stains ( indirect staining)</a:t>
            </a:r>
            <a:endParaRPr lang="ar-IQ" sz="5400" dirty="0">
              <a:solidFill>
                <a:schemeClr val="tx2"/>
              </a:solidFill>
            </a:endParaRPr>
          </a:p>
        </p:txBody>
      </p:sp>
      <p:sp>
        <p:nvSpPr>
          <p:cNvPr id="3" name="Subtitle 2"/>
          <p:cNvSpPr>
            <a:spLocks noGrp="1"/>
          </p:cNvSpPr>
          <p:nvPr>
            <p:ph type="subTitle" idx="1"/>
          </p:nvPr>
        </p:nvSpPr>
        <p:spPr>
          <a:xfrm>
            <a:off x="896983" y="2530883"/>
            <a:ext cx="9144000" cy="3739287"/>
          </a:xfrm>
        </p:spPr>
        <p:txBody>
          <a:bodyPr>
            <a:normAutofit/>
          </a:bodyPr>
          <a:lstStyle/>
          <a:p>
            <a:pPr marL="342900" indent="-342900" algn="l">
              <a:buFontTx/>
              <a:buChar char="-"/>
            </a:pPr>
            <a:r>
              <a:rPr lang="en-US" dirty="0"/>
              <a:t>Associated with occupational exposure to metallic salts and with number of medicines contains metal salts. </a:t>
            </a:r>
          </a:p>
          <a:p>
            <a:pPr marL="342900" indent="-342900" algn="l">
              <a:buFontTx/>
              <a:buChar char="-"/>
            </a:pPr>
            <a:r>
              <a:rPr lang="en-US" dirty="0"/>
              <a:t>Iron supplements and iron foundry workers resulted in black staining of teeth.</a:t>
            </a:r>
          </a:p>
          <a:p>
            <a:pPr marL="342900" indent="-342900" algn="l">
              <a:buFontTx/>
              <a:buChar char="-"/>
            </a:pPr>
            <a:r>
              <a:rPr lang="en-US" dirty="0"/>
              <a:t>Copper and mouth rinses containing copper causes green stain. </a:t>
            </a:r>
          </a:p>
          <a:p>
            <a:pPr marL="342900" indent="-342900" algn="l">
              <a:buFontTx/>
              <a:buChar char="-"/>
            </a:pPr>
            <a:r>
              <a:rPr lang="en-US" dirty="0"/>
              <a:t> silver nitrate salts used in dentistry cause grey color whereas stannous fluoride cause golden brown discoloration.</a:t>
            </a:r>
          </a:p>
          <a:p>
            <a:pPr marL="342900" indent="-342900" algn="l">
              <a:buFontTx/>
              <a:buChar char="-"/>
            </a:pPr>
            <a:r>
              <a:rPr lang="en-US" dirty="0"/>
              <a:t>Iron sulfate found in tea produce black discoloration.</a:t>
            </a:r>
          </a:p>
        </p:txBody>
      </p:sp>
    </p:spTree>
    <p:extLst>
      <p:ext uri="{BB962C8B-B14F-4D97-AF65-F5344CB8AC3E}">
        <p14:creationId xmlns:p14="http://schemas.microsoft.com/office/powerpoint/2010/main" val="820619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3371" y="547597"/>
            <a:ext cx="9144000" cy="1059134"/>
          </a:xfrm>
        </p:spPr>
        <p:txBody>
          <a:bodyPr/>
          <a:lstStyle/>
          <a:p>
            <a:r>
              <a:rPr lang="en-US" dirty="0">
                <a:solidFill>
                  <a:srgbClr val="FF0000"/>
                </a:solidFill>
              </a:rPr>
              <a:t>Internalized discoloration </a:t>
            </a:r>
            <a:endParaRPr lang="ar-IQ" dirty="0">
              <a:solidFill>
                <a:srgbClr val="FF0000"/>
              </a:solidFill>
            </a:endParaRPr>
          </a:p>
        </p:txBody>
      </p:sp>
      <p:sp>
        <p:nvSpPr>
          <p:cNvPr id="3" name="Subtitle 2"/>
          <p:cNvSpPr>
            <a:spLocks noGrp="1"/>
          </p:cNvSpPr>
          <p:nvPr>
            <p:ph type="subTitle" idx="1"/>
          </p:nvPr>
        </p:nvSpPr>
        <p:spPr>
          <a:xfrm>
            <a:off x="1210489" y="1894113"/>
            <a:ext cx="10141133" cy="4441373"/>
          </a:xfrm>
        </p:spPr>
        <p:txBody>
          <a:bodyPr/>
          <a:lstStyle/>
          <a:p>
            <a:pPr algn="l"/>
            <a:r>
              <a:rPr lang="en-US" sz="3600" dirty="0">
                <a:solidFill>
                  <a:srgbClr val="00B0F0"/>
                </a:solidFill>
              </a:rPr>
              <a:t>Dental defects that permit the entry of chromogenic material can be classified into:</a:t>
            </a:r>
          </a:p>
          <a:p>
            <a:pPr algn="l"/>
            <a:endParaRPr lang="en-US" sz="3600" dirty="0">
              <a:solidFill>
                <a:srgbClr val="00B0F0"/>
              </a:solidFill>
            </a:endParaRPr>
          </a:p>
          <a:p>
            <a:pPr algn="l"/>
            <a:r>
              <a:rPr lang="en-US" sz="4000" dirty="0">
                <a:solidFill>
                  <a:srgbClr val="00B050"/>
                </a:solidFill>
              </a:rPr>
              <a:t>1- Developmental defects</a:t>
            </a:r>
            <a:r>
              <a:rPr lang="en-US" sz="4000" dirty="0"/>
              <a:t>: </a:t>
            </a:r>
            <a:r>
              <a:rPr lang="en-US" dirty="0"/>
              <a:t>either defect in enamel such as ( dental fluorosis , enamel hypoplasia ) or defect in dentin such as </a:t>
            </a:r>
            <a:r>
              <a:rPr lang="en-US" dirty="0" err="1"/>
              <a:t>dentiogenesis</a:t>
            </a:r>
            <a:r>
              <a:rPr lang="en-US" dirty="0"/>
              <a:t> imperfect, witch promote the entry of extrinsic stain into dentinal tubules. </a:t>
            </a:r>
            <a:endParaRPr lang="ar-IQ" dirty="0"/>
          </a:p>
        </p:txBody>
      </p:sp>
    </p:spTree>
    <p:extLst>
      <p:ext uri="{BB962C8B-B14F-4D97-AF65-F5344CB8AC3E}">
        <p14:creationId xmlns:p14="http://schemas.microsoft.com/office/powerpoint/2010/main" val="2694782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309" y="364717"/>
            <a:ext cx="9144000" cy="980757"/>
          </a:xfrm>
        </p:spPr>
        <p:txBody>
          <a:bodyPr/>
          <a:lstStyle/>
          <a:p>
            <a:r>
              <a:rPr lang="en-US" dirty="0">
                <a:solidFill>
                  <a:srgbClr val="00B050"/>
                </a:solidFill>
              </a:rPr>
              <a:t>2- Acquired defects</a:t>
            </a:r>
            <a:endParaRPr lang="ar-IQ" dirty="0">
              <a:solidFill>
                <a:srgbClr val="00B050"/>
              </a:solidFill>
            </a:endParaRPr>
          </a:p>
        </p:txBody>
      </p:sp>
      <p:sp>
        <p:nvSpPr>
          <p:cNvPr id="3" name="Subtitle 2"/>
          <p:cNvSpPr>
            <a:spLocks noGrp="1"/>
          </p:cNvSpPr>
          <p:nvPr>
            <p:ph type="subTitle" idx="1"/>
          </p:nvPr>
        </p:nvSpPr>
        <p:spPr>
          <a:xfrm>
            <a:off x="1524000" y="1345474"/>
            <a:ext cx="9144000" cy="1655762"/>
          </a:xfrm>
        </p:spPr>
        <p:txBody>
          <a:bodyPr/>
          <a:lstStyle/>
          <a:p>
            <a:pPr algn="l"/>
            <a:r>
              <a:rPr lang="en-US" sz="4000" dirty="0">
                <a:solidFill>
                  <a:srgbClr val="FF0000"/>
                </a:solidFill>
              </a:rPr>
              <a:t>A- Tooth wear and gingival recession : </a:t>
            </a:r>
          </a:p>
          <a:p>
            <a:pPr algn="l"/>
            <a:endParaRPr lang="ar-IQ"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96020"/>
            <a:ext cx="8625840" cy="42764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173355"/>
            <a:ext cx="8625839" cy="4258492"/>
          </a:xfrm>
          <a:prstGeom prst="rect">
            <a:avLst/>
          </a:prstGeom>
        </p:spPr>
      </p:pic>
    </p:spTree>
    <p:extLst>
      <p:ext uri="{BB962C8B-B14F-4D97-AF65-F5344CB8AC3E}">
        <p14:creationId xmlns:p14="http://schemas.microsoft.com/office/powerpoint/2010/main" val="15163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926" y="573723"/>
            <a:ext cx="9144000" cy="993820"/>
          </a:xfrm>
        </p:spPr>
        <p:txBody>
          <a:bodyPr/>
          <a:lstStyle/>
          <a:p>
            <a:r>
              <a:rPr lang="en-US" dirty="0">
                <a:solidFill>
                  <a:srgbClr val="FF0000"/>
                </a:solidFill>
              </a:rPr>
              <a:t>B- Dental caries </a:t>
            </a:r>
            <a:endParaRPr lang="ar-IQ" dirty="0">
              <a:solidFill>
                <a:srgbClr val="FF0000"/>
              </a:solidFill>
            </a:endParaRPr>
          </a:p>
        </p:txBody>
      </p:sp>
      <p:sp>
        <p:nvSpPr>
          <p:cNvPr id="3" name="Subtitle 2"/>
          <p:cNvSpPr>
            <a:spLocks noGrp="1"/>
          </p:cNvSpPr>
          <p:nvPr>
            <p:ph type="subTitle" idx="1"/>
          </p:nvPr>
        </p:nvSpPr>
        <p:spPr>
          <a:xfrm>
            <a:off x="1092926" y="1567543"/>
            <a:ext cx="9892938" cy="4807131"/>
          </a:xfrm>
        </p:spPr>
        <p:txBody>
          <a:bodyPr>
            <a:noAutofit/>
          </a:bodyPr>
          <a:lstStyle/>
          <a:p>
            <a:pPr marL="342900" indent="-342900" algn="l">
              <a:buFontTx/>
              <a:buChar char="-"/>
            </a:pPr>
            <a:r>
              <a:rPr lang="en-US" sz="2800" dirty="0"/>
              <a:t>The initial lesion characterized by an opaque, white spot , air drying removes water from the pores and leaving air makes a white spot lesion.</a:t>
            </a:r>
          </a:p>
          <a:p>
            <a:pPr marL="342900" indent="-342900" algn="l">
              <a:buFontTx/>
              <a:buChar char="-"/>
            </a:pPr>
            <a:endParaRPr lang="en-US" sz="2800" dirty="0"/>
          </a:p>
          <a:p>
            <a:pPr marL="342900" indent="-342900" algn="l">
              <a:buFontTx/>
              <a:buChar char="-"/>
            </a:pPr>
            <a:r>
              <a:rPr lang="en-US" sz="2800" dirty="0"/>
              <a:t>Enamel has a Refractive index pf 1.62 compared with 1.33 for water and 1.0 for air.</a:t>
            </a:r>
          </a:p>
          <a:p>
            <a:pPr marL="342900" indent="-342900" algn="l">
              <a:buFontTx/>
              <a:buChar char="-"/>
            </a:pPr>
            <a:endParaRPr lang="en-US" sz="2800" dirty="0"/>
          </a:p>
          <a:p>
            <a:pPr marL="342900" indent="-342900" algn="l">
              <a:buFontTx/>
              <a:buChar char="-"/>
            </a:pPr>
            <a:r>
              <a:rPr lang="en-US" sz="2800" dirty="0"/>
              <a:t>The arrested lesion have a black color picked up from exogenous sources. </a:t>
            </a:r>
          </a:p>
          <a:p>
            <a:pPr marL="342900" indent="-342900" algn="l">
              <a:buFontTx/>
              <a:buChar char="-"/>
            </a:pPr>
            <a:r>
              <a:rPr lang="en-US" sz="2800" dirty="0"/>
              <a:t>Changes in color resulted from releasing of amino acids during proteolysis as a result of cavity formation…  </a:t>
            </a:r>
            <a:endParaRPr lang="ar-IQ" sz="2800" dirty="0"/>
          </a:p>
        </p:txBody>
      </p:sp>
    </p:spTree>
    <p:extLst>
      <p:ext uri="{BB962C8B-B14F-4D97-AF65-F5344CB8AC3E}">
        <p14:creationId xmlns:p14="http://schemas.microsoft.com/office/powerpoint/2010/main" val="674048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1" y="1122363"/>
            <a:ext cx="11077302" cy="706437"/>
          </a:xfrm>
        </p:spPr>
        <p:txBody>
          <a:bodyPr>
            <a:normAutofit fontScale="90000"/>
          </a:bodyPr>
          <a:lstStyle/>
          <a:p>
            <a:r>
              <a:rPr lang="en-US" sz="4800" dirty="0">
                <a:solidFill>
                  <a:srgbClr val="FF0000"/>
                </a:solidFill>
              </a:rPr>
              <a:t>C- Restorative material including amalgam </a:t>
            </a:r>
            <a:endParaRPr lang="ar-IQ" sz="4800" dirty="0">
              <a:solidFill>
                <a:srgbClr val="FF0000"/>
              </a:solidFill>
            </a:endParaRPr>
          </a:p>
        </p:txBody>
      </p:sp>
      <p:sp>
        <p:nvSpPr>
          <p:cNvPr id="3" name="Subtitle 2"/>
          <p:cNvSpPr>
            <a:spLocks noGrp="1"/>
          </p:cNvSpPr>
          <p:nvPr>
            <p:ph type="subTitle" idx="1"/>
          </p:nvPr>
        </p:nvSpPr>
        <p:spPr>
          <a:xfrm>
            <a:off x="1014547" y="1828800"/>
            <a:ext cx="10062755" cy="4036423"/>
          </a:xfrm>
        </p:spPr>
        <p:txBody>
          <a:bodyPr>
            <a:noAutofit/>
          </a:bodyPr>
          <a:lstStyle/>
          <a:p>
            <a:pPr marL="342900" indent="-342900" algn="l">
              <a:buFontTx/>
              <a:buChar char="-"/>
            </a:pPr>
            <a:r>
              <a:rPr lang="en-US" sz="3200" dirty="0"/>
              <a:t>Eugenol and phenolic compounds used during root canal therapy contain pigments which may stain dentine. </a:t>
            </a:r>
          </a:p>
          <a:p>
            <a:pPr marL="342900" indent="-342900" algn="l">
              <a:buFontTx/>
              <a:buChar char="-"/>
            </a:pPr>
            <a:r>
              <a:rPr lang="en-US" sz="3200" dirty="0"/>
              <a:t>Some of poly antibiotic pastes used in endo therapy may cause darkening of root dentine. </a:t>
            </a:r>
          </a:p>
          <a:p>
            <a:pPr marL="342900" indent="-342900" algn="l">
              <a:buFontTx/>
              <a:buChar char="-"/>
            </a:pPr>
            <a:r>
              <a:rPr lang="en-US" sz="3200" dirty="0"/>
              <a:t>Dark grey appearance resulted from removal of long standing amalgam filling,  it has been thought that mercury was penetrating the dentinal tubules and reacted with sulphide ions. Electron microscopy have shown that tin migrate to dentinal tubule.</a:t>
            </a:r>
            <a:endParaRPr lang="ar-IQ" sz="3200" dirty="0"/>
          </a:p>
        </p:txBody>
      </p:sp>
    </p:spTree>
    <p:extLst>
      <p:ext uri="{BB962C8B-B14F-4D97-AF65-F5344CB8AC3E}">
        <p14:creationId xmlns:p14="http://schemas.microsoft.com/office/powerpoint/2010/main" val="1262591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7246" y="834981"/>
            <a:ext cx="9144000" cy="980757"/>
          </a:xfrm>
        </p:spPr>
        <p:txBody>
          <a:bodyPr/>
          <a:lstStyle/>
          <a:p>
            <a:r>
              <a:rPr lang="en-US" dirty="0">
                <a:solidFill>
                  <a:srgbClr val="FF0000"/>
                </a:solidFill>
              </a:rPr>
              <a:t>Treatment options:</a:t>
            </a:r>
            <a:endParaRPr lang="ar-IQ" dirty="0">
              <a:solidFill>
                <a:srgbClr val="FF0000"/>
              </a:solidFill>
            </a:endParaRPr>
          </a:p>
        </p:txBody>
      </p:sp>
      <p:sp>
        <p:nvSpPr>
          <p:cNvPr id="3" name="Subtitle 2"/>
          <p:cNvSpPr>
            <a:spLocks noGrp="1"/>
          </p:cNvSpPr>
          <p:nvPr>
            <p:ph type="subTitle" idx="1"/>
          </p:nvPr>
        </p:nvSpPr>
        <p:spPr>
          <a:xfrm>
            <a:off x="1145177" y="1815738"/>
            <a:ext cx="9144000" cy="4193175"/>
          </a:xfrm>
        </p:spPr>
        <p:txBody>
          <a:bodyPr>
            <a:normAutofit fontScale="92500" lnSpcReduction="10000"/>
          </a:bodyPr>
          <a:lstStyle/>
          <a:p>
            <a:pPr algn="l"/>
            <a:r>
              <a:rPr lang="en-US" sz="3600" dirty="0"/>
              <a:t>1- diet and habits.</a:t>
            </a:r>
          </a:p>
          <a:p>
            <a:pPr algn="l"/>
            <a:r>
              <a:rPr lang="en-US" sz="3600" dirty="0"/>
              <a:t>2- tooth brushing. </a:t>
            </a:r>
          </a:p>
          <a:p>
            <a:pPr algn="l"/>
            <a:r>
              <a:rPr lang="en-US" sz="3600" dirty="0"/>
              <a:t>3- professional tooth cleaning.</a:t>
            </a:r>
          </a:p>
          <a:p>
            <a:pPr algn="l"/>
            <a:r>
              <a:rPr lang="en-US" sz="3600" dirty="0"/>
              <a:t>4- enamel </a:t>
            </a:r>
            <a:r>
              <a:rPr lang="en-US" sz="3600" dirty="0" err="1"/>
              <a:t>microabrasion</a:t>
            </a:r>
            <a:r>
              <a:rPr lang="en-US" sz="3600" dirty="0"/>
              <a:t> by using mixture of hydrochloric acid and silicon carbide particles in a water soluble paste.</a:t>
            </a:r>
          </a:p>
          <a:p>
            <a:pPr algn="l"/>
            <a:r>
              <a:rPr lang="en-US" sz="3600" dirty="0"/>
              <a:t>5- Bleaching.</a:t>
            </a:r>
          </a:p>
          <a:p>
            <a:pPr algn="l"/>
            <a:r>
              <a:rPr lang="en-US" sz="3600" dirty="0"/>
              <a:t>   </a:t>
            </a:r>
            <a:endParaRPr lang="ar-IQ" sz="3600" dirty="0"/>
          </a:p>
        </p:txBody>
      </p:sp>
    </p:spTree>
    <p:extLst>
      <p:ext uri="{BB962C8B-B14F-4D97-AF65-F5344CB8AC3E}">
        <p14:creationId xmlns:p14="http://schemas.microsoft.com/office/powerpoint/2010/main" val="2636133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k Drop_Paint in water 60fps_09 - Free HD Stock Footage">
            <a:hlinkClick r:id="" action="ppaction://media"/>
          </p:cNvPr>
          <p:cNvPicPr>
            <a:picLocks noChangeAspect="1"/>
          </p:cNvPicPr>
          <p:nvPr>
            <a:videoFile r:link="rId1"/>
            <p:extLst>
              <p:ext uri="{DAA4B4D4-6D71-4841-9C94-3DE7FCFB9230}">
                <p14:media xmlns:p14="http://schemas.microsoft.com/office/powerpoint/2010/main" r:embed="rId2">
                  <p14:trim st="10705"/>
                </p14:media>
              </p:ext>
            </p:extLst>
          </p:nvPr>
        </p:nvPicPr>
        <p:blipFill>
          <a:blip r:embed="rId4"/>
          <a:stretch>
            <a:fillRect/>
          </a:stretch>
        </p:blipFill>
        <p:spPr>
          <a:xfrm>
            <a:off x="-2729132" y="-1716258"/>
            <a:ext cx="14921132" cy="8574258"/>
          </a:xfrm>
          <a:prstGeom prst="rect">
            <a:avLst/>
          </a:prstGeom>
        </p:spPr>
      </p:pic>
      <p:sp>
        <p:nvSpPr>
          <p:cNvPr id="3" name="TextBox 2"/>
          <p:cNvSpPr txBox="1"/>
          <p:nvPr/>
        </p:nvSpPr>
        <p:spPr>
          <a:xfrm>
            <a:off x="6517583" y="1195754"/>
            <a:ext cx="5674417" cy="4339650"/>
          </a:xfrm>
          <a:prstGeom prst="rect">
            <a:avLst/>
          </a:prstGeom>
          <a:noFill/>
        </p:spPr>
        <p:txBody>
          <a:bodyPr wrap="square" rtlCol="1">
            <a:spAutoFit/>
          </a:bodyPr>
          <a:lstStyle/>
          <a:p>
            <a:r>
              <a:rPr lang="en-US" sz="13800" b="1" dirty="0">
                <a:solidFill>
                  <a:schemeClr val="accent1"/>
                </a:solidFill>
                <a:latin typeface="Script MT Bold" panose="03040602040607080904" pitchFamily="66" charset="0"/>
              </a:rPr>
              <a:t>Thank You</a:t>
            </a:r>
            <a:endParaRPr lang="ar-IQ" sz="13800" b="1" dirty="0">
              <a:solidFill>
                <a:schemeClr val="accent1"/>
              </a:solidFill>
              <a:latin typeface="Script MT Bold" panose="03040602040607080904" pitchFamily="66" charset="0"/>
            </a:endParaRPr>
          </a:p>
        </p:txBody>
      </p:sp>
    </p:spTree>
    <p:extLst>
      <p:ext uri="{BB962C8B-B14F-4D97-AF65-F5344CB8AC3E}">
        <p14:creationId xmlns:p14="http://schemas.microsoft.com/office/powerpoint/2010/main" val="239683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830" y="395109"/>
            <a:ext cx="9144000" cy="1015119"/>
          </a:xfrm>
        </p:spPr>
        <p:txBody>
          <a:bodyPr/>
          <a:lstStyle/>
          <a:p>
            <a:r>
              <a:rPr lang="en-US" dirty="0">
                <a:solidFill>
                  <a:srgbClr val="FF0000"/>
                </a:solidFill>
              </a:rPr>
              <a:t>Color and color perception </a:t>
            </a:r>
            <a:endParaRPr lang="ar-IQ" dirty="0">
              <a:solidFill>
                <a:srgbClr val="FF0000"/>
              </a:solidFill>
            </a:endParaRPr>
          </a:p>
        </p:txBody>
      </p:sp>
      <p:sp>
        <p:nvSpPr>
          <p:cNvPr id="3" name="Subtitle 2"/>
          <p:cNvSpPr>
            <a:spLocks noGrp="1"/>
          </p:cNvSpPr>
          <p:nvPr>
            <p:ph type="subTitle" idx="1"/>
          </p:nvPr>
        </p:nvSpPr>
        <p:spPr/>
        <p:txBody>
          <a:bodyPr/>
          <a:lstStyle/>
          <a:p>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089" y="1794934"/>
            <a:ext cx="8128000" cy="43913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090" y="1794934"/>
            <a:ext cx="8128000" cy="4391378"/>
          </a:xfrm>
          <a:prstGeom prst="rect">
            <a:avLst/>
          </a:prstGeom>
        </p:spPr>
      </p:pic>
    </p:spTree>
    <p:extLst>
      <p:ext uri="{BB962C8B-B14F-4D97-AF65-F5344CB8AC3E}">
        <p14:creationId xmlns:p14="http://schemas.microsoft.com/office/powerpoint/2010/main" val="42483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1302" y="653142"/>
            <a:ext cx="9144000" cy="1968547"/>
          </a:xfrm>
        </p:spPr>
        <p:txBody>
          <a:bodyPr/>
          <a:lstStyle/>
          <a:p>
            <a:r>
              <a:rPr lang="en-US" dirty="0">
                <a:solidFill>
                  <a:srgbClr val="FF0000"/>
                </a:solidFill>
              </a:rPr>
              <a:t>Classification of tooth discoloration </a:t>
            </a:r>
            <a:endParaRPr lang="ar-IQ" dirty="0">
              <a:solidFill>
                <a:srgbClr val="FF0000"/>
              </a:solidFill>
            </a:endParaRPr>
          </a:p>
        </p:txBody>
      </p:sp>
      <p:sp>
        <p:nvSpPr>
          <p:cNvPr id="3" name="Subtitle 2"/>
          <p:cNvSpPr>
            <a:spLocks noGrp="1"/>
          </p:cNvSpPr>
          <p:nvPr>
            <p:ph type="subTitle" idx="1"/>
          </p:nvPr>
        </p:nvSpPr>
        <p:spPr>
          <a:xfrm>
            <a:off x="1171302" y="2860766"/>
            <a:ext cx="9144000" cy="3396343"/>
          </a:xfrm>
        </p:spPr>
        <p:txBody>
          <a:bodyPr>
            <a:normAutofit/>
          </a:bodyPr>
          <a:lstStyle/>
          <a:p>
            <a:r>
              <a:rPr lang="en-US" sz="2800" dirty="0"/>
              <a:t>Any changes in hard tissue component of tooth, cause alteration in the outward appearance of the tooth caused by its light transmission and reflecting properties </a:t>
            </a:r>
          </a:p>
          <a:p>
            <a:endParaRPr lang="en-US" sz="2800" dirty="0"/>
          </a:p>
          <a:p>
            <a:r>
              <a:rPr lang="en-US" sz="2800" dirty="0"/>
              <a:t>According to location </a:t>
            </a:r>
          </a:p>
          <a:p>
            <a:r>
              <a:rPr lang="en-US" sz="2800" dirty="0"/>
              <a:t>Intrinsic, extrinsic and internalized  stain </a:t>
            </a:r>
            <a:endParaRPr lang="ar-IQ" sz="2800" dirty="0"/>
          </a:p>
        </p:txBody>
      </p:sp>
    </p:spTree>
    <p:extLst>
      <p:ext uri="{BB962C8B-B14F-4D97-AF65-F5344CB8AC3E}">
        <p14:creationId xmlns:p14="http://schemas.microsoft.com/office/powerpoint/2010/main" val="424908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7428" y="87563"/>
            <a:ext cx="9144000" cy="1197838"/>
          </a:xfrm>
        </p:spPr>
        <p:txBody>
          <a:bodyPr/>
          <a:lstStyle/>
          <a:p>
            <a:r>
              <a:rPr lang="en-US" dirty="0">
                <a:solidFill>
                  <a:srgbClr val="FF0000"/>
                </a:solidFill>
              </a:rPr>
              <a:t>Intrinsic Discoloration </a:t>
            </a:r>
            <a:endParaRPr lang="ar-IQ" dirty="0">
              <a:solidFill>
                <a:srgbClr val="FF0000"/>
              </a:solidFill>
            </a:endParaRPr>
          </a:p>
        </p:txBody>
      </p:sp>
      <p:sp>
        <p:nvSpPr>
          <p:cNvPr id="3" name="Subtitle 2"/>
          <p:cNvSpPr>
            <a:spLocks noGrp="1"/>
          </p:cNvSpPr>
          <p:nvPr>
            <p:ph type="subTitle" idx="1"/>
          </p:nvPr>
        </p:nvSpPr>
        <p:spPr>
          <a:xfrm>
            <a:off x="783771" y="1489166"/>
            <a:ext cx="5786846" cy="4637314"/>
          </a:xfrm>
        </p:spPr>
        <p:txBody>
          <a:bodyPr>
            <a:normAutofit/>
          </a:bodyPr>
          <a:lstStyle/>
          <a:p>
            <a:endParaRPr lang="en-US" dirty="0"/>
          </a:p>
          <a:p>
            <a:r>
              <a:rPr lang="en-US" sz="2800" dirty="0"/>
              <a:t>Intrinsic discoloration occur during development as a result in changes in composition or thickness in enamel, dentin and pulp </a:t>
            </a:r>
          </a:p>
          <a:p>
            <a:endParaRPr lang="en-US" sz="2800" dirty="0"/>
          </a:p>
          <a:p>
            <a:r>
              <a:rPr lang="en-US" sz="2800" dirty="0"/>
              <a:t>Normal color of tooth is determined by blue, green, pink tints of the enamel, reinforced by the yellow shades of dentine beneath </a:t>
            </a:r>
            <a:endParaRPr lang="ar-IQ"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217" y="1325886"/>
            <a:ext cx="5117737" cy="5486387"/>
          </a:xfrm>
          <a:prstGeom prst="rect">
            <a:avLst/>
          </a:prstGeom>
        </p:spPr>
      </p:pic>
    </p:spTree>
    <p:extLst>
      <p:ext uri="{BB962C8B-B14F-4D97-AF65-F5344CB8AC3E}">
        <p14:creationId xmlns:p14="http://schemas.microsoft.com/office/powerpoint/2010/main" val="286363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1118" y="444138"/>
            <a:ext cx="8778239" cy="3017519"/>
          </a:xfrm>
        </p:spPr>
        <p:txBody>
          <a:bodyPr>
            <a:normAutofit fontScale="90000"/>
          </a:bodyPr>
          <a:lstStyle/>
          <a:p>
            <a:r>
              <a:rPr lang="en-US" dirty="0">
                <a:solidFill>
                  <a:srgbClr val="FF0000"/>
                </a:solidFill>
              </a:rPr>
              <a:t>Mechanism of tooth discoloration </a:t>
            </a:r>
            <a:br>
              <a:rPr lang="en-US" dirty="0"/>
            </a:br>
            <a:br>
              <a:rPr lang="en-US" dirty="0"/>
            </a:br>
            <a:endParaRPr lang="ar-IQ" dirty="0"/>
          </a:p>
        </p:txBody>
      </p:sp>
      <p:sp>
        <p:nvSpPr>
          <p:cNvPr id="3" name="Subtitle 2"/>
          <p:cNvSpPr>
            <a:spLocks noGrp="1"/>
          </p:cNvSpPr>
          <p:nvPr>
            <p:ph type="subTitle" idx="1"/>
          </p:nvPr>
        </p:nvSpPr>
        <p:spPr>
          <a:xfrm>
            <a:off x="492032" y="1952897"/>
            <a:ext cx="6156961" cy="4160520"/>
          </a:xfrm>
        </p:spPr>
        <p:txBody>
          <a:bodyPr>
            <a:normAutofit fontScale="25000" lnSpcReduction="20000"/>
          </a:bodyPr>
          <a:lstStyle/>
          <a:p>
            <a:pPr algn="l"/>
            <a:r>
              <a:rPr lang="en-US" sz="16000" dirty="0">
                <a:solidFill>
                  <a:srgbClr val="00B050"/>
                </a:solidFill>
              </a:rPr>
              <a:t>Intrinsic tooth Discoloration: </a:t>
            </a:r>
          </a:p>
          <a:p>
            <a:pPr algn="l"/>
            <a:endParaRPr lang="en-US" sz="16000" dirty="0"/>
          </a:p>
          <a:p>
            <a:pPr algn="l"/>
            <a:r>
              <a:rPr lang="en-US" sz="21600" dirty="0">
                <a:solidFill>
                  <a:srgbClr val="002060"/>
                </a:solidFill>
              </a:rPr>
              <a:t>1- </a:t>
            </a:r>
            <a:r>
              <a:rPr lang="en-US" sz="21600" dirty="0" err="1">
                <a:solidFill>
                  <a:srgbClr val="002060"/>
                </a:solidFill>
              </a:rPr>
              <a:t>Alkaptonuria</a:t>
            </a:r>
            <a:r>
              <a:rPr lang="en-US" sz="21600" dirty="0">
                <a:solidFill>
                  <a:srgbClr val="002060"/>
                </a:solidFill>
              </a:rPr>
              <a:t>: </a:t>
            </a:r>
          </a:p>
          <a:p>
            <a:pPr algn="l"/>
            <a:r>
              <a:rPr lang="en-US" sz="12800" dirty="0"/>
              <a:t>Incomplete oxidation of </a:t>
            </a:r>
            <a:r>
              <a:rPr lang="en-US" sz="12800" dirty="0">
                <a:solidFill>
                  <a:srgbClr val="C00000"/>
                </a:solidFill>
              </a:rPr>
              <a:t>tyrosine </a:t>
            </a:r>
            <a:r>
              <a:rPr lang="en-US" sz="12800" dirty="0"/>
              <a:t>and </a:t>
            </a:r>
            <a:r>
              <a:rPr lang="en-US" sz="12800" dirty="0">
                <a:solidFill>
                  <a:srgbClr val="C00000"/>
                </a:solidFill>
              </a:rPr>
              <a:t>phenylalanine</a:t>
            </a:r>
            <a:r>
              <a:rPr lang="en-US" sz="12800" dirty="0"/>
              <a:t>, leads to increase level of </a:t>
            </a:r>
            <a:r>
              <a:rPr lang="en-US" sz="12800" dirty="0" err="1"/>
              <a:t>homogentisic</a:t>
            </a:r>
            <a:r>
              <a:rPr lang="en-US" sz="12800" dirty="0"/>
              <a:t> acid, this effect the permanent dentation by causing brown discoloration.</a:t>
            </a:r>
          </a:p>
          <a:p>
            <a:pPr algn="l"/>
            <a:endParaRPr lang="ar-IQ" sz="3600" dirty="0">
              <a:solidFill>
                <a:srgbClr val="002060"/>
              </a:solidFill>
            </a:endParaRPr>
          </a:p>
        </p:txBody>
      </p:sp>
      <p:pic>
        <p:nvPicPr>
          <p:cNvPr id="4" name="Picture 3"/>
          <p:cNvPicPr>
            <a:picLocks noChangeAspect="1"/>
          </p:cNvPicPr>
          <p:nvPr/>
        </p:nvPicPr>
        <p:blipFill>
          <a:blip>
            <a:extLst>
              <a:ext uri="{28A0092B-C50C-407E-A947-70E740481C1C}">
                <a14:useLocalDpi xmlns:a14="http://schemas.microsoft.com/office/drawing/2010/main" val="0"/>
              </a:ext>
            </a:extLst>
          </a:blip>
          <a:stretch>
            <a:fillRect/>
          </a:stretch>
        </p:blipFill>
        <p:spPr>
          <a:xfrm>
            <a:off x="6828426" y="2099854"/>
            <a:ext cx="5189401" cy="3866606"/>
          </a:xfrm>
          <a:prstGeom prst="rect">
            <a:avLst/>
          </a:prstGeom>
        </p:spPr>
      </p:pic>
    </p:spTree>
    <p:extLst>
      <p:ext uri="{BB962C8B-B14F-4D97-AF65-F5344CB8AC3E}">
        <p14:creationId xmlns:p14="http://schemas.microsoft.com/office/powerpoint/2010/main" val="381995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1" y="522514"/>
            <a:ext cx="11325496" cy="1175658"/>
          </a:xfrm>
        </p:spPr>
        <p:txBody>
          <a:bodyPr>
            <a:normAutofit fontScale="90000"/>
          </a:bodyPr>
          <a:lstStyle/>
          <a:p>
            <a:r>
              <a:rPr lang="en-US" dirty="0">
                <a:solidFill>
                  <a:srgbClr val="002060"/>
                </a:solidFill>
              </a:rPr>
              <a:t>2- congenital </a:t>
            </a:r>
            <a:r>
              <a:rPr lang="en-US" dirty="0" err="1">
                <a:solidFill>
                  <a:srgbClr val="002060"/>
                </a:solidFill>
              </a:rPr>
              <a:t>erythropoietic</a:t>
            </a:r>
            <a:r>
              <a:rPr lang="en-US" dirty="0">
                <a:solidFill>
                  <a:srgbClr val="002060"/>
                </a:solidFill>
              </a:rPr>
              <a:t> porphyria</a:t>
            </a:r>
            <a:endParaRPr lang="ar-IQ" dirty="0">
              <a:solidFill>
                <a:srgbClr val="002060"/>
              </a:solidFill>
            </a:endParaRPr>
          </a:p>
        </p:txBody>
      </p:sp>
      <p:sp>
        <p:nvSpPr>
          <p:cNvPr id="3" name="Subtitle 2"/>
          <p:cNvSpPr>
            <a:spLocks noGrp="1"/>
          </p:cNvSpPr>
          <p:nvPr>
            <p:ph type="subTitle" idx="1"/>
          </p:nvPr>
        </p:nvSpPr>
        <p:spPr>
          <a:xfrm>
            <a:off x="705394" y="1920240"/>
            <a:ext cx="4101737" cy="3840480"/>
          </a:xfrm>
        </p:spPr>
        <p:txBody>
          <a:bodyPr/>
          <a:lstStyle/>
          <a:p>
            <a:r>
              <a:rPr lang="en-US" dirty="0"/>
              <a:t>Rare , recessive, autosomal , metabolic disease caused by error in porphyrin metabolism, leading to accumulation of porphyrin in bone marrow, red blood cells, urine, feces.</a:t>
            </a:r>
          </a:p>
          <a:p>
            <a:endParaRPr lang="en-US" dirty="0"/>
          </a:p>
          <a:p>
            <a:pPr algn="l"/>
            <a:r>
              <a:rPr lang="en-US" dirty="0"/>
              <a:t>Red-brown discoloration of the teeth ….with red fluorescence under ultra-violet light.</a:t>
            </a:r>
          </a:p>
          <a:p>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4" y="1815736"/>
            <a:ext cx="6992983" cy="4415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025" y="1815736"/>
            <a:ext cx="6934472" cy="4258493"/>
          </a:xfrm>
          <a:prstGeom prst="rect">
            <a:avLst/>
          </a:prstGeom>
        </p:spPr>
      </p:pic>
    </p:spTree>
    <p:extLst>
      <p:ext uri="{BB962C8B-B14F-4D97-AF65-F5344CB8AC3E}">
        <p14:creationId xmlns:p14="http://schemas.microsoft.com/office/powerpoint/2010/main" val="30697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559" y="547597"/>
            <a:ext cx="9801497" cy="1111386"/>
          </a:xfrm>
        </p:spPr>
        <p:txBody>
          <a:bodyPr>
            <a:normAutofit fontScale="90000"/>
          </a:bodyPr>
          <a:lstStyle/>
          <a:p>
            <a:r>
              <a:rPr lang="en-US" dirty="0">
                <a:solidFill>
                  <a:srgbClr val="002060"/>
                </a:solidFill>
              </a:rPr>
              <a:t>3-Congenital  Hyperbilirubinemia </a:t>
            </a:r>
            <a:endParaRPr lang="ar-IQ" dirty="0">
              <a:solidFill>
                <a:srgbClr val="002060"/>
              </a:solidFill>
            </a:endParaRPr>
          </a:p>
        </p:txBody>
      </p:sp>
      <p:sp>
        <p:nvSpPr>
          <p:cNvPr id="3" name="Subtitle 2"/>
          <p:cNvSpPr>
            <a:spLocks noGrp="1"/>
          </p:cNvSpPr>
          <p:nvPr>
            <p:ph type="subTitle" idx="1"/>
          </p:nvPr>
        </p:nvSpPr>
        <p:spPr>
          <a:xfrm>
            <a:off x="557348" y="1972490"/>
            <a:ext cx="5412377" cy="3866607"/>
          </a:xfrm>
        </p:spPr>
        <p:txBody>
          <a:bodyPr>
            <a:normAutofit fontScale="47500" lnSpcReduction="20000"/>
          </a:bodyPr>
          <a:lstStyle/>
          <a:p>
            <a:pPr algn="l"/>
            <a:r>
              <a:rPr lang="en-US" sz="6700" dirty="0"/>
              <a:t>-Yellow- green discoloration occur as a result of hemolysis </a:t>
            </a:r>
          </a:p>
          <a:p>
            <a:pPr algn="l"/>
            <a:endParaRPr lang="en-US" sz="6700" dirty="0"/>
          </a:p>
          <a:p>
            <a:pPr algn="l"/>
            <a:r>
              <a:rPr lang="en-US" sz="6700" dirty="0"/>
              <a:t>-rhesus incompatibility hemolysis lead to deposition of bile pigment in the calcifying dental hard tissue , particularly in neonatal teeth.</a:t>
            </a:r>
          </a:p>
          <a:p>
            <a:pPr algn="l"/>
            <a:endParaRPr lang="en-US" dirty="0"/>
          </a:p>
          <a:p>
            <a:pPr algn="l"/>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417" y="1972491"/>
            <a:ext cx="5812972" cy="4140926"/>
          </a:xfrm>
          <a:prstGeom prst="rect">
            <a:avLst/>
          </a:prstGeom>
        </p:spPr>
      </p:pic>
    </p:spTree>
    <p:extLst>
      <p:ext uri="{BB962C8B-B14F-4D97-AF65-F5344CB8AC3E}">
        <p14:creationId xmlns:p14="http://schemas.microsoft.com/office/powerpoint/2010/main" val="2810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0525" y="573723"/>
            <a:ext cx="10058399" cy="967694"/>
          </a:xfrm>
        </p:spPr>
        <p:txBody>
          <a:bodyPr/>
          <a:lstStyle/>
          <a:p>
            <a:pPr algn="l"/>
            <a:r>
              <a:rPr lang="en-US" dirty="0">
                <a:solidFill>
                  <a:srgbClr val="002060"/>
                </a:solidFill>
              </a:rPr>
              <a:t>4- </a:t>
            </a:r>
            <a:r>
              <a:rPr lang="en-US" dirty="0" err="1">
                <a:solidFill>
                  <a:srgbClr val="002060"/>
                </a:solidFill>
              </a:rPr>
              <a:t>Amelogenesis</a:t>
            </a:r>
            <a:r>
              <a:rPr lang="en-US" dirty="0">
                <a:solidFill>
                  <a:srgbClr val="002060"/>
                </a:solidFill>
              </a:rPr>
              <a:t> </a:t>
            </a:r>
            <a:r>
              <a:rPr lang="en-US" dirty="0" err="1">
                <a:solidFill>
                  <a:srgbClr val="002060"/>
                </a:solidFill>
              </a:rPr>
              <a:t>imperfecta</a:t>
            </a:r>
            <a:endParaRPr lang="ar-IQ" dirty="0">
              <a:solidFill>
                <a:srgbClr val="002060"/>
              </a:solidFill>
            </a:endParaRPr>
          </a:p>
        </p:txBody>
      </p:sp>
      <p:sp>
        <p:nvSpPr>
          <p:cNvPr id="3" name="Subtitle 2"/>
          <p:cNvSpPr>
            <a:spLocks noGrp="1"/>
          </p:cNvSpPr>
          <p:nvPr>
            <p:ph type="subTitle" idx="1"/>
          </p:nvPr>
        </p:nvSpPr>
        <p:spPr>
          <a:xfrm>
            <a:off x="600891" y="1750423"/>
            <a:ext cx="5212080" cy="4180114"/>
          </a:xfrm>
        </p:spPr>
        <p:txBody>
          <a:bodyPr>
            <a:normAutofit/>
          </a:bodyPr>
          <a:lstStyle/>
          <a:p>
            <a:pPr algn="l"/>
            <a:r>
              <a:rPr lang="en-US" dirty="0"/>
              <a:t>Autosomal dominant X-linked trait  resulted from disturbed formation of enamel either  in mineralization or in matrix formation.</a:t>
            </a:r>
          </a:p>
          <a:p>
            <a:pPr algn="l"/>
            <a:r>
              <a:rPr lang="en-US" dirty="0"/>
              <a:t>There are 14 different subtypes according to severity which may vary from mild </a:t>
            </a:r>
            <a:r>
              <a:rPr lang="en-US" dirty="0" err="1"/>
              <a:t>hypomature</a:t>
            </a:r>
            <a:r>
              <a:rPr lang="en-US" dirty="0"/>
              <a:t> (snow-capped) enamel to more sever hypoplasia which has yellow to yellow brown appearance.</a:t>
            </a:r>
          </a:p>
          <a:p>
            <a:pPr algn="l"/>
            <a:endParaRPr lang="en-US" dirty="0"/>
          </a:p>
          <a:p>
            <a:pPr algn="l"/>
            <a:r>
              <a:rPr lang="en-US" dirty="0"/>
              <a:t> </a:t>
            </a:r>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354" y="1750423"/>
            <a:ext cx="5904412" cy="42715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536" y="1658983"/>
            <a:ext cx="6139543" cy="4362994"/>
          </a:xfrm>
          <a:prstGeom prst="rect">
            <a:avLst/>
          </a:prstGeom>
        </p:spPr>
      </p:pic>
    </p:spTree>
    <p:extLst>
      <p:ext uri="{BB962C8B-B14F-4D97-AF65-F5344CB8AC3E}">
        <p14:creationId xmlns:p14="http://schemas.microsoft.com/office/powerpoint/2010/main" val="424223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1232</Words>
  <Application>Microsoft Office PowerPoint</Application>
  <PresentationFormat>Widescreen</PresentationFormat>
  <Paragraphs>129</Paragraphs>
  <Slides>27</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Arabic Typesetting</vt:lpstr>
      <vt:lpstr>Arial</vt:lpstr>
      <vt:lpstr>Britannic Bold</vt:lpstr>
      <vt:lpstr>Calibri</vt:lpstr>
      <vt:lpstr>Calibri Light</vt:lpstr>
      <vt:lpstr>Script MT Bold</vt:lpstr>
      <vt:lpstr>Times New Roman</vt:lpstr>
      <vt:lpstr>Office Theme</vt:lpstr>
      <vt:lpstr>1_Office Theme</vt:lpstr>
      <vt:lpstr>PowerPoint Presentation</vt:lpstr>
      <vt:lpstr>Dental Stain </vt:lpstr>
      <vt:lpstr>Color and color perception </vt:lpstr>
      <vt:lpstr>Classification of tooth discoloration </vt:lpstr>
      <vt:lpstr>Intrinsic Discoloration </vt:lpstr>
      <vt:lpstr>Mechanism of tooth discoloration   </vt:lpstr>
      <vt:lpstr>2- congenital erythropoietic porphyria</vt:lpstr>
      <vt:lpstr>3-Congenital  Hyperbilirubinemia </vt:lpstr>
      <vt:lpstr>4- Amelogenesis imperfecta</vt:lpstr>
      <vt:lpstr>5- systemic syndrome </vt:lpstr>
      <vt:lpstr>6-Dentinogenesis imperfecta</vt:lpstr>
      <vt:lpstr>6-Dentinogenesis imperfecta</vt:lpstr>
      <vt:lpstr>7- Dentinal dysplasia </vt:lpstr>
      <vt:lpstr>8- Tetracycline staining </vt:lpstr>
      <vt:lpstr>9- Fluorosis </vt:lpstr>
      <vt:lpstr>10- Enamel Hypoplasia </vt:lpstr>
      <vt:lpstr>11- Pulpal hemorrhagic products </vt:lpstr>
      <vt:lpstr>12- Root resorption </vt:lpstr>
      <vt:lpstr>13- Aging </vt:lpstr>
      <vt:lpstr>Extrinsic Discoloration </vt:lpstr>
      <vt:lpstr>2- Metallic stains ( indirect staining)</vt:lpstr>
      <vt:lpstr>Internalized discoloration </vt:lpstr>
      <vt:lpstr>2- Acquired defects</vt:lpstr>
      <vt:lpstr>B- Dental caries </vt:lpstr>
      <vt:lpstr>C- Restorative material including amalgam </vt:lpstr>
      <vt:lpstr>Treatment options:</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Stain</dc:title>
  <dc:creator>alandelus</dc:creator>
  <cp:lastModifiedBy>user</cp:lastModifiedBy>
  <cp:revision>57</cp:revision>
  <dcterms:created xsi:type="dcterms:W3CDTF">2023-10-28T07:02:41Z</dcterms:created>
  <dcterms:modified xsi:type="dcterms:W3CDTF">2024-02-26T20:39:43Z</dcterms:modified>
</cp:coreProperties>
</file>