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1"/>
  </p:notesMasterIdLst>
  <p:handoutMasterIdLst>
    <p:handoutMasterId r:id="rId12"/>
  </p:handoutMasterIdLst>
  <p:sldIdLst>
    <p:sldId id="266" r:id="rId2"/>
    <p:sldId id="256" r:id="rId3"/>
    <p:sldId id="257" r:id="rId4"/>
    <p:sldId id="275" r:id="rId5"/>
    <p:sldId id="274" r:id="rId6"/>
    <p:sldId id="271" r:id="rId7"/>
    <p:sldId id="272" r:id="rId8"/>
    <p:sldId id="276" r:id="rId9"/>
    <p:sldId id="277"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0" d="100"/>
          <a:sy n="90" d="100"/>
        </p:scale>
        <p:origin x="-1234"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9815E4E-95E4-83A2-37FC-932203F01E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9673BACF-0764-CBF9-78B6-3A83DFF9FA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056E9E-A560-48F8-A627-D22D621CDD09}" type="datetimeFigureOut">
              <a:rPr lang="en-GB" smtClean="0"/>
              <a:t>29/10/2022</a:t>
            </a:fld>
            <a:endParaRPr lang="en-GB"/>
          </a:p>
        </p:txBody>
      </p:sp>
      <p:sp>
        <p:nvSpPr>
          <p:cNvPr id="4" name="Footer Placeholder 3">
            <a:extLst>
              <a:ext uri="{FF2B5EF4-FFF2-40B4-BE49-F238E27FC236}">
                <a16:creationId xmlns="" xmlns:a16="http://schemas.microsoft.com/office/drawing/2014/main" id="{F9A9579C-1272-E33A-675D-993830CD5F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4AAF3196-4D91-950D-4723-C46F0BFE84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D6989A-3AF7-4A59-8013-66671709818D}" type="slidenum">
              <a:rPr lang="en-GB" smtClean="0"/>
              <a:t>‹#›</a:t>
            </a:fld>
            <a:endParaRPr lang="en-GB"/>
          </a:p>
        </p:txBody>
      </p:sp>
    </p:spTree>
    <p:extLst>
      <p:ext uri="{BB962C8B-B14F-4D97-AF65-F5344CB8AC3E}">
        <p14:creationId xmlns:p14="http://schemas.microsoft.com/office/powerpoint/2010/main" val="417705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B0563-A279-40D8-B4EC-845476952AB5}" type="datetimeFigureOut">
              <a:rPr lang="en-GB" smtClean="0"/>
              <a:t>29/10/2022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483AB-B1DB-43CD-8E4D-C56DF9162C94}" type="slidenum">
              <a:rPr lang="en-GB" smtClean="0"/>
              <a:t>‹#›</a:t>
            </a:fld>
            <a:endParaRPr lang="en-GB"/>
          </a:p>
        </p:txBody>
      </p:sp>
    </p:spTree>
    <p:extLst>
      <p:ext uri="{BB962C8B-B14F-4D97-AF65-F5344CB8AC3E}">
        <p14:creationId xmlns:p14="http://schemas.microsoft.com/office/powerpoint/2010/main" val="376330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3E844A87-C76E-457D-B42D-17DEEDD99311}" type="uaqdatetime1">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F9A519E-2C86-4686-8FAB-5EE1F7D067F5}" type="uaqdatetime1">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3A7BC2C-9A87-414D-9E39-E878481026CB}" type="uaqdatetime1">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C677673-2008-4BB4-A23E-F7DAF99874FB}" type="uaqdatetime1">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809D8D5-CFB7-4634-B55D-49EDFBA94D4E}" type="uaqdatetime1">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B08F612-AF34-4475-93D1-B304E039DD7B}" type="uaqdatetime1">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1D4AA1B-1B60-42C1-B9A9-6DAC902CFA9E}" type="uaqdatetime1">
              <a:rPr lang="ar-SA" smtClean="0"/>
              <a:t>25/03/1444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0B884A6A-9CF0-46FE-8A77-DFD61C388AA8}" type="uaqdatetime1">
              <a:rPr lang="ar-SA" smtClean="0"/>
              <a:t>25/03/1444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F741BEB-9D08-4FDE-9107-9161E640EA24}" type="uaqdatetime1">
              <a:rPr lang="ar-SA" smtClean="0"/>
              <a:t>25/03/1444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301A1A6-B4CC-4CA6-ABE7-9E25DF9779FE}" type="uaqdatetime1">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B952581-4875-4610-82D8-9A69F1AA3116}" type="uaqdatetime1">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DED6C6-494E-4AD0-8A4B-5F5BC66EC0A0}" type="uaqdatetime1">
              <a:rPr lang="ar-SA" smtClean="0"/>
              <a:t>25/03/1444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117" y="0"/>
            <a:ext cx="3348884" cy="6858000"/>
          </a:xfrm>
          <a:prstGeom prst="rect">
            <a:avLst/>
          </a:prstGeom>
        </p:spPr>
      </p:pic>
      <p:pic>
        <p:nvPicPr>
          <p:cNvPr id="6" name="صورة 66">
            <a:extLst>
              <a:ext uri="{FF2B5EF4-FFF2-40B4-BE49-F238E27FC236}">
                <a16:creationId xmlns="" xmlns:a16="http://schemas.microsoft.com/office/drawing/2014/main" id="{00000000-0008-0000-0200-000008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1261529" cy="11967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 xmlns:a16="http://schemas.microsoft.com/office/drawing/2014/main" id="{F26FCD00-4833-44CB-8AE2-6CA8012B8E93}"/>
              </a:ext>
            </a:extLst>
          </p:cNvPr>
          <p:cNvSpPr txBox="1">
            <a:spLocks/>
          </p:cNvSpPr>
          <p:nvPr/>
        </p:nvSpPr>
        <p:spPr>
          <a:xfrm>
            <a:off x="340589" y="1107940"/>
            <a:ext cx="5795117" cy="1044526"/>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600" dirty="0">
                <a:solidFill>
                  <a:srgbClr val="00B0F0"/>
                </a:solidFill>
              </a:rPr>
              <a:t>AL-AYEN UNIVRSITY</a:t>
            </a:r>
            <a:br>
              <a:rPr lang="en-US" sz="3600" dirty="0">
                <a:solidFill>
                  <a:srgbClr val="00B0F0"/>
                </a:solidFill>
              </a:rPr>
            </a:br>
            <a:r>
              <a:rPr lang="en-US" sz="3600" dirty="0">
                <a:solidFill>
                  <a:srgbClr val="00B0F0"/>
                </a:solidFill>
              </a:rPr>
              <a:t>COLLEGE OF ENGINEERING</a:t>
            </a:r>
            <a:endParaRPr lang="ar-SY" sz="3600" dirty="0">
              <a:solidFill>
                <a:srgbClr val="00B0F0"/>
              </a:solidFill>
            </a:endParaRPr>
          </a:p>
        </p:txBody>
      </p:sp>
      <p:sp>
        <p:nvSpPr>
          <p:cNvPr id="8" name="Subtitle 2">
            <a:extLst>
              <a:ext uri="{FF2B5EF4-FFF2-40B4-BE49-F238E27FC236}">
                <a16:creationId xmlns="" xmlns:a16="http://schemas.microsoft.com/office/drawing/2014/main" id="{05A88EBC-0EE8-44D8-A89F-FB82ECB9325C}"/>
              </a:ext>
            </a:extLst>
          </p:cNvPr>
          <p:cNvSpPr txBox="1">
            <a:spLocks/>
          </p:cNvSpPr>
          <p:nvPr/>
        </p:nvSpPr>
        <p:spPr>
          <a:xfrm>
            <a:off x="203913" y="2385274"/>
            <a:ext cx="5795117" cy="82952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None/>
            </a:pPr>
            <a:r>
              <a:rPr lang="en-US" sz="4000" dirty="0">
                <a:solidFill>
                  <a:srgbClr val="FF0000"/>
                </a:solidFill>
                <a:cs typeface="+mj-cs"/>
              </a:rPr>
              <a:t>TECHNICAL ENGLISH </a:t>
            </a:r>
            <a:endParaRPr lang="ar-SY" sz="4000" dirty="0">
              <a:solidFill>
                <a:srgbClr val="FF0000"/>
              </a:solidFill>
              <a:cs typeface="+mj-cs"/>
            </a:endParaRPr>
          </a:p>
        </p:txBody>
      </p:sp>
      <p:sp>
        <p:nvSpPr>
          <p:cNvPr id="9" name="TextBox 8">
            <a:extLst>
              <a:ext uri="{FF2B5EF4-FFF2-40B4-BE49-F238E27FC236}">
                <a16:creationId xmlns="" xmlns:a16="http://schemas.microsoft.com/office/drawing/2014/main" id="{F4D6A447-38A3-4F07-B0C0-4629A650A3E7}"/>
              </a:ext>
            </a:extLst>
          </p:cNvPr>
          <p:cNvSpPr txBox="1"/>
          <p:nvPr/>
        </p:nvSpPr>
        <p:spPr>
          <a:xfrm>
            <a:off x="166998" y="3395142"/>
            <a:ext cx="6098344" cy="646331"/>
          </a:xfrm>
          <a:prstGeom prst="rect">
            <a:avLst/>
          </a:prstGeom>
          <a:noFill/>
        </p:spPr>
        <p:txBody>
          <a:bodyPr wrap="square">
            <a:spAutoFit/>
          </a:bodyPr>
          <a:lstStyle/>
          <a:p>
            <a:pPr algn="ctr"/>
            <a:r>
              <a:rPr lang="en-US" sz="3600" dirty="0">
                <a:solidFill>
                  <a:srgbClr val="00B0F0"/>
                </a:solidFill>
                <a:latin typeface="Times New Roman" panose="02020603050405020304" pitchFamily="18" charset="0"/>
                <a:cs typeface="Times New Roman" panose="02020603050405020304" pitchFamily="18" charset="0"/>
              </a:rPr>
              <a:t>Lecture #4: </a:t>
            </a:r>
            <a:r>
              <a:rPr lang="en-GB" sz="3600" dirty="0">
                <a:solidFill>
                  <a:srgbClr val="00B0F0"/>
                </a:solidFill>
                <a:latin typeface="Times New Roman" panose="02020603050405020304" pitchFamily="18" charset="0"/>
                <a:cs typeface="Times New Roman" panose="02020603050405020304" pitchFamily="18" charset="0"/>
              </a:rPr>
              <a:t>Oil Formation</a:t>
            </a:r>
            <a:endParaRPr lang="en-GB" sz="1100" dirty="0">
              <a:solidFill>
                <a:srgbClr val="00B0F0"/>
              </a:solidFill>
              <a:latin typeface="Times New Roman" panose="02020603050405020304" pitchFamily="18" charset="0"/>
              <a:cs typeface="Times New Roman" panose="02020603050405020304" pitchFamily="18" charset="0"/>
            </a:endParaRPr>
          </a:p>
        </p:txBody>
      </p:sp>
      <p:sp>
        <p:nvSpPr>
          <p:cNvPr id="10" name="مستطيل 9"/>
          <p:cNvSpPr/>
          <p:nvPr/>
        </p:nvSpPr>
        <p:spPr>
          <a:xfrm>
            <a:off x="2689821" y="4841862"/>
            <a:ext cx="1191352" cy="369332"/>
          </a:xfrm>
          <a:prstGeom prst="rect">
            <a:avLst/>
          </a:prstGeom>
        </p:spPr>
        <p:txBody>
          <a:bodyPr wrap="none">
            <a:spAutoFit/>
          </a:bodyPr>
          <a:lstStyle/>
          <a:p>
            <a:pPr algn="ctr"/>
            <a:r>
              <a:rPr lang="en-US" b="1" dirty="0">
                <a:solidFill>
                  <a:srgbClr val="002060"/>
                </a:solidFill>
              </a:rPr>
              <a:t>2022-2023</a:t>
            </a:r>
            <a:endParaRPr lang="ar-SY" b="1" dirty="0">
              <a:solidFill>
                <a:srgbClr val="002060"/>
              </a:solidFill>
            </a:endParaRPr>
          </a:p>
        </p:txBody>
      </p:sp>
      <p:sp>
        <p:nvSpPr>
          <p:cNvPr id="11" name="مستطيل 10"/>
          <p:cNvSpPr/>
          <p:nvPr/>
        </p:nvSpPr>
        <p:spPr>
          <a:xfrm>
            <a:off x="999497" y="5461904"/>
            <a:ext cx="4572000" cy="646331"/>
          </a:xfrm>
          <a:prstGeom prst="rect">
            <a:avLst/>
          </a:prstGeom>
        </p:spPr>
        <p:txBody>
          <a:bodyPr>
            <a:spAutoFit/>
          </a:bodyPr>
          <a:lstStyle/>
          <a:p>
            <a:pPr algn="ctr"/>
            <a:r>
              <a:rPr lang="en-US" dirty="0">
                <a:solidFill>
                  <a:srgbClr val="002060"/>
                </a:solidFill>
              </a:rPr>
              <a:t>NASIR ALSHMLH</a:t>
            </a:r>
          </a:p>
          <a:p>
            <a:pPr algn="ctr"/>
            <a:r>
              <a:rPr lang="en-US" dirty="0">
                <a:solidFill>
                  <a:srgbClr val="002060"/>
                </a:solidFill>
              </a:rPr>
              <a:t>ASMAA ALGHAZI</a:t>
            </a:r>
            <a:endParaRPr lang="ar-SY" dirty="0">
              <a:solidFill>
                <a:srgbClr val="002060"/>
              </a:solidFill>
            </a:endParaRPr>
          </a:p>
        </p:txBody>
      </p:sp>
      <p:sp>
        <p:nvSpPr>
          <p:cNvPr id="2" name="Slide Number Placeholder 1">
            <a:extLst>
              <a:ext uri="{FF2B5EF4-FFF2-40B4-BE49-F238E27FC236}">
                <a16:creationId xmlns="" xmlns:a16="http://schemas.microsoft.com/office/drawing/2014/main" id="{50ED4136-15FF-77AB-3F1F-286EFF219160}"/>
              </a:ext>
            </a:extLst>
          </p:cNvPr>
          <p:cNvSpPr>
            <a:spLocks noGrp="1"/>
          </p:cNvSpPr>
          <p:nvPr>
            <p:ph type="sldNum" sz="quarter" idx="12"/>
          </p:nvPr>
        </p:nvSpPr>
        <p:spPr/>
        <p:txBody>
          <a:bodyPr/>
          <a:lstStyle/>
          <a:p>
            <a:fld id="{0B34F065-1154-456A-91E3-76DE8E75E17B}" type="slidenum">
              <a:rPr lang="ar-SA" smtClean="0"/>
              <a:t>1</a:t>
            </a:fld>
            <a:endParaRPr lang="ar-SA"/>
          </a:p>
        </p:txBody>
      </p:sp>
    </p:spTree>
    <p:extLst>
      <p:ext uri="{BB962C8B-B14F-4D97-AF65-F5344CB8AC3E}">
        <p14:creationId xmlns:p14="http://schemas.microsoft.com/office/powerpoint/2010/main" val="422750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51520" y="0"/>
            <a:ext cx="8568952"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3200" b="1" dirty="0"/>
              <a:t>Oil formation</a:t>
            </a:r>
            <a:endParaRPr lang="en-US" sz="3200" b="1" i="1" u="sng"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2F9370E6-67E3-7E74-F771-96CE90915111}"/>
              </a:ext>
            </a:extLst>
          </p:cNvPr>
          <p:cNvSpPr txBox="1"/>
          <p:nvPr/>
        </p:nvSpPr>
        <p:spPr>
          <a:xfrm>
            <a:off x="262293" y="790247"/>
            <a:ext cx="8558179" cy="5663089"/>
          </a:xfrm>
          <a:prstGeom prst="rect">
            <a:avLst/>
          </a:prstGeom>
          <a:noFill/>
        </p:spPr>
        <p:txBody>
          <a:bodyPr wrap="square">
            <a:spAutoFit/>
          </a:bodyPr>
          <a:lstStyle/>
          <a:p>
            <a:pPr algn="justLow" rtl="0"/>
            <a:r>
              <a:rPr lang="en-US" sz="1600" b="0" i="0" u="none" strike="noStrike" baseline="0" dirty="0">
                <a:solidFill>
                  <a:srgbClr val="000000"/>
                </a:solidFill>
                <a:latin typeface="Times New Roman" panose="02020603050405020304" pitchFamily="18" charset="0"/>
              </a:rPr>
              <a:t>Petroleum (literally rock oil, from the Greek </a:t>
            </a:r>
            <a:r>
              <a:rPr lang="en-US" sz="1600" b="0" i="1" u="none" strike="noStrike" baseline="0" dirty="0" err="1">
                <a:solidFill>
                  <a:srgbClr val="000000"/>
                </a:solidFill>
                <a:latin typeface="Times New Roman" panose="02020603050405020304" pitchFamily="18" charset="0"/>
              </a:rPr>
              <a:t>petra</a:t>
            </a:r>
            <a:r>
              <a:rPr lang="en-US" sz="1600" b="0" i="0" u="none" strike="noStrike" baseline="0" dirty="0">
                <a:solidFill>
                  <a:srgbClr val="000000"/>
                </a:solidFill>
                <a:latin typeface="Times New Roman" panose="02020603050405020304" pitchFamily="18" charset="0"/>
              </a:rPr>
              <a:t>- for rock and Latin -</a:t>
            </a:r>
            <a:r>
              <a:rPr lang="en-US" sz="1600" b="0" i="1" u="none" strike="noStrike" baseline="0" dirty="0">
                <a:solidFill>
                  <a:srgbClr val="000000"/>
                </a:solidFill>
                <a:latin typeface="Times New Roman" panose="02020603050405020304" pitchFamily="18" charset="0"/>
              </a:rPr>
              <a:t>oleum </a:t>
            </a:r>
            <a:r>
              <a:rPr lang="en-US" sz="1600" b="0" i="0" u="none" strike="noStrike" baseline="0" dirty="0">
                <a:solidFill>
                  <a:srgbClr val="000000"/>
                </a:solidFill>
                <a:latin typeface="Times New Roman" panose="02020603050405020304" pitchFamily="18" charset="0"/>
              </a:rPr>
              <a:t>for oil) is a general term used to refer to all forms of oil and natural gas that is mined from the earth. What most people concern themselves with is crude oil, the liquid mixture of naturally occurring hydrocarbons and natural gas, which is a gaseous mixture of naturally occurring hydrocarbons. Hydrocarbons are complex molecules that are formed from long strings of hydrogen and carbon, such as propane (C3H8) or butane (C4H10). </a:t>
            </a:r>
          </a:p>
          <a:p>
            <a:pPr algn="justLow" rtl="0"/>
            <a:endParaRPr lang="en-US" sz="1000" b="0" i="0" u="none" strike="noStrike" baseline="0" dirty="0">
              <a:solidFill>
                <a:srgbClr val="000000"/>
              </a:solidFill>
              <a:latin typeface="Times New Roman" panose="02020603050405020304" pitchFamily="18" charset="0"/>
            </a:endParaRPr>
          </a:p>
          <a:p>
            <a:pPr algn="justLow" rtl="0"/>
            <a:r>
              <a:rPr lang="en-US" sz="1600" b="0" i="0" u="none" strike="noStrike" baseline="0" dirty="0">
                <a:solidFill>
                  <a:srgbClr val="000000"/>
                </a:solidFill>
                <a:latin typeface="Times New Roman" panose="02020603050405020304" pitchFamily="18" charset="0"/>
              </a:rPr>
              <a:t>Petroleum is the final product that we get out of the ground. But how does it get there? Petroleum begins as living animals, microscopic organisms (like diatoms or plankton) that live in the oceans. When these organisms die, their bodies sink and collect on the ocean floor. These organisms live all over the oceans and their bodies fall and collect on the ocean bottoms all over the world. When the organic matter becomes buried and begin to decompose, they are referred to as </a:t>
            </a:r>
            <a:r>
              <a:rPr lang="en-US" sz="1600" b="1" i="0" u="none" strike="noStrike" baseline="0" dirty="0">
                <a:solidFill>
                  <a:srgbClr val="0070C0"/>
                </a:solidFill>
                <a:latin typeface="Times New Roman" panose="02020603050405020304" pitchFamily="18" charset="0"/>
              </a:rPr>
              <a:t>kerogen</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Despite the apparent </a:t>
            </a:r>
            <a:r>
              <a:rPr lang="en-US" sz="1600" b="1" i="0" u="none" strike="noStrike" baseline="0" dirty="0">
                <a:solidFill>
                  <a:srgbClr val="0070C0"/>
                </a:solidFill>
                <a:latin typeface="Times New Roman" panose="02020603050405020304" pitchFamily="18" charset="0"/>
              </a:rPr>
              <a:t>abundance</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of dead organisms raining down on the ocean bottoms, there are specific conditions that must be met for these organisms to be transformed into petroleum. </a:t>
            </a:r>
          </a:p>
          <a:p>
            <a:pPr algn="justLow" rtl="0"/>
            <a:endParaRPr lang="en-US" sz="1400" b="0" i="0" u="none" strike="noStrike" baseline="0" dirty="0">
              <a:solidFill>
                <a:srgbClr val="000000"/>
              </a:solidFill>
              <a:latin typeface="Times New Roman" panose="02020603050405020304" pitchFamily="18" charset="0"/>
            </a:endParaRPr>
          </a:p>
          <a:p>
            <a:pPr algn="justLow" rtl="0"/>
            <a:r>
              <a:rPr lang="en-US" sz="1600" b="0" i="0" u="none" strike="noStrike" baseline="0" dirty="0">
                <a:solidFill>
                  <a:srgbClr val="000000"/>
                </a:solidFill>
                <a:latin typeface="Times New Roman" panose="02020603050405020304" pitchFamily="18" charset="0"/>
              </a:rPr>
              <a:t>First, the area that the kerogen collects must be a </a:t>
            </a:r>
            <a:r>
              <a:rPr lang="en-US" sz="1600" b="1" i="0" u="none" strike="noStrike" baseline="0" dirty="0">
                <a:solidFill>
                  <a:srgbClr val="0070C0"/>
                </a:solidFill>
                <a:latin typeface="Times New Roman" panose="02020603050405020304" pitchFamily="18" charset="0"/>
              </a:rPr>
              <a:t>restricted basin</a:t>
            </a:r>
            <a:r>
              <a:rPr lang="en-US" sz="1600" b="0" i="0" u="none" strike="noStrike" baseline="0" dirty="0">
                <a:solidFill>
                  <a:srgbClr val="000000"/>
                </a:solidFill>
                <a:latin typeface="Times New Roman" panose="02020603050405020304" pitchFamily="18" charset="0"/>
              </a:rPr>
              <a:t>, a depression where sediment can accumulate and where there is poor water circulation. When the oxygen is gone, the </a:t>
            </a:r>
            <a:r>
              <a:rPr lang="en-US" sz="1600" b="1" i="0" u="none" strike="noStrike" baseline="0" dirty="0">
                <a:solidFill>
                  <a:srgbClr val="0070C0"/>
                </a:solidFill>
                <a:latin typeface="Times New Roman" panose="02020603050405020304" pitchFamily="18" charset="0"/>
              </a:rPr>
              <a:t>decomposition</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stops and the remaining matter are </a:t>
            </a:r>
            <a:r>
              <a:rPr lang="en-US" sz="1600" b="1" i="0" u="none" strike="noStrike" baseline="0" dirty="0">
                <a:solidFill>
                  <a:srgbClr val="0070C0"/>
                </a:solidFill>
                <a:latin typeface="Times New Roman" panose="02020603050405020304" pitchFamily="18" charset="0"/>
              </a:rPr>
              <a:t>preserved</a:t>
            </a:r>
            <a:r>
              <a:rPr lang="en-US" sz="1600" b="0" i="0" u="none" strike="noStrike" baseline="0" dirty="0">
                <a:solidFill>
                  <a:srgbClr val="000000"/>
                </a:solidFill>
                <a:latin typeface="Times New Roman" panose="02020603050405020304" pitchFamily="18" charset="0"/>
              </a:rPr>
              <a:t>. The kerogen must be buried under sediment where it will be altered through high temperatures and high pressures. As the heat and pressure breaks down the kerogen, the hydrocarbon chains are freed. Long chains of hydrocarbon are oil; shorter chains are gas, generally methane (CH4) and condensates such as ethane, propane and butane. As the heat and pressure continues, the longer chains will continue to break into shorter chains. If the process continues long enough, all that will remain will be methane. </a:t>
            </a:r>
          </a:p>
        </p:txBody>
      </p:sp>
    </p:spTree>
    <p:extLst>
      <p:ext uri="{BB962C8B-B14F-4D97-AF65-F5344CB8AC3E}">
        <p14:creationId xmlns:p14="http://schemas.microsoft.com/office/powerpoint/2010/main" val="32570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5EA4543-38E0-ABE6-B0A8-1ED200FAAECE}"/>
              </a:ext>
            </a:extLst>
          </p:cNvPr>
          <p:cNvSpPr txBox="1"/>
          <p:nvPr/>
        </p:nvSpPr>
        <p:spPr>
          <a:xfrm>
            <a:off x="107504" y="136525"/>
            <a:ext cx="8712968" cy="6601807"/>
          </a:xfrm>
          <a:prstGeom prst="rect">
            <a:avLst/>
          </a:prstGeom>
          <a:noFill/>
        </p:spPr>
        <p:txBody>
          <a:bodyPr wrap="square">
            <a:spAutoFit/>
          </a:bodyPr>
          <a:lstStyle/>
          <a:p>
            <a:pPr algn="justLow" rtl="0"/>
            <a:r>
              <a:rPr lang="en-US" sz="1600" b="1" i="0" u="none" strike="noStrike" baseline="0" dirty="0">
                <a:solidFill>
                  <a:srgbClr val="0070C0"/>
                </a:solidFill>
                <a:latin typeface="Times New Roman" panose="02020603050405020304" pitchFamily="18" charset="0"/>
              </a:rPr>
              <a:t>Compaction</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of the sediment and the </a:t>
            </a:r>
            <a:r>
              <a:rPr lang="en-US" sz="1600" b="1" i="0" u="none" strike="noStrike" baseline="0" dirty="0">
                <a:solidFill>
                  <a:srgbClr val="0070C0"/>
                </a:solidFill>
                <a:latin typeface="Times New Roman" panose="02020603050405020304" pitchFamily="18" charset="0"/>
              </a:rPr>
              <a:t>expansion </a:t>
            </a:r>
            <a:r>
              <a:rPr lang="en-US" sz="1600" b="0" i="0" u="none" strike="noStrike" baseline="0" dirty="0">
                <a:solidFill>
                  <a:srgbClr val="000000"/>
                </a:solidFill>
                <a:latin typeface="Times New Roman" panose="02020603050405020304" pitchFamily="18" charset="0"/>
              </a:rPr>
              <a:t>of the kerogen as it is transformed into petroleum cause it to be forced out of the rock it was created in (the source rock) and into nearby sediments. If these sediments are porous enough (have microscopic holes) and permeable enough (allowing for the flow of liquids), then the petroleum will migrate through the rock. Since gas and oil are lighter than water, they can travel through water-saturated rock. Eventually the oil will stop migrating as it meets rock that is not porous or permeable, and will collect in a trap. It is these petroleum traps </a:t>
            </a:r>
            <a:r>
              <a:rPr lang="en-US" sz="1600" dirty="0">
                <a:solidFill>
                  <a:srgbClr val="000000"/>
                </a:solidFill>
                <a:latin typeface="Times New Roman" panose="02020603050405020304" pitchFamily="18" charset="0"/>
              </a:rPr>
              <a:t>that geologists search for and that the oil companies drill into to recover the oil.</a:t>
            </a:r>
          </a:p>
          <a:p>
            <a:pPr algn="justLow" rtl="0"/>
            <a:endParaRPr lang="en-GB" sz="900" dirty="0">
              <a:solidFill>
                <a:srgbClr val="000000"/>
              </a:solidFill>
              <a:latin typeface="Times New Roman" panose="02020603050405020304" pitchFamily="18" charset="0"/>
            </a:endParaRPr>
          </a:p>
          <a:p>
            <a:pPr algn="justLow" rtl="0"/>
            <a:r>
              <a:rPr lang="en-US" sz="1600" b="0" i="0" u="none" strike="noStrike" baseline="0" dirty="0">
                <a:solidFill>
                  <a:srgbClr val="000000"/>
                </a:solidFill>
                <a:latin typeface="Times New Roman" panose="02020603050405020304" pitchFamily="18" charset="0"/>
              </a:rPr>
              <a:t>Despite the simplicity, there are several conditions that must occur, otherwise, no oil will be made. </a:t>
            </a:r>
          </a:p>
          <a:p>
            <a:pPr algn="justLow" rtl="0"/>
            <a:r>
              <a:rPr lang="en-US" sz="1600" b="0" i="0" u="none" strike="noStrike" baseline="0" dirty="0">
                <a:solidFill>
                  <a:srgbClr val="000000"/>
                </a:solidFill>
                <a:latin typeface="Times New Roman" panose="02020603050405020304" pitchFamily="18" charset="0"/>
              </a:rPr>
              <a:t>First, there needs to be a source rock that contains the organic matter to be converted into petroleum. This source rock is generally shale or other </a:t>
            </a:r>
            <a:r>
              <a:rPr lang="en-US" sz="1600" b="1" i="0" u="none" strike="noStrike" baseline="0" dirty="0">
                <a:solidFill>
                  <a:srgbClr val="0070C0"/>
                </a:solidFill>
                <a:latin typeface="Times New Roman" panose="02020603050405020304" pitchFamily="18" charset="0"/>
              </a:rPr>
              <a:t>mudstones</a:t>
            </a:r>
            <a:r>
              <a:rPr lang="en-US" sz="1600" b="0" i="0" u="none" strike="noStrike" baseline="0" dirty="0">
                <a:solidFill>
                  <a:srgbClr val="000000"/>
                </a:solidFill>
                <a:latin typeface="Times New Roman" panose="02020603050405020304" pitchFamily="18" charset="0"/>
              </a:rPr>
              <a:t>. There must be a reservoir rock, usually sandstone or limestone that is porous and permeable where the oil can be stored and transported. There needs to be a trap, something that is non-porous and non-permeable that will hold the petroleum in the reservoir and prevent it from migrating further. Finally, there needs to be enough heat and pressure to sufficiently </a:t>
            </a:r>
            <a:r>
              <a:rPr lang="en-US" sz="1600" b="1" i="0" u="none" strike="noStrike" baseline="0" dirty="0">
                <a:solidFill>
                  <a:srgbClr val="0070C0"/>
                </a:solidFill>
                <a:latin typeface="Times New Roman" panose="02020603050405020304" pitchFamily="18" charset="0"/>
              </a:rPr>
              <a:t>cook</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the oil and gas </a:t>
            </a:r>
            <a:r>
              <a:rPr lang="en-US" sz="1600" b="1" i="0" u="none" strike="noStrike" baseline="0" dirty="0">
                <a:solidFill>
                  <a:srgbClr val="0070C0"/>
                </a:solidFill>
                <a:latin typeface="Times New Roman" panose="02020603050405020304" pitchFamily="18" charset="0"/>
              </a:rPr>
              <a:t>out of</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the kerogen. If anyone of these conditions is not met, then petroleum cannot be formed. </a:t>
            </a:r>
          </a:p>
          <a:p>
            <a:pPr algn="justLow" rtl="0"/>
            <a:endParaRPr lang="en-US" sz="1400" b="0" i="0" u="none" strike="noStrike" baseline="0" dirty="0">
              <a:solidFill>
                <a:srgbClr val="000000"/>
              </a:solidFill>
              <a:latin typeface="Times New Roman" panose="02020603050405020304" pitchFamily="18" charset="0"/>
            </a:endParaRPr>
          </a:p>
          <a:p>
            <a:pPr algn="justLow" rtl="0"/>
            <a:r>
              <a:rPr lang="en-US" sz="1600" b="0" i="0" u="none" strike="noStrike" baseline="0" dirty="0">
                <a:solidFill>
                  <a:srgbClr val="000000"/>
                </a:solidFill>
                <a:latin typeface="Times New Roman" panose="02020603050405020304" pitchFamily="18" charset="0"/>
              </a:rPr>
              <a:t>The important step in the process is the trap. Something needs to block or trap the petroleum so it will accumulate into a large enough deposit for geologists to be able to locate it. Petroleum traps come in several varieties, in various sizes and can be made through structural processes (like folds and faults), or by sedimentary processes. </a:t>
            </a:r>
          </a:p>
          <a:p>
            <a:pPr algn="justLow" rtl="0"/>
            <a:endParaRPr lang="en-US" sz="800" b="0" i="0" u="none" strike="noStrike" baseline="0" dirty="0">
              <a:solidFill>
                <a:srgbClr val="000000"/>
              </a:solidFill>
              <a:latin typeface="Times New Roman" panose="02020603050405020304" pitchFamily="18" charset="0"/>
            </a:endParaRPr>
          </a:p>
          <a:p>
            <a:pPr algn="justLow" rtl="0"/>
            <a:r>
              <a:rPr lang="en-US" sz="1600" b="0" i="0" u="none" strike="noStrike" baseline="0" dirty="0">
                <a:solidFill>
                  <a:srgbClr val="000000"/>
                </a:solidFill>
                <a:latin typeface="Times New Roman" panose="02020603050405020304" pitchFamily="18" charset="0"/>
              </a:rPr>
              <a:t>Structural traps work by folding or breaking the reservoir rock and placing it </a:t>
            </a:r>
            <a:r>
              <a:rPr lang="en-US" sz="1600" b="1" i="0" u="none" strike="noStrike" baseline="0" dirty="0">
                <a:solidFill>
                  <a:srgbClr val="0070C0"/>
                </a:solidFill>
                <a:latin typeface="Times New Roman" panose="02020603050405020304" pitchFamily="18" charset="0"/>
              </a:rPr>
              <a:t>adjacent</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to an impermeable rock layer, like shale. There are three types of structural traps. One of the most common is a trap from the folding of the rocks. Anticlines bend the reservoir rock and create </a:t>
            </a:r>
            <a:r>
              <a:rPr lang="en-US" sz="1600" b="1" i="0" u="none" strike="noStrike" baseline="0" dirty="0">
                <a:solidFill>
                  <a:srgbClr val="0070C0"/>
                </a:solidFill>
                <a:latin typeface="Times New Roman" panose="02020603050405020304" pitchFamily="18" charset="0"/>
              </a:rPr>
              <a:t>a pocket </a:t>
            </a:r>
            <a:r>
              <a:rPr lang="en-US" sz="1600" b="0" i="0" u="none" strike="noStrike" baseline="0" dirty="0">
                <a:solidFill>
                  <a:srgbClr val="000000"/>
                </a:solidFill>
                <a:latin typeface="Times New Roman" panose="02020603050405020304" pitchFamily="18" charset="0"/>
              </a:rPr>
              <a:t>at the </a:t>
            </a:r>
            <a:r>
              <a:rPr lang="en-US" sz="1600" b="1" i="0" u="none" strike="noStrike" baseline="0" dirty="0">
                <a:solidFill>
                  <a:srgbClr val="0070C0"/>
                </a:solidFill>
                <a:latin typeface="Times New Roman" panose="02020603050405020304" pitchFamily="18" charset="0"/>
              </a:rPr>
              <a:t>apex</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of the </a:t>
            </a:r>
            <a:r>
              <a:rPr lang="en-US" sz="1600" b="1" i="0" u="none" strike="noStrike" baseline="0" dirty="0">
                <a:solidFill>
                  <a:srgbClr val="0070C0"/>
                </a:solidFill>
                <a:latin typeface="Times New Roman" panose="02020603050405020304" pitchFamily="18" charset="0"/>
              </a:rPr>
              <a:t>fold</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where the petroleum cannot </a:t>
            </a:r>
            <a:r>
              <a:rPr lang="en-US" sz="1600" b="1" i="0" u="none" strike="noStrike" baseline="0" dirty="0">
                <a:solidFill>
                  <a:srgbClr val="0070C0"/>
                </a:solidFill>
                <a:latin typeface="Times New Roman" panose="02020603050405020304" pitchFamily="18" charset="0"/>
              </a:rPr>
              <a:t>migrate</a:t>
            </a:r>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Normal and </a:t>
            </a:r>
            <a:r>
              <a:rPr lang="en-US" sz="1600" b="1" i="0" u="none" strike="noStrike" baseline="0" dirty="0">
                <a:solidFill>
                  <a:srgbClr val="0070C0"/>
                </a:solidFill>
                <a:latin typeface="Times New Roman" panose="02020603050405020304" pitchFamily="18" charset="0"/>
              </a:rPr>
              <a:t>thrust faults </a:t>
            </a:r>
            <a:r>
              <a:rPr lang="en-US" sz="1600" b="0" i="0" u="none" strike="noStrike" baseline="0" dirty="0">
                <a:solidFill>
                  <a:srgbClr val="000000"/>
                </a:solidFill>
                <a:latin typeface="Times New Roman" panose="02020603050405020304" pitchFamily="18" charset="0"/>
              </a:rPr>
              <a:t>can result in petroleum traps by breaking the reservoir rock and moving it so that it is against an impermeable rock layer. </a:t>
            </a:r>
          </a:p>
        </p:txBody>
      </p:sp>
      <p:sp>
        <p:nvSpPr>
          <p:cNvPr id="12" name="Slide Number Placeholder 11">
            <a:extLst>
              <a:ext uri="{FF2B5EF4-FFF2-40B4-BE49-F238E27FC236}">
                <a16:creationId xmlns="" xmlns:a16="http://schemas.microsoft.com/office/drawing/2014/main" id="{6960D6A5-D698-6B90-EDAC-07AB48163302}"/>
              </a:ext>
            </a:extLst>
          </p:cNvPr>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334190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4E705FA-9ED1-B3B2-1E5C-C291FB473AA6}"/>
              </a:ext>
            </a:extLst>
          </p:cNvPr>
          <p:cNvSpPr txBox="1"/>
          <p:nvPr/>
        </p:nvSpPr>
        <p:spPr>
          <a:xfrm>
            <a:off x="251520" y="404664"/>
            <a:ext cx="8568952" cy="3662541"/>
          </a:xfrm>
          <a:prstGeom prst="rect">
            <a:avLst/>
          </a:prstGeom>
          <a:noFill/>
        </p:spPr>
        <p:txBody>
          <a:bodyPr wrap="square">
            <a:spAutoFit/>
          </a:bodyPr>
          <a:lstStyle/>
          <a:p>
            <a:pPr algn="justLow" rtl="0"/>
            <a:r>
              <a:rPr lang="en-US" sz="1600" b="0" i="0" u="none" strike="noStrike" baseline="0" dirty="0">
                <a:solidFill>
                  <a:srgbClr val="000000"/>
                </a:solidFill>
                <a:latin typeface="Times New Roman" panose="02020603050405020304" pitchFamily="18" charset="0"/>
                <a:cs typeface="Times New Roman" panose="02020603050405020304" pitchFamily="18" charset="0"/>
              </a:rPr>
              <a:t>The other way to trap petroleum is through stratigraphic traps. The diagram shows five different types of stratigraphic traps. The differences between these and structural traps is that these traps occur by the nature of how the sediment was deposited and not whether it was broken or folded. The first two, sandstone </a:t>
            </a:r>
            <a:r>
              <a:rPr lang="en-US" sz="1600" b="1" i="0" u="none" strike="noStrike" baseline="0" dirty="0">
                <a:solidFill>
                  <a:srgbClr val="0070C0"/>
                </a:solidFill>
                <a:latin typeface="Times New Roman" panose="02020603050405020304" pitchFamily="18" charset="0"/>
                <a:cs typeface="Times New Roman" panose="02020603050405020304" pitchFamily="18" charset="0"/>
              </a:rPr>
              <a:t>lenses</a:t>
            </a:r>
            <a:r>
              <a:rPr lang="en-US"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and sandstone pinch-outs, are the result of the changes in deposition of the sediment. Thick layers of mud are covered by thinner layers of sand from migrating shoreline, or by the sand deposited by large rivers. As sea level changes or rivers migrate, the different sand and mud layers are </a:t>
            </a:r>
            <a:r>
              <a:rPr lang="en-US" sz="1600" b="1" i="0" u="none" strike="noStrike" baseline="0" dirty="0">
                <a:solidFill>
                  <a:srgbClr val="0070C0"/>
                </a:solidFill>
                <a:latin typeface="Times New Roman" panose="02020603050405020304" pitchFamily="18" charset="0"/>
                <a:cs typeface="Times New Roman" panose="02020603050405020304" pitchFamily="18" charset="0"/>
              </a:rPr>
              <a:t>interwoven</a:t>
            </a:r>
            <a:r>
              <a:rPr lang="en-US"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creating lenses or </a:t>
            </a:r>
            <a:r>
              <a:rPr lang="en-US" sz="1600" b="1" i="0" u="none" strike="noStrike" baseline="0" dirty="0">
                <a:solidFill>
                  <a:srgbClr val="0070C0"/>
                </a:solidFill>
                <a:latin typeface="Times New Roman" panose="02020603050405020304" pitchFamily="18" charset="0"/>
                <a:cs typeface="Times New Roman" panose="02020603050405020304" pitchFamily="18" charset="0"/>
              </a:rPr>
              <a:t>pinch-outs</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These sand layers allow the petroleum to accumulate and the </a:t>
            </a:r>
            <a:r>
              <a:rPr lang="en-US" sz="1600" b="0" i="0" u="none" strike="noStrike" baseline="0" dirty="0" err="1">
                <a:solidFill>
                  <a:srgbClr val="000000"/>
                </a:solidFill>
                <a:latin typeface="Times New Roman" panose="02020603050405020304" pitchFamily="18" charset="0"/>
                <a:cs typeface="Times New Roman" panose="02020603050405020304" pitchFamily="18" charset="0"/>
              </a:rPr>
              <a:t>mudrock</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layers trap the petroleum. </a:t>
            </a:r>
          </a:p>
          <a:p>
            <a:pPr algn="justLow" rtl="0"/>
            <a:endParaRPr lang="en-US" sz="800" b="0" i="0" u="none" strike="noStrike" baseline="0" dirty="0">
              <a:solidFill>
                <a:srgbClr val="000000"/>
              </a:solidFill>
              <a:latin typeface="Times New Roman" panose="02020603050405020304" pitchFamily="18" charset="0"/>
              <a:cs typeface="Times New Roman" panose="02020603050405020304" pitchFamily="18" charset="0"/>
            </a:endParaRPr>
          </a:p>
          <a:p>
            <a:pPr algn="justLow" rtl="0"/>
            <a:r>
              <a:rPr lang="en-US" sz="1600" b="1" i="0" u="none" strike="noStrike" baseline="0" dirty="0">
                <a:solidFill>
                  <a:srgbClr val="0070C0"/>
                </a:solidFill>
                <a:latin typeface="Times New Roman" panose="02020603050405020304" pitchFamily="18" charset="0"/>
                <a:cs typeface="Times New Roman" panose="02020603050405020304" pitchFamily="18" charset="0"/>
              </a:rPr>
              <a:t>Unconformities</a:t>
            </a:r>
            <a:r>
              <a:rPr lang="en-US"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can create traps by burying </a:t>
            </a:r>
            <a:r>
              <a:rPr lang="en-US" sz="1600" b="1" i="0" u="none" strike="noStrike" baseline="0" dirty="0">
                <a:solidFill>
                  <a:srgbClr val="0070C0"/>
                </a:solidFill>
                <a:latin typeface="Times New Roman" panose="02020603050405020304" pitchFamily="18" charset="0"/>
                <a:cs typeface="Times New Roman" panose="02020603050405020304" pitchFamily="18" charset="0"/>
              </a:rPr>
              <a:t>truncated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sandstone or limestone layers with layers of mudstone. </a:t>
            </a:r>
          </a:p>
          <a:p>
            <a:pPr algn="justLow" rtl="0"/>
            <a:endParaRPr lang="en-US" sz="800" b="0" i="0" u="none" strike="noStrike" baseline="0" dirty="0">
              <a:solidFill>
                <a:srgbClr val="000000"/>
              </a:solidFill>
              <a:latin typeface="Times New Roman" panose="02020603050405020304" pitchFamily="18" charset="0"/>
              <a:cs typeface="Times New Roman" panose="02020603050405020304" pitchFamily="18" charset="0"/>
            </a:endParaRPr>
          </a:p>
          <a:p>
            <a:pPr algn="justLow" rtl="0"/>
            <a:r>
              <a:rPr lang="en-US" sz="1600" dirty="0">
                <a:latin typeface="Times New Roman" panose="02020603050405020304" pitchFamily="18" charset="0"/>
                <a:cs typeface="Times New Roman" panose="02020603050405020304" pitchFamily="18" charset="0"/>
              </a:rPr>
              <a:t>Finally, salt domes can push up through buried sediment and deform the overlying layers of rock. This causes folds and fractures to form in the rock, trapping the oil. Salt domes are the primary places where the oil is found.</a:t>
            </a:r>
            <a:endParaRPr lang="en-GB"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6584AE56-8D7A-CE97-415C-2F52C85BDB63}"/>
              </a:ext>
            </a:extLst>
          </p:cNvPr>
          <p:cNvPicPr>
            <a:picLocks noChangeAspect="1"/>
          </p:cNvPicPr>
          <p:nvPr/>
        </p:nvPicPr>
        <p:blipFill>
          <a:blip r:embed="rId2"/>
          <a:stretch>
            <a:fillRect/>
          </a:stretch>
        </p:blipFill>
        <p:spPr>
          <a:xfrm>
            <a:off x="2700113" y="3997441"/>
            <a:ext cx="3671765" cy="2428674"/>
          </a:xfrm>
          <a:prstGeom prst="rect">
            <a:avLst/>
          </a:prstGeom>
        </p:spPr>
      </p:pic>
      <p:sp>
        <p:nvSpPr>
          <p:cNvPr id="7" name="Slide Number Placeholder 6">
            <a:extLst>
              <a:ext uri="{FF2B5EF4-FFF2-40B4-BE49-F238E27FC236}">
                <a16:creationId xmlns="" xmlns:a16="http://schemas.microsoft.com/office/drawing/2014/main" id="{F2DEAC75-D647-5CEC-E1FE-A27892970B4A}"/>
              </a:ext>
            </a:extLst>
          </p:cNvPr>
          <p:cNvSpPr>
            <a:spLocks noGrp="1"/>
          </p:cNvSpPr>
          <p:nvPr>
            <p:ph type="sldNum" sz="quarter" idx="12"/>
          </p:nvPr>
        </p:nvSpPr>
        <p:spPr/>
        <p:txBody>
          <a:bodyPr/>
          <a:lstStyle/>
          <a:p>
            <a:fld id="{0B34F065-1154-456A-91E3-76DE8E75E17B}" type="slidenum">
              <a:rPr lang="ar-SA" smtClean="0"/>
              <a:t>4</a:t>
            </a:fld>
            <a:endParaRPr lang="ar-SA" dirty="0"/>
          </a:p>
        </p:txBody>
      </p:sp>
    </p:spTree>
    <p:extLst>
      <p:ext uri="{BB962C8B-B14F-4D97-AF65-F5344CB8AC3E}">
        <p14:creationId xmlns:p14="http://schemas.microsoft.com/office/powerpoint/2010/main" val="216960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51520" y="0"/>
            <a:ext cx="8568952"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3200" b="1" dirty="0"/>
              <a:t>Terms and Vocabulary </a:t>
            </a:r>
            <a:endParaRPr lang="en-US" sz="3200" b="1" i="1" u="sng" dirty="0">
              <a:effectLst>
                <a:outerShdw blurRad="38100" dist="38100" dir="2700000" algn="tl">
                  <a:srgbClr val="000000">
                    <a:alpha val="43137"/>
                  </a:srgbClr>
                </a:outerShdw>
              </a:effectLst>
            </a:endParaRPr>
          </a:p>
        </p:txBody>
      </p:sp>
      <p:sp>
        <p:nvSpPr>
          <p:cNvPr id="3" name="TextBox 2">
            <a:extLst>
              <a:ext uri="{FF2B5EF4-FFF2-40B4-BE49-F238E27FC236}">
                <a16:creationId xmlns="" xmlns:a16="http://schemas.microsoft.com/office/drawing/2014/main" id="{56D32DB5-841B-4F17-6EE5-CC45352AA044}"/>
              </a:ext>
            </a:extLst>
          </p:cNvPr>
          <p:cNvSpPr txBox="1"/>
          <p:nvPr/>
        </p:nvSpPr>
        <p:spPr>
          <a:xfrm>
            <a:off x="251520" y="836712"/>
            <a:ext cx="3240360" cy="5028556"/>
          </a:xfrm>
          <a:prstGeom prst="rect">
            <a:avLst/>
          </a:prstGeom>
          <a:noFill/>
        </p:spPr>
        <p:txBody>
          <a:bodyPr wrap="square">
            <a:spAutoFit/>
          </a:bodyPr>
          <a:lstStyle/>
          <a:p>
            <a:pPr algn="l" rtl="0">
              <a:lnSpc>
                <a:spcPct val="150000"/>
              </a:lnSpc>
            </a:pPr>
            <a:r>
              <a:rPr lang="en-US" sz="1800" b="0" i="0" u="none" strike="noStrike" baseline="0" dirty="0">
                <a:solidFill>
                  <a:srgbClr val="000000"/>
                </a:solidFill>
                <a:latin typeface="Times New Roman" panose="02020603050405020304" pitchFamily="18" charset="0"/>
              </a:rPr>
              <a:t>depression 	</a:t>
            </a:r>
          </a:p>
          <a:p>
            <a:pPr algn="l" rtl="0">
              <a:lnSpc>
                <a:spcPct val="150000"/>
              </a:lnSpc>
            </a:pPr>
            <a:r>
              <a:rPr lang="en-GB" sz="1800" b="0" i="0" u="none" strike="noStrike" baseline="0" dirty="0">
                <a:solidFill>
                  <a:srgbClr val="000000"/>
                </a:solidFill>
                <a:latin typeface="Times New Roman" panose="02020603050405020304" pitchFamily="18" charset="0"/>
              </a:rPr>
              <a:t>restricted basin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decompose – decomposition 	</a:t>
            </a:r>
            <a:endParaRPr lang="az-Cyrl-AZ" sz="1800" b="0" i="0" u="none" strike="noStrike" baseline="0" dirty="0">
              <a:solidFill>
                <a:srgbClr val="000000"/>
              </a:solidFill>
              <a:latin typeface="Times New Roman" panose="02020603050405020304" pitchFamily="18" charset="0"/>
            </a:endParaRPr>
          </a:p>
          <a:p>
            <a:pPr algn="l" rtl="0">
              <a:lnSpc>
                <a:spcPct val="150000"/>
              </a:lnSpc>
            </a:pPr>
            <a:r>
              <a:rPr lang="ru-RU" sz="1800" b="0" i="0" u="none" strike="noStrike" baseline="0" dirty="0">
                <a:solidFill>
                  <a:srgbClr val="000000"/>
                </a:solidFill>
                <a:latin typeface="Times New Roman" panose="02020603050405020304" pitchFamily="18" charset="0"/>
              </a:rPr>
              <a:t>expansion 		</a:t>
            </a:r>
          </a:p>
          <a:p>
            <a:pPr algn="l" rtl="0">
              <a:lnSpc>
                <a:spcPct val="150000"/>
              </a:lnSpc>
            </a:pPr>
            <a:r>
              <a:rPr lang="en-GB" sz="1800" b="0" i="0" u="none" strike="noStrike" baseline="0" dirty="0">
                <a:solidFill>
                  <a:srgbClr val="000000"/>
                </a:solidFill>
                <a:latin typeface="Times New Roman" panose="02020603050405020304" pitchFamily="18" charset="0"/>
              </a:rPr>
              <a:t>recover oil 	</a:t>
            </a:r>
          </a:p>
          <a:p>
            <a:pPr algn="l" rtl="0">
              <a:lnSpc>
                <a:spcPct val="150000"/>
              </a:lnSpc>
            </a:pPr>
            <a:r>
              <a:rPr lang="en-GB" sz="1800" b="0" i="0" u="none" strike="noStrike" baseline="0" dirty="0">
                <a:solidFill>
                  <a:srgbClr val="000000"/>
                </a:solidFill>
                <a:latin typeface="Times New Roman" panose="02020603050405020304" pitchFamily="18" charset="0"/>
              </a:rPr>
              <a:t>adjacent (to) 	</a:t>
            </a:r>
          </a:p>
          <a:p>
            <a:pPr algn="l" rtl="0">
              <a:lnSpc>
                <a:spcPct val="150000"/>
              </a:lnSpc>
            </a:pPr>
            <a:r>
              <a:rPr lang="en-GB" sz="1800" b="0" i="0" u="none" strike="noStrike" baseline="0" dirty="0">
                <a:solidFill>
                  <a:srgbClr val="000000"/>
                </a:solidFill>
                <a:latin typeface="Times New Roman" panose="02020603050405020304" pitchFamily="18" charset="0"/>
              </a:rPr>
              <a:t>pocket 	</a:t>
            </a:r>
            <a:endParaRPr lang="en-US" sz="1800" b="0" i="0" u="none" strike="noStrike" baseline="0" dirty="0">
              <a:solidFill>
                <a:srgbClr val="000000"/>
              </a:solidFill>
              <a:latin typeface="Times New Roman" panose="02020603050405020304" pitchFamily="18" charset="0"/>
            </a:endParaRPr>
          </a:p>
          <a:p>
            <a:pPr algn="l" rtl="0">
              <a:lnSpc>
                <a:spcPct val="150000"/>
              </a:lnSpc>
            </a:pPr>
            <a:r>
              <a:rPr lang="en-GB" sz="1800" b="0" i="0" u="none" strike="noStrike" baseline="0" dirty="0">
                <a:solidFill>
                  <a:srgbClr val="000000"/>
                </a:solidFill>
                <a:latin typeface="Times New Roman" panose="02020603050405020304" pitchFamily="18" charset="0"/>
              </a:rPr>
              <a:t>apex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fold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migrate (v)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lens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pinch out (v) 	</a:t>
            </a:r>
            <a:r>
              <a:rPr lang="az-Cyrl-AZ" sz="1800" b="0" i="0" u="none" strike="noStrike" baseline="0" dirty="0">
                <a:solidFill>
                  <a:srgbClr val="000000"/>
                </a:solidFill>
                <a:latin typeface="Times New Roman" panose="02020603050405020304" pitchFamily="18" charset="0"/>
              </a:rPr>
              <a:t>	</a:t>
            </a:r>
          </a:p>
        </p:txBody>
      </p:sp>
      <p:sp>
        <p:nvSpPr>
          <p:cNvPr id="7" name="TextBox 6">
            <a:extLst>
              <a:ext uri="{FF2B5EF4-FFF2-40B4-BE49-F238E27FC236}">
                <a16:creationId xmlns="" xmlns:a16="http://schemas.microsoft.com/office/drawing/2014/main" id="{7C4B687C-651B-F294-3168-4505141FC86D}"/>
              </a:ext>
            </a:extLst>
          </p:cNvPr>
          <p:cNvSpPr txBox="1"/>
          <p:nvPr/>
        </p:nvSpPr>
        <p:spPr>
          <a:xfrm>
            <a:off x="4860032" y="834438"/>
            <a:ext cx="2952328" cy="4618380"/>
          </a:xfrm>
          <a:prstGeom prst="rect">
            <a:avLst/>
          </a:prstGeom>
          <a:noFill/>
        </p:spPr>
        <p:txBody>
          <a:bodyPr wrap="square">
            <a:spAutoFit/>
          </a:bodyPr>
          <a:lstStyle/>
          <a:p>
            <a:pPr algn="l" rtl="0">
              <a:lnSpc>
                <a:spcPct val="150000"/>
              </a:lnSpc>
            </a:pPr>
            <a:r>
              <a:rPr lang="en-GB" sz="1800" b="0" i="0" u="none" strike="noStrike" baseline="0" dirty="0">
                <a:solidFill>
                  <a:srgbClr val="000000"/>
                </a:solidFill>
                <a:latin typeface="Times New Roman" panose="02020603050405020304" pitchFamily="18" charset="0"/>
              </a:rPr>
              <a:t>unconformity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truncated, </a:t>
            </a:r>
            <a:r>
              <a:rPr lang="en-GB" sz="1800" b="0" i="0" u="none" strike="noStrike" baseline="0" dirty="0" err="1">
                <a:solidFill>
                  <a:srgbClr val="000000"/>
                </a:solidFill>
                <a:latin typeface="Times New Roman" panose="02020603050405020304" pitchFamily="18" charset="0"/>
              </a:rPr>
              <a:t>adj</a:t>
            </a:r>
            <a:r>
              <a:rPr lang="en-GB" sz="1800" b="0" i="0" u="none" strike="noStrike" baseline="0" dirty="0">
                <a:solidFill>
                  <a:srgbClr val="000000"/>
                </a:solidFill>
                <a:latin typeface="Times New Roman" panose="02020603050405020304" pitchFamily="18" charset="0"/>
              </a:rPr>
              <a:t>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fracture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interweave (v)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compaction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mudstone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thrust fault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ru-RU" sz="1800" b="0" i="0" u="none" strike="noStrike" baseline="0" dirty="0">
                <a:solidFill>
                  <a:srgbClr val="000000"/>
                </a:solidFill>
                <a:latin typeface="Times New Roman" panose="02020603050405020304" pitchFamily="18" charset="0"/>
              </a:rPr>
              <a:t>cook (v) 	 	</a:t>
            </a:r>
          </a:p>
          <a:p>
            <a:pPr algn="l" rtl="0">
              <a:lnSpc>
                <a:spcPct val="150000"/>
              </a:lnSpc>
            </a:pPr>
            <a:r>
              <a:rPr lang="en-GB" sz="1800" b="0" i="0" u="none" strike="noStrike" baseline="0" dirty="0">
                <a:solidFill>
                  <a:srgbClr val="000000"/>
                </a:solidFill>
                <a:latin typeface="Times New Roman" panose="02020603050405020304" pitchFamily="18" charset="0"/>
              </a:rPr>
              <a:t>kerogen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abundance 	</a:t>
            </a:r>
            <a:r>
              <a:rPr lang="az-Cyrl-AZ" sz="1800" b="0" i="0" u="none" strike="noStrike" baseline="0" dirty="0">
                <a:solidFill>
                  <a:srgbClr val="000000"/>
                </a:solidFill>
                <a:latin typeface="Times New Roman" panose="02020603050405020304" pitchFamily="18" charset="0"/>
              </a:rPr>
              <a:t> 	</a:t>
            </a:r>
          </a:p>
          <a:p>
            <a:pPr algn="l" rtl="0">
              <a:lnSpc>
                <a:spcPct val="150000"/>
              </a:lnSpc>
            </a:pPr>
            <a:r>
              <a:rPr lang="en-GB" sz="1800" b="0" i="0" u="none" strike="noStrike" baseline="0" dirty="0">
                <a:solidFill>
                  <a:srgbClr val="000000"/>
                </a:solidFill>
                <a:latin typeface="Times New Roman" panose="02020603050405020304" pitchFamily="18" charset="0"/>
              </a:rPr>
              <a:t>preserve (v) </a:t>
            </a:r>
            <a:endParaRPr lang="en-GB" dirty="0"/>
          </a:p>
        </p:txBody>
      </p:sp>
      <p:sp>
        <p:nvSpPr>
          <p:cNvPr id="8" name="Slide Number Placeholder 6">
            <a:extLst>
              <a:ext uri="{FF2B5EF4-FFF2-40B4-BE49-F238E27FC236}">
                <a16:creationId xmlns="" xmlns:a16="http://schemas.microsoft.com/office/drawing/2014/main" id="{2C6D8E82-329A-E4AB-7684-C083795D5321}"/>
              </a:ext>
            </a:extLst>
          </p:cNvPr>
          <p:cNvSpPr>
            <a:spLocks noGrp="1"/>
          </p:cNvSpPr>
          <p:nvPr>
            <p:ph type="sldNum" sz="quarter" idx="12"/>
          </p:nvPr>
        </p:nvSpPr>
        <p:spPr>
          <a:xfrm>
            <a:off x="457200" y="6356350"/>
            <a:ext cx="2133600" cy="365125"/>
          </a:xfrm>
        </p:spPr>
        <p:txBody>
          <a:bodyPr/>
          <a:lstStyle/>
          <a:p>
            <a:fld id="{0B34F065-1154-456A-91E3-76DE8E75E17B}" type="slidenum">
              <a:rPr lang="ar-SA" smtClean="0"/>
              <a:t>5</a:t>
            </a:fld>
            <a:endParaRPr lang="ar-SA" dirty="0"/>
          </a:p>
        </p:txBody>
      </p:sp>
    </p:spTree>
    <p:extLst>
      <p:ext uri="{BB962C8B-B14F-4D97-AF65-F5344CB8AC3E}">
        <p14:creationId xmlns:p14="http://schemas.microsoft.com/office/powerpoint/2010/main" val="238777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B34F065-1154-456A-91E3-76DE8E75E17B}" type="slidenum">
              <a:rPr lang="ar-SA" smtClean="0"/>
              <a:t>6</a:t>
            </a:fld>
            <a:endParaRPr lang="ar-SA"/>
          </a:p>
        </p:txBody>
      </p:sp>
      <p:sp>
        <p:nvSpPr>
          <p:cNvPr id="5" name="مستطيل 4"/>
          <p:cNvSpPr/>
          <p:nvPr/>
        </p:nvSpPr>
        <p:spPr>
          <a:xfrm>
            <a:off x="323529" y="933151"/>
            <a:ext cx="8496944" cy="8733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l" rtl="0"/>
            <a:r>
              <a:rPr lang="en-US" sz="2400" b="1" dirty="0"/>
              <a:t>1. Give definitions to the following terms:</a:t>
            </a:r>
          </a:p>
        </p:txBody>
      </p:sp>
      <p:sp>
        <p:nvSpPr>
          <p:cNvPr id="7" name="مربع نص 6"/>
          <p:cNvSpPr txBox="1"/>
          <p:nvPr/>
        </p:nvSpPr>
        <p:spPr>
          <a:xfrm>
            <a:off x="2195736" y="190221"/>
            <a:ext cx="3528392" cy="707886"/>
          </a:xfrm>
          <a:prstGeom prst="rect">
            <a:avLst/>
          </a:prstGeom>
          <a:noFill/>
        </p:spPr>
        <p:txBody>
          <a:bodyPr wrap="square" rtlCol="1">
            <a:spAutoFit/>
          </a:bodyPr>
          <a:lstStyle/>
          <a:p>
            <a:r>
              <a:rPr lang="en-US" sz="4000" b="1" i="1" u="sng" dirty="0">
                <a:solidFill>
                  <a:srgbClr val="0070C0"/>
                </a:solidFill>
                <a:effectLst>
                  <a:outerShdw blurRad="38100" dist="38100" dir="2700000" algn="tl">
                    <a:srgbClr val="000000">
                      <a:alpha val="43137"/>
                    </a:srgbClr>
                  </a:outerShdw>
                </a:effectLst>
              </a:rPr>
              <a:t>Exercises</a:t>
            </a:r>
            <a:endParaRPr lang="ar-SA" sz="4000" b="1" i="1" u="sng" dirty="0">
              <a:solidFill>
                <a:srgbClr val="0070C0"/>
              </a:solidFill>
              <a:effectLst>
                <a:outerShdw blurRad="38100" dist="38100" dir="2700000" algn="tl">
                  <a:srgbClr val="000000">
                    <a:alpha val="43137"/>
                  </a:srgbClr>
                </a:outerShdw>
              </a:effectLst>
            </a:endParaRPr>
          </a:p>
        </p:txBody>
      </p:sp>
      <p:sp>
        <p:nvSpPr>
          <p:cNvPr id="3" name="TextBox 2">
            <a:extLst>
              <a:ext uri="{FF2B5EF4-FFF2-40B4-BE49-F238E27FC236}">
                <a16:creationId xmlns="" xmlns:a16="http://schemas.microsoft.com/office/drawing/2014/main" id="{3D971BB9-E63A-B263-882B-FC9F2D9489A4}"/>
              </a:ext>
            </a:extLst>
          </p:cNvPr>
          <p:cNvSpPr txBox="1"/>
          <p:nvPr/>
        </p:nvSpPr>
        <p:spPr>
          <a:xfrm>
            <a:off x="457200" y="1841583"/>
            <a:ext cx="4752528" cy="4653646"/>
          </a:xfrm>
          <a:prstGeom prst="rect">
            <a:avLst/>
          </a:prstGeom>
          <a:noFill/>
        </p:spPr>
        <p:txBody>
          <a:bodyPr wrap="square">
            <a:spAutoFit/>
          </a:bodyPr>
          <a:lstStyle/>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Petroleum</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Kerogen</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Crude oil</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Porous</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Natural gas</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Permeable</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Hydrocarbons</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Source rock</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Migrate</a:t>
            </a:r>
          </a:p>
          <a:p>
            <a:pPr marL="285750" indent="-285750" algn="l" rtl="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Trap</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63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B34F065-1154-456A-91E3-76DE8E75E17B}" type="slidenum">
              <a:rPr lang="ar-SA" smtClean="0"/>
              <a:t>7</a:t>
            </a:fld>
            <a:endParaRPr lang="ar-SA"/>
          </a:p>
        </p:txBody>
      </p:sp>
      <p:sp>
        <p:nvSpPr>
          <p:cNvPr id="5" name="مستطيل 4"/>
          <p:cNvSpPr/>
          <p:nvPr/>
        </p:nvSpPr>
        <p:spPr>
          <a:xfrm>
            <a:off x="323529" y="933151"/>
            <a:ext cx="8496944" cy="8733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l" rtl="0"/>
            <a:r>
              <a:rPr lang="en-US" sz="2400" b="1" dirty="0"/>
              <a:t>2. State whether the following sentences are true or false.</a:t>
            </a:r>
          </a:p>
        </p:txBody>
      </p:sp>
      <p:sp>
        <p:nvSpPr>
          <p:cNvPr id="7" name="مربع نص 6"/>
          <p:cNvSpPr txBox="1"/>
          <p:nvPr/>
        </p:nvSpPr>
        <p:spPr>
          <a:xfrm>
            <a:off x="2195736" y="190221"/>
            <a:ext cx="3528392" cy="707886"/>
          </a:xfrm>
          <a:prstGeom prst="rect">
            <a:avLst/>
          </a:prstGeom>
          <a:noFill/>
        </p:spPr>
        <p:txBody>
          <a:bodyPr wrap="square" rtlCol="1">
            <a:spAutoFit/>
          </a:bodyPr>
          <a:lstStyle/>
          <a:p>
            <a:r>
              <a:rPr lang="en-US" sz="4000" b="1" i="1" u="sng" dirty="0">
                <a:solidFill>
                  <a:srgbClr val="0070C0"/>
                </a:solidFill>
                <a:effectLst>
                  <a:outerShdw blurRad="38100" dist="38100" dir="2700000" algn="tl">
                    <a:srgbClr val="000000">
                      <a:alpha val="43137"/>
                    </a:srgbClr>
                  </a:outerShdw>
                </a:effectLst>
              </a:rPr>
              <a:t>Exercises</a:t>
            </a:r>
            <a:endParaRPr lang="ar-SA" sz="4000" b="1" i="1" u="sng" dirty="0">
              <a:solidFill>
                <a:srgbClr val="0070C0"/>
              </a:solidFill>
              <a:effectLst>
                <a:outerShdw blurRad="38100" dist="38100" dir="2700000" algn="tl">
                  <a:srgbClr val="000000">
                    <a:alpha val="43137"/>
                  </a:srgbClr>
                </a:outerShdw>
              </a:effectLst>
            </a:endParaRPr>
          </a:p>
        </p:txBody>
      </p:sp>
      <p:sp>
        <p:nvSpPr>
          <p:cNvPr id="6" name="TextBox 5">
            <a:extLst>
              <a:ext uri="{FF2B5EF4-FFF2-40B4-BE49-F238E27FC236}">
                <a16:creationId xmlns="" xmlns:a16="http://schemas.microsoft.com/office/drawing/2014/main" id="{9DC175D4-A4D4-0911-5614-F1B30589A048}"/>
              </a:ext>
            </a:extLst>
          </p:cNvPr>
          <p:cNvSpPr txBox="1"/>
          <p:nvPr/>
        </p:nvSpPr>
        <p:spPr>
          <a:xfrm>
            <a:off x="323529" y="1916832"/>
            <a:ext cx="6984775" cy="4197559"/>
          </a:xfrm>
          <a:prstGeom prst="rect">
            <a:avLst/>
          </a:prstGeom>
          <a:noFill/>
        </p:spPr>
        <p:txBody>
          <a:bodyPr wrap="square">
            <a:spAutoFit/>
          </a:bodyPr>
          <a:lstStyle/>
          <a:p>
            <a:pPr algn="l" rtl="0">
              <a:lnSpc>
                <a:spcPct val="150000"/>
              </a:lnSpc>
            </a:pPr>
            <a:r>
              <a:rPr lang="en-US" sz="1800" b="0" i="0" u="none" strike="noStrike" baseline="0" dirty="0">
                <a:solidFill>
                  <a:srgbClr val="000000"/>
                </a:solidFill>
                <a:latin typeface="Times New Roman" panose="02020603050405020304" pitchFamily="18" charset="0"/>
              </a:rPr>
              <a:t>1. A restricted basin is not the place for the kerogen to collect. </a:t>
            </a:r>
          </a:p>
          <a:p>
            <a:pPr algn="l" rtl="0">
              <a:lnSpc>
                <a:spcPct val="150000"/>
              </a:lnSpc>
            </a:pPr>
            <a:r>
              <a:rPr lang="en-US" sz="1800" b="0" i="0" u="none" strike="noStrike" baseline="0" dirty="0">
                <a:solidFill>
                  <a:srgbClr val="000000"/>
                </a:solidFill>
                <a:latin typeface="Times New Roman" panose="02020603050405020304" pitchFamily="18" charset="0"/>
              </a:rPr>
              <a:t>2. Decomposition does not stop when the oxygen is gone. </a:t>
            </a:r>
          </a:p>
          <a:p>
            <a:pPr algn="l" rtl="0">
              <a:lnSpc>
                <a:spcPct val="150000"/>
              </a:lnSpc>
            </a:pPr>
            <a:r>
              <a:rPr lang="en-US" sz="1800" b="0" i="0" u="none" strike="noStrike" baseline="0" dirty="0">
                <a:solidFill>
                  <a:srgbClr val="000000"/>
                </a:solidFill>
                <a:latin typeface="Times New Roman" panose="02020603050405020304" pitchFamily="18" charset="0"/>
              </a:rPr>
              <a:t>3. The oil continues migrating in porous and permeable rocks. </a:t>
            </a:r>
          </a:p>
          <a:p>
            <a:pPr algn="l" rtl="0">
              <a:lnSpc>
                <a:spcPct val="150000"/>
              </a:lnSpc>
            </a:pPr>
            <a:r>
              <a:rPr lang="en-US" sz="1800" b="0" i="0" u="none" strike="noStrike" baseline="0" dirty="0">
                <a:solidFill>
                  <a:srgbClr val="000000"/>
                </a:solidFill>
                <a:latin typeface="Times New Roman" panose="02020603050405020304" pitchFamily="18" charset="0"/>
              </a:rPr>
              <a:t>4. The traps are important steps in the process of oil accumulation.</a:t>
            </a:r>
          </a:p>
          <a:p>
            <a:pPr algn="l" rtl="0">
              <a:lnSpc>
                <a:spcPct val="150000"/>
              </a:lnSpc>
            </a:pPr>
            <a:r>
              <a:rPr lang="en-US" dirty="0"/>
              <a:t>5. </a:t>
            </a:r>
            <a:r>
              <a:rPr lang="en-US" dirty="0">
                <a:solidFill>
                  <a:srgbClr val="000000"/>
                </a:solidFill>
                <a:latin typeface="Times New Roman" panose="02020603050405020304" pitchFamily="18" charset="0"/>
              </a:rPr>
              <a:t>Structural geology is the subject for the students to miss.</a:t>
            </a:r>
          </a:p>
          <a:p>
            <a:pPr algn="l" rtl="0">
              <a:lnSpc>
                <a:spcPct val="150000"/>
              </a:lnSpc>
            </a:pPr>
            <a:r>
              <a:rPr lang="en-US" dirty="0">
                <a:solidFill>
                  <a:srgbClr val="000000"/>
                </a:solidFill>
                <a:latin typeface="Times New Roman" panose="02020603050405020304" pitchFamily="18" charset="0"/>
              </a:rPr>
              <a:t>6. Structural traps are of two types.</a:t>
            </a:r>
          </a:p>
          <a:p>
            <a:pPr algn="l" rtl="0">
              <a:lnSpc>
                <a:spcPct val="150000"/>
              </a:lnSpc>
            </a:pPr>
            <a:r>
              <a:rPr lang="en-US" dirty="0">
                <a:solidFill>
                  <a:srgbClr val="000000"/>
                </a:solidFill>
                <a:latin typeface="Times New Roman" panose="02020603050405020304" pitchFamily="18" charset="0"/>
              </a:rPr>
              <a:t>7. Stratigraphic traps are the ones that occur by nature.</a:t>
            </a:r>
          </a:p>
          <a:p>
            <a:pPr algn="l" rtl="0">
              <a:lnSpc>
                <a:spcPct val="150000"/>
              </a:lnSpc>
            </a:pPr>
            <a:r>
              <a:rPr lang="en-US" dirty="0">
                <a:solidFill>
                  <a:srgbClr val="000000"/>
                </a:solidFill>
                <a:latin typeface="Times New Roman" panose="02020603050405020304" pitchFamily="18" charset="0"/>
              </a:rPr>
              <a:t>8. It takes thousands of years for the petroleum to be made.</a:t>
            </a:r>
          </a:p>
          <a:p>
            <a:pPr algn="l" rtl="0">
              <a:lnSpc>
                <a:spcPct val="150000"/>
              </a:lnSpc>
            </a:pPr>
            <a:r>
              <a:rPr lang="en-US" dirty="0">
                <a:solidFill>
                  <a:srgbClr val="000000"/>
                </a:solidFill>
                <a:latin typeface="Times New Roman" panose="02020603050405020304" pitchFamily="18" charset="0"/>
              </a:rPr>
              <a:t>9. There are some specific conditions for the organisms to be met.</a:t>
            </a:r>
          </a:p>
          <a:p>
            <a:pPr algn="l" rtl="0">
              <a:lnSpc>
                <a:spcPct val="150000"/>
              </a:lnSpc>
            </a:pPr>
            <a:r>
              <a:rPr lang="en-US" dirty="0">
                <a:solidFill>
                  <a:srgbClr val="000000"/>
                </a:solidFill>
                <a:latin typeface="Times New Roman" panose="02020603050405020304" pitchFamily="18" charset="0"/>
              </a:rPr>
              <a:t>10. Shorter hydrocarbon chains are oil.</a:t>
            </a:r>
            <a:endParaRPr lang="en-GB"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3303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457200" y="6453336"/>
            <a:ext cx="2133600" cy="365125"/>
          </a:xfrm>
        </p:spPr>
        <p:txBody>
          <a:bodyPr/>
          <a:lstStyle/>
          <a:p>
            <a:fld id="{0B34F065-1154-456A-91E3-76DE8E75E17B}" type="slidenum">
              <a:rPr lang="ar-SA" smtClean="0"/>
              <a:t>8</a:t>
            </a:fld>
            <a:endParaRPr lang="ar-SA"/>
          </a:p>
        </p:txBody>
      </p:sp>
      <p:sp>
        <p:nvSpPr>
          <p:cNvPr id="5" name="مستطيل 4"/>
          <p:cNvSpPr/>
          <p:nvPr/>
        </p:nvSpPr>
        <p:spPr>
          <a:xfrm>
            <a:off x="323529" y="789135"/>
            <a:ext cx="8496944" cy="767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l" rtl="0"/>
            <a:r>
              <a:rPr lang="en-US" sz="2400" dirty="0"/>
              <a:t>3. Put the facts into the correct order showing how oil becomes oil.</a:t>
            </a:r>
          </a:p>
        </p:txBody>
      </p:sp>
      <p:sp>
        <p:nvSpPr>
          <p:cNvPr id="7" name="مربع نص 6"/>
          <p:cNvSpPr txBox="1"/>
          <p:nvPr/>
        </p:nvSpPr>
        <p:spPr>
          <a:xfrm>
            <a:off x="2195736" y="136525"/>
            <a:ext cx="3528392" cy="707886"/>
          </a:xfrm>
          <a:prstGeom prst="rect">
            <a:avLst/>
          </a:prstGeom>
          <a:noFill/>
        </p:spPr>
        <p:txBody>
          <a:bodyPr wrap="square" rtlCol="1">
            <a:spAutoFit/>
          </a:bodyPr>
          <a:lstStyle/>
          <a:p>
            <a:r>
              <a:rPr lang="en-US" sz="4000" b="1" i="1" u="sng" dirty="0">
                <a:solidFill>
                  <a:srgbClr val="0070C0"/>
                </a:solidFill>
                <a:effectLst>
                  <a:outerShdw blurRad="38100" dist="38100" dir="2700000" algn="tl">
                    <a:srgbClr val="000000">
                      <a:alpha val="43137"/>
                    </a:srgbClr>
                  </a:outerShdw>
                </a:effectLst>
              </a:rPr>
              <a:t>Exercises</a:t>
            </a:r>
            <a:endParaRPr lang="ar-SA" sz="4000" b="1" i="1" u="sng" dirty="0">
              <a:solidFill>
                <a:srgbClr val="0070C0"/>
              </a:solidFill>
              <a:effectLst>
                <a:outerShdw blurRad="38100" dist="38100" dir="2700000" algn="tl">
                  <a:srgbClr val="000000">
                    <a:alpha val="43137"/>
                  </a:srgbClr>
                </a:outerShdw>
              </a:effectLst>
            </a:endParaRPr>
          </a:p>
        </p:txBody>
      </p:sp>
      <p:sp>
        <p:nvSpPr>
          <p:cNvPr id="3" name="TextBox 2">
            <a:extLst>
              <a:ext uri="{FF2B5EF4-FFF2-40B4-BE49-F238E27FC236}">
                <a16:creationId xmlns="" xmlns:a16="http://schemas.microsoft.com/office/drawing/2014/main" id="{AEEB2E80-7B54-39B4-DD3B-A7B3017F3386}"/>
              </a:ext>
            </a:extLst>
          </p:cNvPr>
          <p:cNvSpPr txBox="1"/>
          <p:nvPr/>
        </p:nvSpPr>
        <p:spPr>
          <a:xfrm>
            <a:off x="323528" y="1556792"/>
            <a:ext cx="8363271" cy="5035353"/>
          </a:xfrm>
          <a:prstGeom prst="rect">
            <a:avLst/>
          </a:prstGeom>
          <a:noFill/>
        </p:spPr>
        <p:txBody>
          <a:bodyPr wrap="square">
            <a:spAutoFit/>
          </a:bodyPr>
          <a:lstStyle/>
          <a:p>
            <a:pPr algn="l" rtl="0">
              <a:lnSpc>
                <a:spcPct val="150000"/>
              </a:lnSpc>
            </a:pPr>
            <a:r>
              <a:rPr lang="en-US" dirty="0">
                <a:latin typeface="Times New Roman" panose="02020603050405020304" pitchFamily="18" charset="0"/>
                <a:cs typeface="Times New Roman" panose="02020603050405020304" pitchFamily="18" charset="0"/>
              </a:rPr>
              <a:t>1. Hydrocarbon chains are freed.</a:t>
            </a:r>
          </a:p>
          <a:p>
            <a:pPr algn="l" rtl="0">
              <a:lnSpc>
                <a:spcPct val="150000"/>
              </a:lnSpc>
            </a:pPr>
            <a:r>
              <a:rPr lang="en-US" dirty="0">
                <a:latin typeface="Times New Roman" panose="02020603050405020304" pitchFamily="18" charset="0"/>
                <a:cs typeface="Times New Roman" panose="02020603050405020304" pitchFamily="18" charset="0"/>
              </a:rPr>
              <a:t>2. Kerogen is developed.</a:t>
            </a:r>
          </a:p>
          <a:p>
            <a:pPr algn="l" rtl="0">
              <a:lnSpc>
                <a:spcPct val="150000"/>
              </a:lnSpc>
            </a:pPr>
            <a:r>
              <a:rPr lang="en-US" dirty="0">
                <a:latin typeface="Times New Roman" panose="02020603050405020304" pitchFamily="18" charset="0"/>
                <a:cs typeface="Times New Roman" panose="02020603050405020304" pitchFamily="18" charset="0"/>
              </a:rPr>
              <a:t>3. The matter becomes buried.</a:t>
            </a:r>
          </a:p>
          <a:p>
            <a:pPr algn="l" rtl="0">
              <a:lnSpc>
                <a:spcPct val="150000"/>
              </a:lnSpc>
            </a:pPr>
            <a:r>
              <a:rPr lang="en-US" dirty="0">
                <a:latin typeface="Times New Roman" panose="02020603050405020304" pitchFamily="18" charset="0"/>
                <a:cs typeface="Times New Roman" panose="02020603050405020304" pitchFamily="18" charset="0"/>
              </a:rPr>
              <a:t>4. Longer chains break into shorter ones, and methane remains.</a:t>
            </a:r>
          </a:p>
          <a:p>
            <a:pPr algn="l" rtl="0">
              <a:lnSpc>
                <a:spcPct val="150000"/>
              </a:lnSpc>
            </a:pPr>
            <a:r>
              <a:rPr lang="en-US" dirty="0">
                <a:latin typeface="Times New Roman" panose="02020603050405020304" pitchFamily="18" charset="0"/>
                <a:cs typeface="Times New Roman" panose="02020603050405020304" pitchFamily="18" charset="0"/>
              </a:rPr>
              <a:t>5. The petroleum is forced into nearby sediments.</a:t>
            </a:r>
          </a:p>
          <a:p>
            <a:pPr algn="l" rtl="0">
              <a:lnSpc>
                <a:spcPct val="150000"/>
              </a:lnSpc>
            </a:pPr>
            <a:r>
              <a:rPr lang="en-US" dirty="0">
                <a:latin typeface="Times New Roman" panose="02020603050405020304" pitchFamily="18" charset="0"/>
                <a:cs typeface="Times New Roman" panose="02020603050405020304" pitchFamily="18" charset="0"/>
              </a:rPr>
              <a:t>6. The organic matter begins to decompose.</a:t>
            </a:r>
          </a:p>
          <a:p>
            <a:pPr algn="l" rtl="0">
              <a:lnSpc>
                <a:spcPct val="150000"/>
              </a:lnSpc>
            </a:pPr>
            <a:r>
              <a:rPr lang="en-US" dirty="0">
                <a:latin typeface="Times New Roman" panose="02020603050405020304" pitchFamily="18" charset="0"/>
                <a:cs typeface="Times New Roman" panose="02020603050405020304" pitchFamily="18" charset="0"/>
              </a:rPr>
              <a:t>7. Kerogen is broken down.</a:t>
            </a:r>
          </a:p>
          <a:p>
            <a:pPr algn="l" rtl="0">
              <a:lnSpc>
                <a:spcPct val="150000"/>
              </a:lnSpc>
            </a:pPr>
            <a:r>
              <a:rPr lang="en-US" dirty="0">
                <a:latin typeface="Times New Roman" panose="02020603050405020304" pitchFamily="18" charset="0"/>
                <a:cs typeface="Times New Roman" panose="02020603050405020304" pitchFamily="18" charset="0"/>
              </a:rPr>
              <a:t>8. The petroleum will stop migrating if rocks are not porous or permeable.</a:t>
            </a:r>
          </a:p>
          <a:p>
            <a:pPr algn="l" rtl="0">
              <a:lnSpc>
                <a:spcPct val="150000"/>
              </a:lnSpc>
            </a:pPr>
            <a:r>
              <a:rPr lang="en-US" dirty="0">
                <a:latin typeface="Times New Roman" panose="02020603050405020304" pitchFamily="18" charset="0"/>
                <a:cs typeface="Times New Roman" panose="02020603050405020304" pitchFamily="18" charset="0"/>
              </a:rPr>
              <a:t>9. Dead organisms accumulate on the ocean floor.</a:t>
            </a:r>
          </a:p>
          <a:p>
            <a:pPr algn="l" rtl="0">
              <a:lnSpc>
                <a:spcPct val="150000"/>
              </a:lnSpc>
            </a:pPr>
            <a:r>
              <a:rPr lang="en-US" dirty="0">
                <a:latin typeface="Times New Roman" panose="02020603050405020304" pitchFamily="18" charset="0"/>
                <a:cs typeface="Times New Roman" panose="02020603050405020304" pitchFamily="18" charset="0"/>
              </a:rPr>
              <a:t>10. The petroleum will collect in a trap.</a:t>
            </a:r>
          </a:p>
          <a:p>
            <a:pPr algn="l" rtl="0">
              <a:lnSpc>
                <a:spcPct val="150000"/>
              </a:lnSpc>
            </a:pPr>
            <a:r>
              <a:rPr lang="en-US" dirty="0">
                <a:latin typeface="Times New Roman" panose="02020603050405020304" pitchFamily="18" charset="0"/>
                <a:cs typeface="Times New Roman" panose="02020603050405020304" pitchFamily="18" charset="0"/>
              </a:rPr>
              <a:t>11. Kerogen is altered through high temperature and high pressure.</a:t>
            </a:r>
          </a:p>
          <a:p>
            <a:pPr algn="l" rtl="0">
              <a:lnSpc>
                <a:spcPct val="150000"/>
              </a:lnSpc>
            </a:pPr>
            <a:r>
              <a:rPr lang="en-US" dirty="0">
                <a:latin typeface="Times New Roman" panose="02020603050405020304" pitchFamily="18" charset="0"/>
                <a:cs typeface="Times New Roman" panose="02020603050405020304" pitchFamily="18" charset="0"/>
              </a:rPr>
              <a:t>12. The petroleum will migrate in the rocks which are porous and permeable enough.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27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457200" y="6453336"/>
            <a:ext cx="2133600" cy="365125"/>
          </a:xfrm>
        </p:spPr>
        <p:txBody>
          <a:bodyPr/>
          <a:lstStyle/>
          <a:p>
            <a:fld id="{0B34F065-1154-456A-91E3-76DE8E75E17B}" type="slidenum">
              <a:rPr lang="ar-SA" smtClean="0"/>
              <a:t>9</a:t>
            </a:fld>
            <a:endParaRPr lang="ar-SA"/>
          </a:p>
        </p:txBody>
      </p:sp>
      <p:sp>
        <p:nvSpPr>
          <p:cNvPr id="5" name="مستطيل 4"/>
          <p:cNvSpPr/>
          <p:nvPr/>
        </p:nvSpPr>
        <p:spPr>
          <a:xfrm>
            <a:off x="323529" y="789135"/>
            <a:ext cx="8496944" cy="767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l" rtl="0"/>
            <a:r>
              <a:rPr lang="en-US" sz="2400" b="1" dirty="0"/>
              <a:t>4. Describe the process of oil formation using the diagram.</a:t>
            </a:r>
          </a:p>
        </p:txBody>
      </p:sp>
      <p:sp>
        <p:nvSpPr>
          <p:cNvPr id="7" name="مربع نص 6"/>
          <p:cNvSpPr txBox="1"/>
          <p:nvPr/>
        </p:nvSpPr>
        <p:spPr>
          <a:xfrm>
            <a:off x="2195736" y="136525"/>
            <a:ext cx="3528392" cy="707886"/>
          </a:xfrm>
          <a:prstGeom prst="rect">
            <a:avLst/>
          </a:prstGeom>
          <a:noFill/>
        </p:spPr>
        <p:txBody>
          <a:bodyPr wrap="square" rtlCol="1">
            <a:spAutoFit/>
          </a:bodyPr>
          <a:lstStyle/>
          <a:p>
            <a:r>
              <a:rPr lang="en-US" sz="4000" b="1" i="1" u="sng" dirty="0">
                <a:solidFill>
                  <a:srgbClr val="0070C0"/>
                </a:solidFill>
                <a:effectLst>
                  <a:outerShdw blurRad="38100" dist="38100" dir="2700000" algn="tl">
                    <a:srgbClr val="000000">
                      <a:alpha val="43137"/>
                    </a:srgbClr>
                  </a:outerShdw>
                </a:effectLst>
              </a:rPr>
              <a:t>Exercises</a:t>
            </a:r>
            <a:endParaRPr lang="ar-SA" sz="4000" b="1" i="1" u="sng" dirty="0">
              <a:solidFill>
                <a:srgbClr val="0070C0"/>
              </a:solidFill>
              <a:effectLst>
                <a:outerShdw blurRad="38100" dist="38100" dir="2700000" algn="tl">
                  <a:srgbClr val="000000">
                    <a:alpha val="43137"/>
                  </a:srgbClr>
                </a:outerShdw>
              </a:effectLst>
            </a:endParaRPr>
          </a:p>
        </p:txBody>
      </p:sp>
      <p:pic>
        <p:nvPicPr>
          <p:cNvPr id="6" name="Picture 5">
            <a:extLst>
              <a:ext uri="{FF2B5EF4-FFF2-40B4-BE49-F238E27FC236}">
                <a16:creationId xmlns="" xmlns:a16="http://schemas.microsoft.com/office/drawing/2014/main" id="{A3923367-1AFA-57A8-C5A7-53253A870B92}"/>
              </a:ext>
            </a:extLst>
          </p:cNvPr>
          <p:cNvPicPr>
            <a:picLocks noChangeAspect="1"/>
          </p:cNvPicPr>
          <p:nvPr/>
        </p:nvPicPr>
        <p:blipFill>
          <a:blip r:embed="rId2"/>
          <a:stretch>
            <a:fillRect/>
          </a:stretch>
        </p:blipFill>
        <p:spPr>
          <a:xfrm>
            <a:off x="899592" y="1748162"/>
            <a:ext cx="6840760" cy="4320703"/>
          </a:xfrm>
          <a:prstGeom prst="rect">
            <a:avLst/>
          </a:prstGeom>
        </p:spPr>
      </p:pic>
    </p:spTree>
    <p:extLst>
      <p:ext uri="{BB962C8B-B14F-4D97-AF65-F5344CB8AC3E}">
        <p14:creationId xmlns:p14="http://schemas.microsoft.com/office/powerpoint/2010/main" val="1360283059"/>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1327</Words>
  <Application>Microsoft Office PowerPoint</Application>
  <PresentationFormat>عرض على الشاشة (3:4)‏</PresentationFormat>
  <Paragraphs>97</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111</cp:revision>
  <dcterms:created xsi:type="dcterms:W3CDTF">2022-10-13T17:56:31Z</dcterms:created>
  <dcterms:modified xsi:type="dcterms:W3CDTF">2022-10-29T13:35:12Z</dcterms:modified>
</cp:coreProperties>
</file>