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sldIdLst>
    <p:sldId id="337" r:id="rId2"/>
    <p:sldId id="339" r:id="rId3"/>
    <p:sldId id="342" r:id="rId4"/>
    <p:sldId id="351" r:id="rId5"/>
    <p:sldId id="378" r:id="rId6"/>
    <p:sldId id="379" r:id="rId7"/>
    <p:sldId id="348" r:id="rId8"/>
    <p:sldId id="349" r:id="rId9"/>
    <p:sldId id="363" r:id="rId10"/>
    <p:sldId id="370" r:id="rId11"/>
    <p:sldId id="371" r:id="rId12"/>
    <p:sldId id="373" r:id="rId13"/>
    <p:sldId id="374" r:id="rId14"/>
    <p:sldId id="350" r:id="rId15"/>
    <p:sldId id="366" r:id="rId16"/>
    <p:sldId id="356" r:id="rId17"/>
    <p:sldId id="365" r:id="rId18"/>
    <p:sldId id="375" r:id="rId19"/>
    <p:sldId id="376" r:id="rId20"/>
    <p:sldId id="377" r:id="rId21"/>
    <p:sldId id="367" r:id="rId22"/>
    <p:sldId id="359" r:id="rId23"/>
    <p:sldId id="372" r:id="rId24"/>
    <p:sldId id="341" r:id="rId25"/>
    <p:sldId id="369" r:id="rId26"/>
    <p:sldId id="353" r:id="rId27"/>
    <p:sldId id="381" r:id="rId28"/>
    <p:sldId id="382" r:id="rId29"/>
    <p:sldId id="384" r:id="rId30"/>
    <p:sldId id="3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3019" autoAdjust="0"/>
  </p:normalViewPr>
  <p:slideViewPr>
    <p:cSldViewPr snapToGrid="0">
      <p:cViewPr varScale="1">
        <p:scale>
          <a:sx n="71" d="100"/>
          <a:sy n="71" d="100"/>
        </p:scale>
        <p:origin x="97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B0CEC-E68D-43B3-B5DE-94BBCD7F7C9D}" type="datetimeFigureOut">
              <a:rPr lang="en-GB" smtClean="0"/>
              <a:t>20/10/2022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B6AE-10B1-4A4D-9179-6F0544B52E01}" type="slidenum">
              <a:rPr lang="en-GB" smtClean="0"/>
              <a:t>‹#›</a:t>
            </a:fld>
            <a:endParaRPr lang="en-GB"/>
          </a:p>
        </p:txBody>
      </p:sp>
    </p:spTree>
    <p:extLst>
      <p:ext uri="{BB962C8B-B14F-4D97-AF65-F5344CB8AC3E}">
        <p14:creationId xmlns:p14="http://schemas.microsoft.com/office/powerpoint/2010/main" val="36562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69905F-3B9B-4CCF-A766-676CA298CF27}"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28848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E35899-075F-45BA-8A6A-1552F2648AE0}"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8290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C08AB4-33F5-42CD-8736-94BCB86C3A39}"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05226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E15398-6783-42CF-A6BB-0C6306C797A2}"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99191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BAB441-9D3B-4F49-8B18-0A263D164255}"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64371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393F04-BE4F-4FFB-9BC6-125A724DA406}"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66393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1E933C-16C9-482F-9755-89700A45B609}" type="datetime1">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19086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21899C-859B-4922-8809-44F97EBA4722}" type="datetime1">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46523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72AF6-8015-490B-B7A7-B418347341B0}" type="datetime1">
              <a:rPr lang="en-GB" smtClean="0"/>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52199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29435-03DC-4BB7-9121-EC9032970FCC}"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71828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810D3-0CAD-4060-9AFB-D42BAEE8D6B7}"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76684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40B94-70C3-4E2F-BE99-C26EB4250D16}" type="datetime1">
              <a:rPr lang="en-GB" smtClean="0"/>
              <a:t>20/10/2022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4955D-8619-4099-8A53-AC1898540FFA}" type="slidenum">
              <a:rPr lang="en-GB" smtClean="0"/>
              <a:t>‹#›</a:t>
            </a:fld>
            <a:endParaRPr lang="en-GB"/>
          </a:p>
        </p:txBody>
      </p:sp>
    </p:spTree>
    <p:extLst>
      <p:ext uri="{BB962C8B-B14F-4D97-AF65-F5344CB8AC3E}">
        <p14:creationId xmlns:p14="http://schemas.microsoft.com/office/powerpoint/2010/main" val="174925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140.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0.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hyperlink" Target="https://www.mckinseyenergyinsights.com/resources/refinery-reference-desk/refining/"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ckinseyenergyinsights.com/resources/refinery-reference-desk/light-ends/" TargetMode="External"/><Relationship Id="rId2" Type="http://schemas.openxmlformats.org/officeDocument/2006/relationships/hyperlink" Target="https://www.mckinseyenergyinsights.com/resources/refinery-reference-desk/condensate/" TargetMode="External"/><Relationship Id="rId1" Type="http://schemas.openxmlformats.org/officeDocument/2006/relationships/slideLayout" Target="../slideLayouts/slideLayout1.xml"/><Relationship Id="rId5" Type="http://schemas.openxmlformats.org/officeDocument/2006/relationships/hyperlink" Target="https://www.mckinseyenergyinsights.com/resources/refinery-reference-desk/butane/" TargetMode="External"/><Relationship Id="rId4" Type="http://schemas.openxmlformats.org/officeDocument/2006/relationships/hyperlink" Target="https://www.mckinseyenergyinsights.com/resources/refinery-reference-desk/propa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CD00-4833-44CB-8AE2-6CA8012B8E93}"/>
              </a:ext>
            </a:extLst>
          </p:cNvPr>
          <p:cNvSpPr>
            <a:spLocks noGrp="1"/>
          </p:cNvSpPr>
          <p:nvPr>
            <p:ph type="ctrTitle"/>
          </p:nvPr>
        </p:nvSpPr>
        <p:spPr>
          <a:xfrm>
            <a:off x="2274277" y="715223"/>
            <a:ext cx="7643446" cy="1044526"/>
          </a:xfrm>
        </p:spPr>
        <p:txBody>
          <a:bodyPr>
            <a:noAutofit/>
          </a:bodyPr>
          <a:lstStyle/>
          <a:p>
            <a:r>
              <a:rPr lang="en-US" sz="4400" dirty="0">
                <a:solidFill>
                  <a:srgbClr val="002060"/>
                </a:solidFill>
              </a:rPr>
              <a:t>AL-AYEN UNIVRSITY</a:t>
            </a:r>
            <a:br>
              <a:rPr lang="en-US" sz="4400" dirty="0">
                <a:solidFill>
                  <a:srgbClr val="002060"/>
                </a:solidFill>
              </a:rPr>
            </a:br>
            <a:r>
              <a:rPr lang="en-US" sz="4400" dirty="0">
                <a:solidFill>
                  <a:srgbClr val="002060"/>
                </a:solidFill>
              </a:rPr>
              <a:t>COLLEGE OF ENGINEERING</a:t>
            </a:r>
            <a:endParaRPr lang="ar-SY" sz="4400" dirty="0">
              <a:solidFill>
                <a:srgbClr val="002060"/>
              </a:solidFill>
            </a:endParaRPr>
          </a:p>
        </p:txBody>
      </p:sp>
      <p:sp>
        <p:nvSpPr>
          <p:cNvPr id="3" name="Subtitle 2">
            <a:extLst>
              <a:ext uri="{FF2B5EF4-FFF2-40B4-BE49-F238E27FC236}">
                <a16:creationId xmlns:a16="http://schemas.microsoft.com/office/drawing/2014/main" id="{05A88EBC-0EE8-44D8-A89F-FB82ECB9325C}"/>
              </a:ext>
            </a:extLst>
          </p:cNvPr>
          <p:cNvSpPr>
            <a:spLocks noGrp="1"/>
          </p:cNvSpPr>
          <p:nvPr>
            <p:ph type="subTitle" idx="1"/>
          </p:nvPr>
        </p:nvSpPr>
        <p:spPr>
          <a:xfrm>
            <a:off x="1524000" y="1671343"/>
            <a:ext cx="9144000" cy="1044526"/>
          </a:xfrm>
        </p:spPr>
        <p:txBody>
          <a:bodyPr>
            <a:normAutofit/>
          </a:bodyPr>
          <a:lstStyle/>
          <a:p>
            <a:r>
              <a:rPr lang="en-US" sz="4400" dirty="0">
                <a:solidFill>
                  <a:srgbClr val="002060"/>
                </a:solidFill>
                <a:cs typeface="+mj-cs"/>
              </a:rPr>
              <a:t>RESERVOIR ENGINEERING I</a:t>
            </a:r>
            <a:endParaRPr lang="ar-SY" sz="4400" dirty="0">
              <a:solidFill>
                <a:srgbClr val="002060"/>
              </a:solidFill>
              <a:cs typeface="+mj-cs"/>
            </a:endParaRPr>
          </a:p>
        </p:txBody>
      </p:sp>
      <p:sp>
        <p:nvSpPr>
          <p:cNvPr id="4" name="TextBox 3">
            <a:extLst>
              <a:ext uri="{FF2B5EF4-FFF2-40B4-BE49-F238E27FC236}">
                <a16:creationId xmlns:a16="http://schemas.microsoft.com/office/drawing/2014/main" id="{A105DFFD-341B-455D-91BB-14F998B4E151}"/>
              </a:ext>
            </a:extLst>
          </p:cNvPr>
          <p:cNvSpPr txBox="1"/>
          <p:nvPr/>
        </p:nvSpPr>
        <p:spPr>
          <a:xfrm>
            <a:off x="1270780" y="5758203"/>
            <a:ext cx="2700997" cy="646331"/>
          </a:xfrm>
          <a:prstGeom prst="rect">
            <a:avLst/>
          </a:prstGeom>
          <a:noFill/>
        </p:spPr>
        <p:txBody>
          <a:bodyPr wrap="square" rtlCol="1">
            <a:spAutoFit/>
          </a:bodyPr>
          <a:lstStyle/>
          <a:p>
            <a:r>
              <a:rPr lang="en-US" dirty="0">
                <a:solidFill>
                  <a:srgbClr val="002060"/>
                </a:solidFill>
                <a:cs typeface="+mj-cs"/>
              </a:rPr>
              <a:t>NASIR ATALLAH</a:t>
            </a:r>
          </a:p>
          <a:p>
            <a:r>
              <a:rPr lang="en-US" dirty="0">
                <a:solidFill>
                  <a:srgbClr val="002060"/>
                </a:solidFill>
                <a:cs typeface="+mj-cs"/>
              </a:rPr>
              <a:t>ASMAA AHMED</a:t>
            </a:r>
            <a:endParaRPr lang="ar-SY" dirty="0">
              <a:solidFill>
                <a:srgbClr val="002060"/>
              </a:solidFill>
              <a:cs typeface="+mj-cs"/>
            </a:endParaRPr>
          </a:p>
        </p:txBody>
      </p:sp>
      <p:sp>
        <p:nvSpPr>
          <p:cNvPr id="5" name="TextBox 4">
            <a:extLst>
              <a:ext uri="{FF2B5EF4-FFF2-40B4-BE49-F238E27FC236}">
                <a16:creationId xmlns:a16="http://schemas.microsoft.com/office/drawing/2014/main" id="{0A970865-7D35-4B70-B673-EA26B8EE5CBF}"/>
              </a:ext>
            </a:extLst>
          </p:cNvPr>
          <p:cNvSpPr txBox="1"/>
          <p:nvPr/>
        </p:nvSpPr>
        <p:spPr>
          <a:xfrm>
            <a:off x="4548552" y="5327975"/>
            <a:ext cx="2897945" cy="523220"/>
          </a:xfrm>
          <a:prstGeom prst="rect">
            <a:avLst/>
          </a:prstGeom>
          <a:noFill/>
        </p:spPr>
        <p:txBody>
          <a:bodyPr wrap="square" rtlCol="1">
            <a:spAutoFit/>
          </a:bodyPr>
          <a:lstStyle/>
          <a:p>
            <a:pPr algn="ctr"/>
            <a:r>
              <a:rPr lang="en-US" sz="2800" b="1">
                <a:solidFill>
                  <a:srgbClr val="002060"/>
                </a:solidFill>
              </a:rPr>
              <a:t>2022-2023</a:t>
            </a:r>
            <a:endParaRPr lang="ar-SY" sz="2800" b="1" dirty="0">
              <a:solidFill>
                <a:srgbClr val="002060"/>
              </a:solidFill>
            </a:endParaRPr>
          </a:p>
        </p:txBody>
      </p:sp>
      <p:sp>
        <p:nvSpPr>
          <p:cNvPr id="9" name="TextBox 8">
            <a:extLst>
              <a:ext uri="{FF2B5EF4-FFF2-40B4-BE49-F238E27FC236}">
                <a16:creationId xmlns:a16="http://schemas.microsoft.com/office/drawing/2014/main" id="{F4D6A447-38A3-4F07-B0C0-4629A650A3E7}"/>
              </a:ext>
            </a:extLst>
          </p:cNvPr>
          <p:cNvSpPr txBox="1"/>
          <p:nvPr/>
        </p:nvSpPr>
        <p:spPr>
          <a:xfrm>
            <a:off x="1394234" y="3322743"/>
            <a:ext cx="8854289" cy="523220"/>
          </a:xfrm>
          <a:prstGeom prst="rect">
            <a:avLst/>
          </a:prstGeom>
          <a:noFill/>
        </p:spPr>
        <p:txBody>
          <a:bodyPr wrap="square">
            <a:spAutoFit/>
          </a:bodyPr>
          <a:lstStyle/>
          <a:p>
            <a:pPr algn="ctr"/>
            <a:r>
              <a:rPr lang="en-US" sz="2800" b="1" dirty="0">
                <a:ln w="0"/>
                <a:solidFill>
                  <a:srgbClr val="FF0000"/>
                </a:solidFill>
                <a:effectLst>
                  <a:outerShdw blurRad="38100" dist="19050" dir="2700000" algn="tl" rotWithShape="0">
                    <a:schemeClr val="dk1">
                      <a:alpha val="40000"/>
                    </a:schemeClr>
                  </a:outerShdw>
                </a:effectLst>
              </a:rPr>
              <a:t>Properties of Oil </a:t>
            </a:r>
            <a:endParaRPr lang="en-GB" sz="2800" b="1" dirty="0">
              <a:ln w="0"/>
              <a:solidFill>
                <a:srgbClr val="FF0000"/>
              </a:solidFill>
              <a:effectLst>
                <a:outerShdw blurRad="38100" dist="19050" dir="2700000" algn="tl" rotWithShape="0">
                  <a:schemeClr val="dk1">
                    <a:alpha val="40000"/>
                  </a:schemeClr>
                </a:outerShdw>
              </a:effectLst>
            </a:endParaRPr>
          </a:p>
        </p:txBody>
      </p:sp>
      <p:sp>
        <p:nvSpPr>
          <p:cNvPr id="11" name="Subtitle 2">
            <a:extLst>
              <a:ext uri="{FF2B5EF4-FFF2-40B4-BE49-F238E27FC236}">
                <a16:creationId xmlns:a16="http://schemas.microsoft.com/office/drawing/2014/main" id="{0F53F504-FA21-4485-A670-E1806DF1C478}"/>
              </a:ext>
            </a:extLst>
          </p:cNvPr>
          <p:cNvSpPr txBox="1">
            <a:spLocks/>
          </p:cNvSpPr>
          <p:nvPr/>
        </p:nvSpPr>
        <p:spPr>
          <a:xfrm>
            <a:off x="1614535" y="2553302"/>
            <a:ext cx="9144000" cy="7694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FF0000"/>
                </a:solidFill>
                <a:cs typeface="+mj-cs"/>
              </a:rPr>
              <a:t>Reservoir Fluid Properties</a:t>
            </a:r>
            <a:endParaRPr lang="ar-SY" sz="4400" dirty="0">
              <a:solidFill>
                <a:srgbClr val="FF0000"/>
              </a:solidFill>
              <a:cs typeface="+mj-cs"/>
            </a:endParaRPr>
          </a:p>
        </p:txBody>
      </p:sp>
      <p:pic>
        <p:nvPicPr>
          <p:cNvPr id="12" name="Picture 4">
            <a:extLst>
              <a:ext uri="{FF2B5EF4-FFF2-40B4-BE49-F238E27FC236}">
                <a16:creationId xmlns:a16="http://schemas.microsoft.com/office/drawing/2014/main" id="{3B73C890-0FE2-452B-9EDF-B6F8C44D5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67" y="453466"/>
            <a:ext cx="1962175" cy="1900435"/>
          </a:xfrm>
          <a:prstGeom prst="rect">
            <a:avLst/>
          </a:prstGeom>
        </p:spPr>
      </p:pic>
    </p:spTree>
    <p:extLst>
      <p:ext uri="{BB962C8B-B14F-4D97-AF65-F5344CB8AC3E}">
        <p14:creationId xmlns:p14="http://schemas.microsoft.com/office/powerpoint/2010/main" val="35480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C427-C6EE-412A-A773-23B96D6C3D5C}"/>
              </a:ext>
            </a:extLst>
          </p:cNvPr>
          <p:cNvSpPr>
            <a:spLocks noGrp="1"/>
          </p:cNvSpPr>
          <p:nvPr>
            <p:ph type="title"/>
          </p:nvPr>
        </p:nvSpPr>
        <p:spPr>
          <a:xfrm>
            <a:off x="725079" y="136525"/>
            <a:ext cx="10515600" cy="539848"/>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3200" b="1" dirty="0">
                <a:solidFill>
                  <a:srgbClr val="FF0000"/>
                </a:solidFill>
                <a:latin typeface="OpenSans-Bold"/>
                <a:ea typeface="+mn-ea"/>
                <a:cs typeface="+mn-cs"/>
              </a:rPr>
              <a:t>Specific Gravity of the Solution Gas</a:t>
            </a:r>
          </a:p>
        </p:txBody>
      </p:sp>
      <p:sp>
        <p:nvSpPr>
          <p:cNvPr id="4" name="Footer Placeholder 3">
            <a:extLst>
              <a:ext uri="{FF2B5EF4-FFF2-40B4-BE49-F238E27FC236}">
                <a16:creationId xmlns:a16="http://schemas.microsoft.com/office/drawing/2014/main" id="{13165F09-8758-45EB-8C97-309EFA70BA58}"/>
              </a:ext>
            </a:extLst>
          </p:cNvPr>
          <p:cNvSpPr>
            <a:spLocks noGrp="1"/>
          </p:cNvSpPr>
          <p:nvPr>
            <p:ph type="ftr" sz="quarter" idx="11"/>
          </p:nvPr>
        </p:nvSpPr>
        <p:spPr/>
        <p:txBody>
          <a:bodyPr/>
          <a:lstStyle/>
          <a:p>
            <a:r>
              <a:rPr lang="en-GB" dirty="0"/>
              <a:t>Reservoir Fluid Properties</a:t>
            </a:r>
          </a:p>
        </p:txBody>
      </p:sp>
      <p:sp>
        <p:nvSpPr>
          <p:cNvPr id="5" name="Slide Number Placeholder 4">
            <a:extLst>
              <a:ext uri="{FF2B5EF4-FFF2-40B4-BE49-F238E27FC236}">
                <a16:creationId xmlns:a16="http://schemas.microsoft.com/office/drawing/2014/main" id="{609E45C5-C289-45F4-949C-8040B7F15CA9}"/>
              </a:ext>
            </a:extLst>
          </p:cNvPr>
          <p:cNvSpPr>
            <a:spLocks noGrp="1"/>
          </p:cNvSpPr>
          <p:nvPr>
            <p:ph type="sldNum" sz="quarter" idx="12"/>
          </p:nvPr>
        </p:nvSpPr>
        <p:spPr/>
        <p:txBody>
          <a:bodyPr/>
          <a:lstStyle/>
          <a:p>
            <a:fld id="{FF24955D-8619-4099-8A53-AC1898540FFA}" type="slidenum">
              <a:rPr lang="en-GB" smtClean="0"/>
              <a:t>10</a:t>
            </a:fld>
            <a:endParaRPr lang="en-GB"/>
          </a:p>
        </p:txBody>
      </p:sp>
      <p:sp>
        <p:nvSpPr>
          <p:cNvPr id="6" name="Rectangle 5">
            <a:extLst>
              <a:ext uri="{FF2B5EF4-FFF2-40B4-BE49-F238E27FC236}">
                <a16:creationId xmlns:a16="http://schemas.microsoft.com/office/drawing/2014/main" id="{1C73502C-6C38-4CA2-BFA6-BDFFF0BFB124}"/>
              </a:ext>
            </a:extLst>
          </p:cNvPr>
          <p:cNvSpPr/>
          <p:nvPr/>
        </p:nvSpPr>
        <p:spPr>
          <a:xfrm>
            <a:off x="678400" y="1166399"/>
            <a:ext cx="10891559" cy="707886"/>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specific gravity of the solution gas is described by the weighted average of the specific gravities of the separated gas from each separator.</a:t>
            </a:r>
          </a:p>
        </p:txBody>
      </p:sp>
      <p:sp>
        <p:nvSpPr>
          <p:cNvPr id="7" name="Rectangle 6">
            <a:extLst>
              <a:ext uri="{FF2B5EF4-FFF2-40B4-BE49-F238E27FC236}">
                <a16:creationId xmlns:a16="http://schemas.microsoft.com/office/drawing/2014/main" id="{E9290260-6CD1-429F-8D98-E6F322A25823}"/>
              </a:ext>
            </a:extLst>
          </p:cNvPr>
          <p:cNvSpPr/>
          <p:nvPr/>
        </p:nvSpPr>
        <p:spPr>
          <a:xfrm>
            <a:off x="678400" y="2459946"/>
            <a:ext cx="10891558" cy="400110"/>
          </a:xfrm>
          <a:prstGeom prst="rect">
            <a:avLst/>
          </a:prstGeom>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weighted-average approach is based on the separator gas-oil ratio, or:</a:t>
            </a:r>
          </a:p>
        </p:txBody>
      </p:sp>
      <p:pic>
        <p:nvPicPr>
          <p:cNvPr id="8" name="Picture 7">
            <a:extLst>
              <a:ext uri="{FF2B5EF4-FFF2-40B4-BE49-F238E27FC236}">
                <a16:creationId xmlns:a16="http://schemas.microsoft.com/office/drawing/2014/main" id="{D5614EC6-2838-4C17-BEF8-62D59ECDBD5F}"/>
              </a:ext>
            </a:extLst>
          </p:cNvPr>
          <p:cNvPicPr>
            <a:picLocks noChangeAspect="1"/>
          </p:cNvPicPr>
          <p:nvPr/>
        </p:nvPicPr>
        <p:blipFill>
          <a:blip r:embed="rId2"/>
          <a:stretch>
            <a:fillRect/>
          </a:stretch>
        </p:blipFill>
        <p:spPr>
          <a:xfrm>
            <a:off x="917259" y="3609488"/>
            <a:ext cx="4178560" cy="1833101"/>
          </a:xfrm>
          <a:prstGeom prst="rect">
            <a:avLst/>
          </a:prstGeom>
        </p:spPr>
      </p:pic>
      <p:pic>
        <p:nvPicPr>
          <p:cNvPr id="9" name="Picture 8">
            <a:extLst>
              <a:ext uri="{FF2B5EF4-FFF2-40B4-BE49-F238E27FC236}">
                <a16:creationId xmlns:a16="http://schemas.microsoft.com/office/drawing/2014/main" id="{6E74823E-6BB8-4961-BC7E-671DA99C2A04}"/>
              </a:ext>
            </a:extLst>
          </p:cNvPr>
          <p:cNvPicPr>
            <a:picLocks noChangeAspect="1"/>
          </p:cNvPicPr>
          <p:nvPr/>
        </p:nvPicPr>
        <p:blipFill>
          <a:blip r:embed="rId3"/>
          <a:stretch>
            <a:fillRect/>
          </a:stretch>
        </p:blipFill>
        <p:spPr>
          <a:xfrm>
            <a:off x="5912397" y="3816471"/>
            <a:ext cx="5328282" cy="1419134"/>
          </a:xfrm>
          <a:prstGeom prst="rect">
            <a:avLst/>
          </a:prstGeom>
        </p:spPr>
      </p:pic>
    </p:spTree>
    <p:extLst>
      <p:ext uri="{BB962C8B-B14F-4D97-AF65-F5344CB8AC3E}">
        <p14:creationId xmlns:p14="http://schemas.microsoft.com/office/powerpoint/2010/main" val="147567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6257315-C2EC-4E2E-9D9D-32636C602E86}"/>
              </a:ext>
            </a:extLst>
          </p:cNvPr>
          <p:cNvSpPr>
            <a:spLocks noGrp="1"/>
          </p:cNvSpPr>
          <p:nvPr>
            <p:ph type="ftr" sz="quarter" idx="11"/>
          </p:nvPr>
        </p:nvSpPr>
        <p:spPr/>
        <p:txBody>
          <a:bodyPr/>
          <a:lstStyle/>
          <a:p>
            <a:r>
              <a:rPr lang="en-GB"/>
              <a:t>Reservoir Fluid Properties</a:t>
            </a:r>
          </a:p>
        </p:txBody>
      </p:sp>
      <p:sp>
        <p:nvSpPr>
          <p:cNvPr id="5" name="Slide Number Placeholder 4">
            <a:extLst>
              <a:ext uri="{FF2B5EF4-FFF2-40B4-BE49-F238E27FC236}">
                <a16:creationId xmlns:a16="http://schemas.microsoft.com/office/drawing/2014/main" id="{0ED0FD41-27F8-4754-BCBC-9A29F4A2D8FC}"/>
              </a:ext>
            </a:extLst>
          </p:cNvPr>
          <p:cNvSpPr>
            <a:spLocks noGrp="1"/>
          </p:cNvSpPr>
          <p:nvPr>
            <p:ph type="sldNum" sz="quarter" idx="12"/>
          </p:nvPr>
        </p:nvSpPr>
        <p:spPr/>
        <p:txBody>
          <a:bodyPr/>
          <a:lstStyle/>
          <a:p>
            <a:fld id="{FF24955D-8619-4099-8A53-AC1898540FFA}" type="slidenum">
              <a:rPr lang="en-GB" smtClean="0"/>
              <a:t>11</a:t>
            </a:fld>
            <a:endParaRPr lang="en-GB"/>
          </a:p>
        </p:txBody>
      </p:sp>
      <p:sp>
        <p:nvSpPr>
          <p:cNvPr id="6" name="Title 1">
            <a:extLst>
              <a:ext uri="{FF2B5EF4-FFF2-40B4-BE49-F238E27FC236}">
                <a16:creationId xmlns:a16="http://schemas.microsoft.com/office/drawing/2014/main" id="{478934B1-8DED-4D7A-B25A-637F98F62AB2}"/>
              </a:ext>
            </a:extLst>
          </p:cNvPr>
          <p:cNvSpPr txBox="1">
            <a:spLocks/>
          </p:cNvSpPr>
          <p:nvPr/>
        </p:nvSpPr>
        <p:spPr>
          <a:xfrm>
            <a:off x="645179" y="862760"/>
            <a:ext cx="10515600" cy="45634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0000"/>
                </a:solidFill>
                <a:latin typeface="Times New Roman" panose="02020603050405020304" pitchFamily="18" charset="0"/>
                <a:cs typeface="Times New Roman" panose="02020603050405020304" pitchFamily="18" charset="0"/>
              </a:rPr>
              <a:t>Example</a:t>
            </a:r>
          </a:p>
        </p:txBody>
      </p:sp>
      <p:sp>
        <p:nvSpPr>
          <p:cNvPr id="7" name="Slide Number Placeholder 5">
            <a:extLst>
              <a:ext uri="{FF2B5EF4-FFF2-40B4-BE49-F238E27FC236}">
                <a16:creationId xmlns:a16="http://schemas.microsoft.com/office/drawing/2014/main" id="{02E80C99-7651-4D4D-804A-C1E65F5281F5}"/>
              </a:ext>
            </a:extLst>
          </p:cNvPr>
          <p:cNvSpPr txBox="1">
            <a:spLocks/>
          </p:cNvSpPr>
          <p:nvPr/>
        </p:nvSpPr>
        <p:spPr>
          <a:xfrm>
            <a:off x="8629454" y="644119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30EEE1-F68F-443E-A2E7-B5CB1697F3EC}" type="slidenum">
              <a:rPr lang="en-US" smtClean="0"/>
              <a:pPr/>
              <a:t>11</a:t>
            </a:fld>
            <a:endParaRPr lang="en-US"/>
          </a:p>
        </p:txBody>
      </p:sp>
      <p:sp>
        <p:nvSpPr>
          <p:cNvPr id="8" name="Rectangle 7">
            <a:extLst>
              <a:ext uri="{FF2B5EF4-FFF2-40B4-BE49-F238E27FC236}">
                <a16:creationId xmlns:a16="http://schemas.microsoft.com/office/drawing/2014/main" id="{5F79D5EE-C5A5-4347-820E-6ABDE74E893E}"/>
              </a:ext>
            </a:extLst>
          </p:cNvPr>
          <p:cNvSpPr/>
          <p:nvPr/>
        </p:nvSpPr>
        <p:spPr>
          <a:xfrm>
            <a:off x="565279" y="1324040"/>
            <a:ext cx="10675400" cy="707886"/>
          </a:xfrm>
          <a:prstGeom prst="rect">
            <a:avLst/>
          </a:prstGeom>
        </p:spPr>
        <p:txBody>
          <a:bodyPr wrap="square">
            <a:spAutoFit/>
          </a:bodyPr>
          <a:lstStyle/>
          <a:p>
            <a:pPr algn="just"/>
            <a:r>
              <a:rPr lang="en-US" sz="2000" dirty="0">
                <a:latin typeface="Times-Roman"/>
              </a:rPr>
              <a:t>Separator tests were conducted on a crude oil sample. Results of the test in terms of the separator gas-oil ration and specific gravity of the separated gas are given below:</a:t>
            </a:r>
            <a:endParaRPr lang="en-US" sz="2000" dirty="0"/>
          </a:p>
        </p:txBody>
      </p:sp>
      <p:pic>
        <p:nvPicPr>
          <p:cNvPr id="9" name="Picture 8">
            <a:extLst>
              <a:ext uri="{FF2B5EF4-FFF2-40B4-BE49-F238E27FC236}">
                <a16:creationId xmlns:a16="http://schemas.microsoft.com/office/drawing/2014/main" id="{634E2A84-9397-423D-BC52-C9119D461EE4}"/>
              </a:ext>
            </a:extLst>
          </p:cNvPr>
          <p:cNvPicPr>
            <a:picLocks noChangeAspect="1"/>
          </p:cNvPicPr>
          <p:nvPr/>
        </p:nvPicPr>
        <p:blipFill>
          <a:blip r:embed="rId2"/>
          <a:stretch>
            <a:fillRect/>
          </a:stretch>
        </p:blipFill>
        <p:spPr>
          <a:xfrm>
            <a:off x="2220878" y="2079059"/>
            <a:ext cx="7237445" cy="1549005"/>
          </a:xfrm>
          <a:prstGeom prst="rect">
            <a:avLst/>
          </a:prstGeom>
        </p:spPr>
      </p:pic>
      <p:sp>
        <p:nvSpPr>
          <p:cNvPr id="10" name="Rectangle 9">
            <a:extLst>
              <a:ext uri="{FF2B5EF4-FFF2-40B4-BE49-F238E27FC236}">
                <a16:creationId xmlns:a16="http://schemas.microsoft.com/office/drawing/2014/main" id="{B199F51C-5245-467A-83FA-3CA9DD64C9A4}"/>
              </a:ext>
            </a:extLst>
          </p:cNvPr>
          <p:cNvSpPr/>
          <p:nvPr/>
        </p:nvSpPr>
        <p:spPr>
          <a:xfrm>
            <a:off x="697254" y="3698027"/>
            <a:ext cx="4826962" cy="369332"/>
          </a:xfrm>
          <a:prstGeom prst="rect">
            <a:avLst/>
          </a:prstGeom>
        </p:spPr>
        <p:txBody>
          <a:bodyPr wrap="none">
            <a:spAutoFit/>
          </a:bodyPr>
          <a:lstStyle/>
          <a:p>
            <a:r>
              <a:rPr lang="en-US" dirty="0">
                <a:latin typeface="Times-Roman"/>
              </a:rPr>
              <a:t>Calculate the specific gravity of the separated gas.</a:t>
            </a:r>
            <a:endParaRPr lang="en-US" dirty="0"/>
          </a:p>
        </p:txBody>
      </p:sp>
      <p:sp>
        <p:nvSpPr>
          <p:cNvPr id="11" name="Rectangle 10">
            <a:extLst>
              <a:ext uri="{FF2B5EF4-FFF2-40B4-BE49-F238E27FC236}">
                <a16:creationId xmlns:a16="http://schemas.microsoft.com/office/drawing/2014/main" id="{78821C61-5035-4E6A-90A6-217E4865B525}"/>
              </a:ext>
            </a:extLst>
          </p:cNvPr>
          <p:cNvSpPr/>
          <p:nvPr/>
        </p:nvSpPr>
        <p:spPr>
          <a:xfrm>
            <a:off x="697254" y="4109042"/>
            <a:ext cx="1095172" cy="400110"/>
          </a:xfrm>
          <a:prstGeom prst="rect">
            <a:avLst/>
          </a:prstGeom>
        </p:spPr>
        <p:txBody>
          <a:bodyPr wrap="none">
            <a:spAutoFit/>
          </a:bodyPr>
          <a:lstStyle/>
          <a:p>
            <a:r>
              <a:rPr lang="en-US" sz="2000" b="1" dirty="0">
                <a:solidFill>
                  <a:srgbClr val="FF0000"/>
                </a:solidFill>
                <a:latin typeface="Times-Bold"/>
              </a:rPr>
              <a:t>Solution</a:t>
            </a:r>
            <a:endParaRPr lang="en-US" sz="2000" dirty="0">
              <a:solidFill>
                <a:srgbClr val="FF0000"/>
              </a:solidFill>
            </a:endParaRPr>
          </a:p>
        </p:txBody>
      </p:sp>
      <p:pic>
        <p:nvPicPr>
          <p:cNvPr id="12" name="Picture 11">
            <a:extLst>
              <a:ext uri="{FF2B5EF4-FFF2-40B4-BE49-F238E27FC236}">
                <a16:creationId xmlns:a16="http://schemas.microsoft.com/office/drawing/2014/main" id="{90457927-BE00-4C2E-ACD2-50AF31A6819B}"/>
              </a:ext>
            </a:extLst>
          </p:cNvPr>
          <p:cNvPicPr>
            <a:picLocks noChangeAspect="1"/>
          </p:cNvPicPr>
          <p:nvPr/>
        </p:nvPicPr>
        <p:blipFill>
          <a:blip r:embed="rId3"/>
          <a:stretch>
            <a:fillRect/>
          </a:stretch>
        </p:blipFill>
        <p:spPr>
          <a:xfrm>
            <a:off x="1036492" y="4547737"/>
            <a:ext cx="7973961" cy="1527539"/>
          </a:xfrm>
          <a:prstGeom prst="rect">
            <a:avLst/>
          </a:prstGeom>
        </p:spPr>
      </p:pic>
      <p:sp>
        <p:nvSpPr>
          <p:cNvPr id="13" name="Title 1">
            <a:extLst>
              <a:ext uri="{FF2B5EF4-FFF2-40B4-BE49-F238E27FC236}">
                <a16:creationId xmlns:a16="http://schemas.microsoft.com/office/drawing/2014/main" id="{0AFC19E8-AE8E-4013-AF7B-F731C07F5FC1}"/>
              </a:ext>
            </a:extLst>
          </p:cNvPr>
          <p:cNvSpPr>
            <a:spLocks noGrp="1"/>
          </p:cNvSpPr>
          <p:nvPr>
            <p:ph type="title"/>
          </p:nvPr>
        </p:nvSpPr>
        <p:spPr>
          <a:xfrm>
            <a:off x="725079" y="136525"/>
            <a:ext cx="10515600" cy="539848"/>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3200" b="1" dirty="0">
                <a:solidFill>
                  <a:srgbClr val="FF0000"/>
                </a:solidFill>
                <a:latin typeface="OpenSans-Bold"/>
                <a:ea typeface="+mn-ea"/>
                <a:cs typeface="+mn-cs"/>
              </a:rPr>
              <a:t>Specific Gravity of the Solution Gas</a:t>
            </a:r>
          </a:p>
        </p:txBody>
      </p:sp>
    </p:spTree>
    <p:extLst>
      <p:ext uri="{BB962C8B-B14F-4D97-AF65-F5344CB8AC3E}">
        <p14:creationId xmlns:p14="http://schemas.microsoft.com/office/powerpoint/2010/main" val="412764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EAE2FB-E63D-40B6-A03B-AB6AD93344B6}"/>
              </a:ext>
            </a:extLst>
          </p:cNvPr>
          <p:cNvSpPr>
            <a:spLocks noGrp="1"/>
          </p:cNvSpPr>
          <p:nvPr>
            <p:ph type="sldNum" sz="quarter" idx="12"/>
          </p:nvPr>
        </p:nvSpPr>
        <p:spPr/>
        <p:txBody>
          <a:bodyPr/>
          <a:lstStyle/>
          <a:p>
            <a:fld id="{FF24955D-8619-4099-8A53-AC1898540FFA}" type="slidenum">
              <a:rPr lang="en-GB" smtClean="0"/>
              <a:t>12</a:t>
            </a:fld>
            <a:endParaRPr lang="en-GB"/>
          </a:p>
        </p:txBody>
      </p:sp>
      <p:sp>
        <p:nvSpPr>
          <p:cNvPr id="6" name="TextBox 5">
            <a:extLst>
              <a:ext uri="{FF2B5EF4-FFF2-40B4-BE49-F238E27FC236}">
                <a16:creationId xmlns:a16="http://schemas.microsoft.com/office/drawing/2014/main" id="{AD544A58-8EEB-4EDE-B295-D44360F584DE}"/>
              </a:ext>
            </a:extLst>
          </p:cNvPr>
          <p:cNvSpPr txBox="1"/>
          <p:nvPr/>
        </p:nvSpPr>
        <p:spPr>
          <a:xfrm>
            <a:off x="2358615" y="179405"/>
            <a:ext cx="6094206" cy="646331"/>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ctr">
              <a:lnSpc>
                <a:spcPct val="90000"/>
              </a:lnSpc>
              <a:spcBef>
                <a:spcPct val="0"/>
              </a:spcBef>
              <a:buNone/>
              <a:defRPr sz="4000" b="1">
                <a:solidFill>
                  <a:srgbClr val="C05700"/>
                </a:solidFill>
                <a:latin typeface="OpenSans-Bol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solidFill>
                  <a:srgbClr val="FF0000"/>
                </a:solidFill>
              </a:rPr>
              <a:t>Bubble-Point Pressure</a:t>
            </a:r>
          </a:p>
        </p:txBody>
      </p:sp>
      <p:sp>
        <p:nvSpPr>
          <p:cNvPr id="7" name="Rectangle 6">
            <a:extLst>
              <a:ext uri="{FF2B5EF4-FFF2-40B4-BE49-F238E27FC236}">
                <a16:creationId xmlns:a16="http://schemas.microsoft.com/office/drawing/2014/main" id="{F021993D-7748-4276-AA55-78629E04FD66}"/>
              </a:ext>
            </a:extLst>
          </p:cNvPr>
          <p:cNvSpPr/>
          <p:nvPr/>
        </p:nvSpPr>
        <p:spPr>
          <a:xfrm>
            <a:off x="392055" y="1246072"/>
            <a:ext cx="10844906" cy="707886"/>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Times-Roman"/>
              </a:rPr>
              <a:t>The bubble-point pressure Pb of a hydrocarbon system is defined as the highest pressure at which a bubble of gas is first liberated from the oil.</a:t>
            </a:r>
            <a:endParaRPr lang="en-US" sz="2000" dirty="0"/>
          </a:p>
        </p:txBody>
      </p:sp>
      <p:sp>
        <p:nvSpPr>
          <p:cNvPr id="8" name="Rectangle 7">
            <a:extLst>
              <a:ext uri="{FF2B5EF4-FFF2-40B4-BE49-F238E27FC236}">
                <a16:creationId xmlns:a16="http://schemas.microsoft.com/office/drawing/2014/main" id="{ACEB5253-4CAA-408A-875C-DB54E85A264D}"/>
              </a:ext>
            </a:extLst>
          </p:cNvPr>
          <p:cNvSpPr/>
          <p:nvPr/>
        </p:nvSpPr>
        <p:spPr>
          <a:xfrm>
            <a:off x="392054" y="2134816"/>
            <a:ext cx="10844906" cy="400110"/>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Times-Roman"/>
              </a:rPr>
              <a:t>This important property can be measured experimentally.</a:t>
            </a:r>
            <a:endParaRPr lang="en-US" sz="2000" dirty="0"/>
          </a:p>
        </p:txBody>
      </p:sp>
      <p:sp>
        <p:nvSpPr>
          <p:cNvPr id="9" name="Rectangle 8">
            <a:extLst>
              <a:ext uri="{FF2B5EF4-FFF2-40B4-BE49-F238E27FC236}">
                <a16:creationId xmlns:a16="http://schemas.microsoft.com/office/drawing/2014/main" id="{6E856E48-0132-4AFB-8EBE-2FC054C8B2DC}"/>
              </a:ext>
            </a:extLst>
          </p:cNvPr>
          <p:cNvSpPr/>
          <p:nvPr/>
        </p:nvSpPr>
        <p:spPr>
          <a:xfrm>
            <a:off x="392054" y="2685006"/>
            <a:ext cx="10844906" cy="1015663"/>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Times-Roman"/>
              </a:rPr>
              <a:t>In the absence of the experimentally measured bubble-point pressure, it is necessary for the engineer to estimate this crude oil property using one of empirical or mathematical correlations with available measured producing parameters.</a:t>
            </a:r>
            <a:endParaRPr lang="en-US" sz="2000" dirty="0"/>
          </a:p>
        </p:txBody>
      </p:sp>
      <p:sp>
        <p:nvSpPr>
          <p:cNvPr id="10" name="Rectangle 9">
            <a:extLst>
              <a:ext uri="{FF2B5EF4-FFF2-40B4-BE49-F238E27FC236}">
                <a16:creationId xmlns:a16="http://schemas.microsoft.com/office/drawing/2014/main" id="{F4EFB4E3-5373-401B-9F44-76CAF25C0F44}"/>
              </a:ext>
            </a:extLst>
          </p:cNvPr>
          <p:cNvSpPr/>
          <p:nvPr/>
        </p:nvSpPr>
        <p:spPr>
          <a:xfrm>
            <a:off x="392054" y="3789194"/>
            <a:ext cx="10844906" cy="707886"/>
          </a:xfrm>
          <a:prstGeom prst="rect">
            <a:avLst/>
          </a:prstGeom>
        </p:spPr>
        <p:txBody>
          <a:bodyPr wrap="square">
            <a:spAutoFit/>
          </a:bodyPr>
          <a:lstStyle/>
          <a:p>
            <a:pPr marL="285750" indent="-285750">
              <a:buFont typeface="Arial" panose="020B0604020202020204" pitchFamily="34" charset="0"/>
              <a:buChar char="•"/>
            </a:pPr>
            <a:r>
              <a:rPr lang="en-US" sz="2000" dirty="0">
                <a:latin typeface="Times-Roman"/>
              </a:rPr>
              <a:t>The correlations are essentially based on the assumption that the bubble-point pressure is a strong function of gas solubility Rs, gas specific gravity, oil gravity API, and temperature T, or:</a:t>
            </a:r>
            <a:endParaRPr lang="en-US" sz="2000" dirty="0"/>
          </a:p>
        </p:txBody>
      </p:sp>
      <p:pic>
        <p:nvPicPr>
          <p:cNvPr id="11" name="Picture 10">
            <a:extLst>
              <a:ext uri="{FF2B5EF4-FFF2-40B4-BE49-F238E27FC236}">
                <a16:creationId xmlns:a16="http://schemas.microsoft.com/office/drawing/2014/main" id="{98E994B2-DB61-4E6A-98EE-7F17EEDF0770}"/>
              </a:ext>
            </a:extLst>
          </p:cNvPr>
          <p:cNvPicPr>
            <a:picLocks noChangeAspect="1"/>
          </p:cNvPicPr>
          <p:nvPr/>
        </p:nvPicPr>
        <p:blipFill>
          <a:blip r:embed="rId2"/>
          <a:stretch>
            <a:fillRect/>
          </a:stretch>
        </p:blipFill>
        <p:spPr>
          <a:xfrm>
            <a:off x="693369" y="4585605"/>
            <a:ext cx="2618792" cy="496303"/>
          </a:xfrm>
          <a:prstGeom prst="rect">
            <a:avLst/>
          </a:prstGeom>
        </p:spPr>
      </p:pic>
    </p:spTree>
    <p:extLst>
      <p:ext uri="{BB962C8B-B14F-4D97-AF65-F5344CB8AC3E}">
        <p14:creationId xmlns:p14="http://schemas.microsoft.com/office/powerpoint/2010/main" val="578865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4EAD3-D7D6-4BD9-B049-2191B1C6C437}"/>
              </a:ext>
            </a:extLst>
          </p:cNvPr>
          <p:cNvSpPr>
            <a:spLocks noGrp="1"/>
          </p:cNvSpPr>
          <p:nvPr>
            <p:ph type="sldNum" sz="quarter" idx="12"/>
          </p:nvPr>
        </p:nvSpPr>
        <p:spPr/>
        <p:txBody>
          <a:bodyPr/>
          <a:lstStyle/>
          <a:p>
            <a:fld id="{FF24955D-8619-4099-8A53-AC1898540FFA}" type="slidenum">
              <a:rPr lang="en-GB" smtClean="0"/>
              <a:t>13</a:t>
            </a:fld>
            <a:endParaRPr lang="en-GB"/>
          </a:p>
        </p:txBody>
      </p:sp>
      <p:sp>
        <p:nvSpPr>
          <p:cNvPr id="5" name="Title 1">
            <a:extLst>
              <a:ext uri="{FF2B5EF4-FFF2-40B4-BE49-F238E27FC236}">
                <a16:creationId xmlns:a16="http://schemas.microsoft.com/office/drawing/2014/main" id="{1E1F54C6-92C2-464F-AE2A-1C8C9770EA5B}"/>
              </a:ext>
            </a:extLst>
          </p:cNvPr>
          <p:cNvSpPr>
            <a:spLocks noGrp="1"/>
          </p:cNvSpPr>
          <p:nvPr>
            <p:ph type="title"/>
          </p:nvPr>
        </p:nvSpPr>
        <p:spPr>
          <a:xfrm>
            <a:off x="678400" y="751868"/>
            <a:ext cx="8024536" cy="456346"/>
          </a:xfrm>
        </p:spPr>
        <p:txBody>
          <a:bodyPr>
            <a:noAutofit/>
          </a:bodyPr>
          <a:lstStyle/>
          <a:p>
            <a:r>
              <a:rPr lang="en-US" sz="2400" dirty="0">
                <a:solidFill>
                  <a:srgbClr val="FF0000"/>
                </a:solidFill>
                <a:latin typeface="Times New Roman" panose="02020603050405020304" pitchFamily="18" charset="0"/>
                <a:cs typeface="Times New Roman" panose="02020603050405020304" pitchFamily="18" charset="0"/>
              </a:rPr>
              <a:t>Empirical correlations for estimating the bubble-point pressure:</a:t>
            </a:r>
          </a:p>
        </p:txBody>
      </p:sp>
      <p:sp>
        <p:nvSpPr>
          <p:cNvPr id="6" name="Slide Number Placeholder 5">
            <a:extLst>
              <a:ext uri="{FF2B5EF4-FFF2-40B4-BE49-F238E27FC236}">
                <a16:creationId xmlns:a16="http://schemas.microsoft.com/office/drawing/2014/main" id="{800CD544-0588-42DE-B755-2899759E70B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30EEE1-F68F-443E-A2E7-B5CB1697F3EC}" type="slidenum">
              <a:rPr lang="en-US" smtClean="0"/>
              <a:pPr/>
              <a:t>13</a:t>
            </a:fld>
            <a:endParaRPr lang="en-US"/>
          </a:p>
        </p:txBody>
      </p:sp>
      <p:sp>
        <p:nvSpPr>
          <p:cNvPr id="7" name="Rectangle 6">
            <a:extLst>
              <a:ext uri="{FF2B5EF4-FFF2-40B4-BE49-F238E27FC236}">
                <a16:creationId xmlns:a16="http://schemas.microsoft.com/office/drawing/2014/main" id="{3485ABCE-CC39-48BC-A6AA-27FFEA222934}"/>
              </a:ext>
            </a:extLst>
          </p:cNvPr>
          <p:cNvSpPr/>
          <p:nvPr/>
        </p:nvSpPr>
        <p:spPr>
          <a:xfrm>
            <a:off x="678400" y="1305400"/>
            <a:ext cx="2960106" cy="461665"/>
          </a:xfrm>
          <a:prstGeom prst="rect">
            <a:avLst/>
          </a:prstGeom>
        </p:spPr>
        <p:txBody>
          <a:bodyPr wrap="none">
            <a:spAutoFit/>
          </a:bodyPr>
          <a:lstStyle/>
          <a:p>
            <a:r>
              <a:rPr lang="en-US" sz="2400" dirty="0">
                <a:solidFill>
                  <a:srgbClr val="0070C0"/>
                </a:solidFill>
                <a:latin typeface="Times-Bold"/>
              </a:rPr>
              <a:t>Standing’s Correlation</a:t>
            </a:r>
            <a:endParaRPr lang="en-US" sz="2400" dirty="0">
              <a:solidFill>
                <a:srgbClr val="0070C0"/>
              </a:solidFill>
            </a:endParaRPr>
          </a:p>
        </p:txBody>
      </p:sp>
      <p:sp>
        <p:nvSpPr>
          <p:cNvPr id="8" name="Rectangle 7">
            <a:extLst>
              <a:ext uri="{FF2B5EF4-FFF2-40B4-BE49-F238E27FC236}">
                <a16:creationId xmlns:a16="http://schemas.microsoft.com/office/drawing/2014/main" id="{C87A0C63-15DC-40D6-8072-1179D364E4F3}"/>
              </a:ext>
            </a:extLst>
          </p:cNvPr>
          <p:cNvSpPr/>
          <p:nvPr/>
        </p:nvSpPr>
        <p:spPr>
          <a:xfrm>
            <a:off x="518600" y="1832686"/>
            <a:ext cx="10675400" cy="369332"/>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Roman"/>
              </a:rPr>
              <a:t>Standing (1981) presented the following correlation:</a:t>
            </a:r>
            <a:endParaRPr lang="en-US" dirty="0"/>
          </a:p>
        </p:txBody>
      </p:sp>
      <p:pic>
        <p:nvPicPr>
          <p:cNvPr id="9" name="Picture 8">
            <a:extLst>
              <a:ext uri="{FF2B5EF4-FFF2-40B4-BE49-F238E27FC236}">
                <a16:creationId xmlns:a16="http://schemas.microsoft.com/office/drawing/2014/main" id="{215AEC85-765B-45DD-B17C-43AF8652EE2B}"/>
              </a:ext>
            </a:extLst>
          </p:cNvPr>
          <p:cNvPicPr>
            <a:picLocks noChangeAspect="1"/>
          </p:cNvPicPr>
          <p:nvPr/>
        </p:nvPicPr>
        <p:blipFill>
          <a:blip r:embed="rId2"/>
          <a:stretch>
            <a:fillRect/>
          </a:stretch>
        </p:blipFill>
        <p:spPr>
          <a:xfrm>
            <a:off x="756558" y="2177986"/>
            <a:ext cx="3497403" cy="464425"/>
          </a:xfrm>
          <a:prstGeom prst="rect">
            <a:avLst/>
          </a:prstGeom>
        </p:spPr>
      </p:pic>
      <p:pic>
        <p:nvPicPr>
          <p:cNvPr id="10" name="Picture 9">
            <a:extLst>
              <a:ext uri="{FF2B5EF4-FFF2-40B4-BE49-F238E27FC236}">
                <a16:creationId xmlns:a16="http://schemas.microsoft.com/office/drawing/2014/main" id="{3A765345-7E4F-4564-ADE8-922A3EA30C26}"/>
              </a:ext>
            </a:extLst>
          </p:cNvPr>
          <p:cNvPicPr>
            <a:picLocks noChangeAspect="1"/>
          </p:cNvPicPr>
          <p:nvPr/>
        </p:nvPicPr>
        <p:blipFill>
          <a:blip r:embed="rId3"/>
          <a:stretch>
            <a:fillRect/>
          </a:stretch>
        </p:blipFill>
        <p:spPr>
          <a:xfrm>
            <a:off x="814825" y="2773653"/>
            <a:ext cx="3337250" cy="268243"/>
          </a:xfrm>
          <a:prstGeom prst="rect">
            <a:avLst/>
          </a:prstGeom>
        </p:spPr>
      </p:pic>
      <p:pic>
        <p:nvPicPr>
          <p:cNvPr id="11" name="Picture 10">
            <a:extLst>
              <a:ext uri="{FF2B5EF4-FFF2-40B4-BE49-F238E27FC236}">
                <a16:creationId xmlns:a16="http://schemas.microsoft.com/office/drawing/2014/main" id="{A4422B65-3A0D-495B-BD94-2605B426F616}"/>
              </a:ext>
            </a:extLst>
          </p:cNvPr>
          <p:cNvPicPr>
            <a:picLocks noChangeAspect="1"/>
          </p:cNvPicPr>
          <p:nvPr/>
        </p:nvPicPr>
        <p:blipFill>
          <a:blip r:embed="rId4"/>
          <a:stretch>
            <a:fillRect/>
          </a:stretch>
        </p:blipFill>
        <p:spPr>
          <a:xfrm>
            <a:off x="4855480" y="2380057"/>
            <a:ext cx="2833827" cy="528079"/>
          </a:xfrm>
          <a:prstGeom prst="rect">
            <a:avLst/>
          </a:prstGeom>
        </p:spPr>
      </p:pic>
      <p:sp>
        <p:nvSpPr>
          <p:cNvPr id="12" name="Rectangle 11">
            <a:extLst>
              <a:ext uri="{FF2B5EF4-FFF2-40B4-BE49-F238E27FC236}">
                <a16:creationId xmlns:a16="http://schemas.microsoft.com/office/drawing/2014/main" id="{19B332DB-780D-4EE6-B545-50A18296DF36}"/>
              </a:ext>
            </a:extLst>
          </p:cNvPr>
          <p:cNvSpPr/>
          <p:nvPr/>
        </p:nvSpPr>
        <p:spPr>
          <a:xfrm>
            <a:off x="518600" y="3102509"/>
            <a:ext cx="10675400" cy="646331"/>
          </a:xfrm>
          <a:prstGeom prst="rect">
            <a:avLst/>
          </a:prstGeom>
        </p:spPr>
        <p:txBody>
          <a:bodyPr wrap="square">
            <a:spAutoFit/>
          </a:bodyPr>
          <a:lstStyle/>
          <a:p>
            <a:pPr marL="285750" indent="-285750">
              <a:buFont typeface="Arial" panose="020B0604020202020204" pitchFamily="34" charset="0"/>
              <a:buChar char="•"/>
            </a:pPr>
            <a:r>
              <a:rPr lang="en-US" dirty="0">
                <a:latin typeface="Times-Roman"/>
              </a:rPr>
              <a:t>Standing’s correlation should be used with caution if nonhydrocarbon components are known to be present in the system.</a:t>
            </a:r>
            <a:endParaRPr lang="en-US" dirty="0"/>
          </a:p>
        </p:txBody>
      </p:sp>
      <p:sp>
        <p:nvSpPr>
          <p:cNvPr id="13" name="Title 1">
            <a:extLst>
              <a:ext uri="{FF2B5EF4-FFF2-40B4-BE49-F238E27FC236}">
                <a16:creationId xmlns:a16="http://schemas.microsoft.com/office/drawing/2014/main" id="{B012FCF0-BC07-4A25-9830-778A202A3D44}"/>
              </a:ext>
            </a:extLst>
          </p:cNvPr>
          <p:cNvSpPr txBox="1">
            <a:spLocks/>
          </p:cNvSpPr>
          <p:nvPr/>
        </p:nvSpPr>
        <p:spPr>
          <a:xfrm>
            <a:off x="678400" y="3809453"/>
            <a:ext cx="10515600" cy="456346"/>
          </a:xfrm>
          <a:prstGeom prst="rect">
            <a:avLst/>
          </a:prstGeom>
        </p:spPr>
        <p:txBody>
          <a:bodyPr wrap="none">
            <a:spAutoFit/>
          </a:bodyPr>
          <a:lstStyle>
            <a:defPPr>
              <a:defRPr lang="en-US"/>
            </a:defPPr>
            <a:lvl1pPr>
              <a:defRPr sz="2400">
                <a:solidFill>
                  <a:srgbClr val="0070C0"/>
                </a:solidFill>
                <a:latin typeface="Times-Bold"/>
              </a:defRPr>
            </a:lvl1pPr>
          </a:lstStyle>
          <a:p>
            <a:r>
              <a:rPr lang="en-US" dirty="0" err="1"/>
              <a:t>Marhoun’s</a:t>
            </a:r>
            <a:r>
              <a:rPr lang="en-US" dirty="0"/>
              <a:t> Correlation</a:t>
            </a:r>
          </a:p>
        </p:txBody>
      </p:sp>
      <p:sp>
        <p:nvSpPr>
          <p:cNvPr id="14" name="Rectangle 13">
            <a:extLst>
              <a:ext uri="{FF2B5EF4-FFF2-40B4-BE49-F238E27FC236}">
                <a16:creationId xmlns:a16="http://schemas.microsoft.com/office/drawing/2014/main" id="{002A6CAA-A0BF-4B07-81C5-A291BB0D231A}"/>
              </a:ext>
            </a:extLst>
          </p:cNvPr>
          <p:cNvSpPr/>
          <p:nvPr/>
        </p:nvSpPr>
        <p:spPr>
          <a:xfrm>
            <a:off x="518600" y="4231279"/>
            <a:ext cx="10675400" cy="400110"/>
          </a:xfrm>
          <a:prstGeom prst="rect">
            <a:avLst/>
          </a:prstGeom>
        </p:spPr>
        <p:txBody>
          <a:bodyPr wrap="square">
            <a:spAutoFit/>
          </a:bodyPr>
          <a:lstStyle/>
          <a:p>
            <a:pPr marL="285750" indent="-285750">
              <a:buFont typeface="Arial" panose="020B0604020202020204" pitchFamily="34" charset="0"/>
              <a:buChar char="•"/>
            </a:pPr>
            <a:r>
              <a:rPr lang="en-US" sz="2000" dirty="0" err="1">
                <a:latin typeface="Times-Roman"/>
              </a:rPr>
              <a:t>Marhoun</a:t>
            </a:r>
            <a:r>
              <a:rPr lang="en-US" sz="2000" dirty="0">
                <a:latin typeface="Times-Roman"/>
              </a:rPr>
              <a:t> (1988) developed the following  expression:</a:t>
            </a:r>
          </a:p>
        </p:txBody>
      </p:sp>
      <p:pic>
        <p:nvPicPr>
          <p:cNvPr id="15" name="Picture 14">
            <a:extLst>
              <a:ext uri="{FF2B5EF4-FFF2-40B4-BE49-F238E27FC236}">
                <a16:creationId xmlns:a16="http://schemas.microsoft.com/office/drawing/2014/main" id="{06C72F00-9624-43D2-BE68-1C8A78D616B3}"/>
              </a:ext>
            </a:extLst>
          </p:cNvPr>
          <p:cNvPicPr>
            <a:picLocks noChangeAspect="1"/>
          </p:cNvPicPr>
          <p:nvPr/>
        </p:nvPicPr>
        <p:blipFill>
          <a:blip r:embed="rId5"/>
          <a:stretch>
            <a:fillRect/>
          </a:stretch>
        </p:blipFill>
        <p:spPr>
          <a:xfrm>
            <a:off x="6428252" y="5157219"/>
            <a:ext cx="2575899" cy="871417"/>
          </a:xfrm>
          <a:prstGeom prst="rect">
            <a:avLst/>
          </a:prstGeom>
        </p:spPr>
      </p:pic>
      <p:pic>
        <p:nvPicPr>
          <p:cNvPr id="16" name="Picture 15">
            <a:extLst>
              <a:ext uri="{FF2B5EF4-FFF2-40B4-BE49-F238E27FC236}">
                <a16:creationId xmlns:a16="http://schemas.microsoft.com/office/drawing/2014/main" id="{495594C4-DD1D-4400-830A-67D3DA604050}"/>
              </a:ext>
            </a:extLst>
          </p:cNvPr>
          <p:cNvPicPr>
            <a:picLocks noChangeAspect="1"/>
          </p:cNvPicPr>
          <p:nvPr/>
        </p:nvPicPr>
        <p:blipFill>
          <a:blip r:embed="rId6"/>
          <a:stretch>
            <a:fillRect/>
          </a:stretch>
        </p:blipFill>
        <p:spPr>
          <a:xfrm>
            <a:off x="814825" y="4734552"/>
            <a:ext cx="2419363" cy="488416"/>
          </a:xfrm>
          <a:prstGeom prst="rect">
            <a:avLst/>
          </a:prstGeom>
        </p:spPr>
      </p:pic>
      <p:pic>
        <p:nvPicPr>
          <p:cNvPr id="17" name="Picture 16">
            <a:extLst>
              <a:ext uri="{FF2B5EF4-FFF2-40B4-BE49-F238E27FC236}">
                <a16:creationId xmlns:a16="http://schemas.microsoft.com/office/drawing/2014/main" id="{6EE5E496-5A30-48FA-A170-20EAB5CC3BA6}"/>
              </a:ext>
            </a:extLst>
          </p:cNvPr>
          <p:cNvPicPr>
            <a:picLocks noChangeAspect="1"/>
          </p:cNvPicPr>
          <p:nvPr/>
        </p:nvPicPr>
        <p:blipFill>
          <a:blip r:embed="rId7"/>
          <a:stretch>
            <a:fillRect/>
          </a:stretch>
        </p:blipFill>
        <p:spPr>
          <a:xfrm>
            <a:off x="743732" y="5304523"/>
            <a:ext cx="3827874" cy="720179"/>
          </a:xfrm>
          <a:prstGeom prst="rect">
            <a:avLst/>
          </a:prstGeom>
        </p:spPr>
      </p:pic>
      <p:sp>
        <p:nvSpPr>
          <p:cNvPr id="18" name="Rectangle 17">
            <a:extLst>
              <a:ext uri="{FF2B5EF4-FFF2-40B4-BE49-F238E27FC236}">
                <a16:creationId xmlns:a16="http://schemas.microsoft.com/office/drawing/2014/main" id="{E8BECD0E-ED28-459F-AB89-1BAB22FC9A3D}"/>
              </a:ext>
            </a:extLst>
          </p:cNvPr>
          <p:cNvSpPr/>
          <p:nvPr/>
        </p:nvSpPr>
        <p:spPr>
          <a:xfrm>
            <a:off x="518600" y="6063040"/>
            <a:ext cx="10675400" cy="707886"/>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Roman"/>
              </a:rPr>
              <a:t>The reported average absolute relative error for the correlation is 3.66% when compared with the experimental data used to develop the correlation.</a:t>
            </a:r>
            <a:endParaRPr lang="en-US" sz="2000" dirty="0"/>
          </a:p>
        </p:txBody>
      </p:sp>
      <p:sp>
        <p:nvSpPr>
          <p:cNvPr id="19" name="TextBox 18">
            <a:extLst>
              <a:ext uri="{FF2B5EF4-FFF2-40B4-BE49-F238E27FC236}">
                <a16:creationId xmlns:a16="http://schemas.microsoft.com/office/drawing/2014/main" id="{90A2D4BC-C26A-47B5-8A32-1B09E735F281}"/>
              </a:ext>
            </a:extLst>
          </p:cNvPr>
          <p:cNvSpPr txBox="1"/>
          <p:nvPr/>
        </p:nvSpPr>
        <p:spPr>
          <a:xfrm>
            <a:off x="2380130" y="61186"/>
            <a:ext cx="6094206" cy="646331"/>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ctr">
              <a:lnSpc>
                <a:spcPct val="90000"/>
              </a:lnSpc>
              <a:spcBef>
                <a:spcPct val="0"/>
              </a:spcBef>
              <a:buNone/>
              <a:defRPr sz="4000" b="1">
                <a:solidFill>
                  <a:srgbClr val="C05700"/>
                </a:solidFill>
                <a:latin typeface="OpenSans-Bol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solidFill>
                  <a:srgbClr val="FF0000"/>
                </a:solidFill>
              </a:rPr>
              <a:t>Bubble-Point Pressure</a:t>
            </a:r>
          </a:p>
        </p:txBody>
      </p:sp>
    </p:spTree>
    <p:extLst>
      <p:ext uri="{BB962C8B-B14F-4D97-AF65-F5344CB8AC3E}">
        <p14:creationId xmlns:p14="http://schemas.microsoft.com/office/powerpoint/2010/main" val="273596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Oil Formation Volume Factor</a:t>
            </a:r>
          </a:p>
        </p:txBody>
      </p:sp>
      <p:sp>
        <p:nvSpPr>
          <p:cNvPr id="2" name="Footer Placeholder 1"/>
          <p:cNvSpPr>
            <a:spLocks noGrp="1"/>
          </p:cNvSpPr>
          <p:nvPr>
            <p:ph type="ftr" sz="quarter" idx="11"/>
          </p:nvPr>
        </p:nvSpPr>
        <p:spPr/>
        <p:txBody>
          <a:bodyPr/>
          <a:lstStyle/>
          <a:p>
            <a:r>
              <a:rPr lang="en-GB" dirty="0"/>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14</a:t>
            </a:fld>
            <a:endParaRPr lang="en-GB"/>
          </a:p>
        </p:txBody>
      </p:sp>
      <p:sp>
        <p:nvSpPr>
          <p:cNvPr id="9" name="Rectangle 8"/>
          <p:cNvSpPr/>
          <p:nvPr/>
        </p:nvSpPr>
        <p:spPr>
          <a:xfrm>
            <a:off x="273948" y="1120286"/>
            <a:ext cx="11918052" cy="707886"/>
          </a:xfrm>
          <a:prstGeom prst="rect">
            <a:avLst/>
          </a:prstGeom>
        </p:spPr>
        <p:txBody>
          <a:bodyPr wrap="square">
            <a:spAutoFit/>
          </a:bodyPr>
          <a:lstStyle/>
          <a:p>
            <a:r>
              <a:rPr lang="en-GB" sz="2000" dirty="0">
                <a:solidFill>
                  <a:srgbClr val="000000"/>
                </a:solidFill>
                <a:latin typeface="Times New Roman" panose="02020603050405020304" pitchFamily="18" charset="0"/>
                <a:cs typeface="Times New Roman" panose="02020603050405020304" pitchFamily="18" charset="0"/>
              </a:rPr>
              <a:t>Volume of reservoir oil at reservoir conditions required to produce one standard volume of stock tank oil. Symbol: Bo</a:t>
            </a:r>
          </a:p>
        </p:txBody>
      </p:sp>
      <p:sp>
        <p:nvSpPr>
          <p:cNvPr id="10" name="Rectangle 9"/>
          <p:cNvSpPr/>
          <p:nvPr/>
        </p:nvSpPr>
        <p:spPr>
          <a:xfrm>
            <a:off x="273948" y="5124836"/>
            <a:ext cx="11544300" cy="707886"/>
          </a:xfrm>
          <a:prstGeom prst="rect">
            <a:avLst/>
          </a:prstGeom>
        </p:spPr>
        <p:txBody>
          <a:bodyPr wrap="square">
            <a:spAutoFit/>
          </a:bodyPr>
          <a:lstStyle/>
          <a:p>
            <a:r>
              <a:rPr lang="en-GB" sz="2000" dirty="0">
                <a:latin typeface="Times New Roman" panose="02020603050405020304" pitchFamily="18" charset="0"/>
              </a:rPr>
              <a:t>STB are considered to be at 60</a:t>
            </a:r>
            <a:r>
              <a:rPr lang="en-GB" sz="2000" dirty="0">
                <a:latin typeface="Symbol" panose="05050102010706020507" pitchFamily="18" charset="2"/>
              </a:rPr>
              <a:t>°</a:t>
            </a:r>
            <a:r>
              <a:rPr lang="en-GB" sz="2000" dirty="0">
                <a:latin typeface="Times New Roman" panose="02020603050405020304" pitchFamily="18" charset="0"/>
              </a:rPr>
              <a:t>F and atmospheric pressure regardless of the actual temperature of the stock tank</a:t>
            </a:r>
            <a:endParaRPr lang="en-GB" sz="2000" dirty="0"/>
          </a:p>
        </p:txBody>
      </p:sp>
      <p:sp>
        <p:nvSpPr>
          <p:cNvPr id="3" name="Rectangle 2"/>
          <p:cNvSpPr/>
          <p:nvPr/>
        </p:nvSpPr>
        <p:spPr>
          <a:xfrm>
            <a:off x="273948" y="4360704"/>
            <a:ext cx="6096000" cy="400110"/>
          </a:xfrm>
          <a:prstGeom prst="rect">
            <a:avLst/>
          </a:prstGeom>
        </p:spPr>
        <p:txBody>
          <a:bodyPr>
            <a:spAutoFit/>
          </a:bodyPr>
          <a:lstStyle/>
          <a:p>
            <a:r>
              <a:rPr lang="en-GB" sz="2000" dirty="0">
                <a:solidFill>
                  <a:srgbClr val="000000"/>
                </a:solidFill>
                <a:latin typeface="Times New Roman" panose="02020603050405020304" pitchFamily="18" charset="0"/>
                <a:cs typeface="Times New Roman" panose="02020603050405020304" pitchFamily="18" charset="0"/>
              </a:rPr>
              <a:t>Bo is always greater than or equal to unity.</a:t>
            </a:r>
          </a:p>
        </p:txBody>
      </p:sp>
      <mc:AlternateContent xmlns:mc="http://schemas.openxmlformats.org/markup-compatibility/2006" xmlns:a14="http://schemas.microsoft.com/office/drawing/2010/main">
        <mc:Choice Requires="a14">
          <p:sp>
            <p:nvSpPr>
              <p:cNvPr id="5" name="TextBox 4"/>
              <p:cNvSpPr txBox="1"/>
              <p:nvPr/>
            </p:nvSpPr>
            <p:spPr>
              <a:xfrm>
                <a:off x="273948" y="2212541"/>
                <a:ext cx="6504601" cy="740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𝐵</m:t>
                          </m:r>
                        </m:e>
                        <m:sub>
                          <m:r>
                            <a:rPr lang="en-GB" sz="2400" b="0" i="1" smtClean="0">
                              <a:latin typeface="Cambria Math" panose="02040503050406030204" pitchFamily="18" charset="0"/>
                            </a:rPr>
                            <m:t>𝑜</m:t>
                          </m:r>
                        </m:sub>
                      </m:sSub>
                      <m:r>
                        <a:rPr lang="en-GB" sz="2400" i="1" smtClean="0">
                          <a:latin typeface="Cambria Math" panose="02040503050406030204" pitchFamily="18" charset="0"/>
                        </a:rPr>
                        <m:t>=</m:t>
                      </m:r>
                      <m:f>
                        <m:fPr>
                          <m:ctrlPr>
                            <a:rPr lang="en-GB" sz="2400" i="1" smtClean="0">
                              <a:latin typeface="Cambria Math" panose="02040503050406030204" pitchFamily="18" charset="0"/>
                            </a:rPr>
                          </m:ctrlPr>
                        </m:fPr>
                        <m:num>
                          <m:r>
                            <a:rPr lang="en-GB" sz="2400" b="0" i="1" smtClean="0">
                              <a:latin typeface="Cambria Math" panose="02040503050406030204" pitchFamily="18" charset="0"/>
                            </a:rPr>
                            <m:t>𝑂𝑖𝑙</m:t>
                          </m:r>
                          <m:r>
                            <a:rPr lang="en-GB" sz="2400" b="0" i="1" smtClean="0">
                              <a:latin typeface="Cambria Math" panose="02040503050406030204" pitchFamily="18" charset="0"/>
                            </a:rPr>
                            <m:t> </m:t>
                          </m:r>
                          <m:r>
                            <a:rPr lang="en-GB" sz="2400" b="0" i="1" smtClean="0">
                              <a:latin typeface="Cambria Math" panose="02040503050406030204" pitchFamily="18" charset="0"/>
                            </a:rPr>
                            <m:t>𝑣𝑜𝑙𝑢𝑚𝑒</m:t>
                          </m:r>
                          <m:r>
                            <a:rPr lang="en-GB" sz="2400" b="0" i="1" smtClean="0">
                              <a:latin typeface="Cambria Math" panose="02040503050406030204" pitchFamily="18" charset="0"/>
                            </a:rPr>
                            <m:t> </m:t>
                          </m:r>
                          <m:r>
                            <a:rPr lang="en-GB" sz="2400" b="0" i="1" smtClean="0">
                              <a:latin typeface="Cambria Math" panose="02040503050406030204" pitchFamily="18" charset="0"/>
                            </a:rPr>
                            <m:t>𝑎𝑡</m:t>
                          </m:r>
                          <m:r>
                            <a:rPr lang="en-GB" sz="2400" b="0" i="1" smtClean="0">
                              <a:latin typeface="Cambria Math" panose="02040503050406030204" pitchFamily="18" charset="0"/>
                            </a:rPr>
                            <m:t> </m:t>
                          </m:r>
                          <m:r>
                            <a:rPr lang="en-GB" sz="2400" b="0" i="1" smtClean="0">
                              <a:latin typeface="Cambria Math" panose="02040503050406030204" pitchFamily="18" charset="0"/>
                            </a:rPr>
                            <m:t>𝑟𝑒𝑠𝑒𝑟𝑣𝑜𝑟</m:t>
                          </m:r>
                          <m:r>
                            <a:rPr lang="en-GB" sz="2400" b="0" i="1" smtClean="0">
                              <a:latin typeface="Cambria Math" panose="02040503050406030204" pitchFamily="18" charset="0"/>
                            </a:rPr>
                            <m:t> </m:t>
                          </m:r>
                          <m:r>
                            <a:rPr lang="en-GB" sz="2400" b="0" i="1" smtClean="0">
                              <a:latin typeface="Cambria Math" panose="02040503050406030204" pitchFamily="18" charset="0"/>
                            </a:rPr>
                            <m:t>𝑐𝑜𝑛𝑑𝑖𝑡𝑖𝑜𝑛𝑠</m:t>
                          </m:r>
                          <m:r>
                            <a:rPr lang="en-GB" sz="2400" b="0" i="1" smtClean="0">
                              <a:latin typeface="Cambria Math" panose="02040503050406030204" pitchFamily="18" charset="0"/>
                            </a:rPr>
                            <m:t>, </m:t>
                          </m:r>
                          <m:r>
                            <a:rPr lang="en-GB" sz="2400" b="0" i="1" smtClean="0">
                              <a:latin typeface="Cambria Math" panose="02040503050406030204" pitchFamily="18" charset="0"/>
                            </a:rPr>
                            <m:t>𝑏𝑏𝑙</m:t>
                          </m:r>
                        </m:num>
                        <m:den>
                          <m:r>
                            <a:rPr lang="en-GB" sz="2400" b="0" i="1" smtClean="0">
                              <a:latin typeface="Cambria Math" panose="02040503050406030204" pitchFamily="18" charset="0"/>
                            </a:rPr>
                            <m:t>𝑂𝑖𝑙</m:t>
                          </m:r>
                          <m:r>
                            <a:rPr lang="en-GB" sz="2400" b="0" i="1" smtClean="0">
                              <a:latin typeface="Cambria Math" panose="02040503050406030204" pitchFamily="18" charset="0"/>
                            </a:rPr>
                            <m:t> </m:t>
                          </m:r>
                          <m:r>
                            <a:rPr lang="en-GB" sz="2400" b="0" i="1" smtClean="0">
                              <a:latin typeface="Cambria Math" panose="02040503050406030204" pitchFamily="18" charset="0"/>
                            </a:rPr>
                            <m:t>𝑣𝑜𝑙𝑢𝑚𝑒</m:t>
                          </m:r>
                          <m:r>
                            <a:rPr lang="en-GB" sz="2400" b="0" i="1" smtClean="0">
                              <a:latin typeface="Cambria Math" panose="02040503050406030204" pitchFamily="18" charset="0"/>
                            </a:rPr>
                            <m:t> </m:t>
                          </m:r>
                          <m:r>
                            <a:rPr lang="en-GB" sz="2400" b="0" i="1" smtClean="0">
                              <a:latin typeface="Cambria Math" panose="02040503050406030204" pitchFamily="18" charset="0"/>
                            </a:rPr>
                            <m:t>𝑎𝑡</m:t>
                          </m:r>
                          <m:r>
                            <a:rPr lang="en-GB" sz="2400" b="0" i="1" smtClean="0">
                              <a:latin typeface="Cambria Math" panose="02040503050406030204" pitchFamily="18" charset="0"/>
                            </a:rPr>
                            <m:t> </m:t>
                          </m:r>
                          <m:r>
                            <a:rPr lang="en-GB" sz="2400" b="0" i="1" smtClean="0">
                              <a:latin typeface="Cambria Math" panose="02040503050406030204" pitchFamily="18" charset="0"/>
                            </a:rPr>
                            <m:t>𝑠𝑡𝑎𝑛𝑑𝑎𝑟𝑑𝑠</m:t>
                          </m:r>
                          <m:r>
                            <a:rPr lang="en-GB" sz="2400" b="0" i="1" smtClean="0">
                              <a:latin typeface="Cambria Math" panose="02040503050406030204" pitchFamily="18" charset="0"/>
                            </a:rPr>
                            <m:t> </m:t>
                          </m:r>
                          <m:r>
                            <a:rPr lang="en-GB" sz="2400" b="0" i="1" smtClean="0">
                              <a:latin typeface="Cambria Math" panose="02040503050406030204" pitchFamily="18" charset="0"/>
                            </a:rPr>
                            <m:t>𝑐𝑜𝑛𝑑𝑖𝑡𝑖𝑜𝑛𝑠</m:t>
                          </m:r>
                          <m:r>
                            <a:rPr lang="en-GB" sz="2400" b="0" i="1" smtClean="0">
                              <a:latin typeface="Cambria Math" panose="02040503050406030204" pitchFamily="18" charset="0"/>
                            </a:rPr>
                            <m:t>, </m:t>
                          </m:r>
                          <m:r>
                            <a:rPr lang="en-GB" sz="2400" b="0" i="1" smtClean="0">
                              <a:latin typeface="Cambria Math" panose="02040503050406030204" pitchFamily="18" charset="0"/>
                            </a:rPr>
                            <m:t>𝑆𝑇𝐵</m:t>
                          </m:r>
                        </m:den>
                      </m:f>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73948" y="2212541"/>
                <a:ext cx="6504601" cy="740331"/>
              </a:xfrm>
              <a:prstGeom prst="rect">
                <a:avLst/>
              </a:prstGeom>
              <a:blipFill>
                <a:blip r:embed="rId2"/>
                <a:stretch>
                  <a:fillRect/>
                </a:stretch>
              </a:blipFill>
            </p:spPr>
            <p:txBody>
              <a:bodyPr/>
              <a:lstStyle/>
              <a:p>
                <a:r>
                  <a:rPr lang="en-US">
                    <a:noFill/>
                  </a:rPr>
                  <a:t> </a:t>
                </a:r>
              </a:p>
            </p:txBody>
          </p:sp>
        </mc:Fallback>
      </mc:AlternateContent>
      <p:sp>
        <p:nvSpPr>
          <p:cNvPr id="13" name="Rectangle 12"/>
          <p:cNvSpPr/>
          <p:nvPr/>
        </p:nvSpPr>
        <p:spPr>
          <a:xfrm>
            <a:off x="273948" y="3596572"/>
            <a:ext cx="5420074" cy="400110"/>
          </a:xfrm>
          <a:prstGeom prst="rect">
            <a:avLst/>
          </a:prstGeom>
        </p:spPr>
        <p:txBody>
          <a:bodyPr wrap="none">
            <a:spAutoFit/>
          </a:bodyPr>
          <a:lstStyle/>
          <a:p>
            <a:r>
              <a:rPr lang="en-GB" sz="2000" dirty="0">
                <a:solidFill>
                  <a:srgbClr val="000000"/>
                </a:solidFill>
                <a:latin typeface="Times New Roman" panose="02020603050405020304" pitchFamily="18" charset="0"/>
                <a:cs typeface="Times New Roman" panose="02020603050405020304" pitchFamily="18" charset="0"/>
              </a:rPr>
              <a:t>Bo converts surface volumes to downhole volumes</a:t>
            </a:r>
          </a:p>
        </p:txBody>
      </p:sp>
    </p:spTree>
    <p:extLst>
      <p:ext uri="{BB962C8B-B14F-4D97-AF65-F5344CB8AC3E}">
        <p14:creationId xmlns:p14="http://schemas.microsoft.com/office/powerpoint/2010/main" val="399183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opdogengineer.com/wp-content/uploads/2019/03/PVT_SolutionGasIllustration_030119-1024x5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016" y="1668206"/>
            <a:ext cx="6217422" cy="35215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562" y="1370341"/>
            <a:ext cx="5356088" cy="3416320"/>
          </a:xfrm>
          <a:prstGeom prst="rect">
            <a:avLst/>
          </a:prstGeom>
        </p:spPr>
        <p:txBody>
          <a:bodyPr wrap="square">
            <a:spAutoFit/>
          </a:bodyPr>
          <a:lstStyle/>
          <a:p>
            <a:r>
              <a:rPr lang="en-GB" sz="2400" b="0" i="0" dirty="0">
                <a:effectLst/>
                <a:latin typeface="Times New Roman" panose="02020603050405020304" pitchFamily="18" charset="0"/>
                <a:cs typeface="Times New Roman" panose="02020603050405020304" pitchFamily="18" charset="0"/>
              </a:rPr>
              <a:t>When oil is transported to the surface,  it shrinks. </a:t>
            </a:r>
          </a:p>
          <a:p>
            <a:endParaRPr lang="en-GB" sz="2400" dirty="0">
              <a:latin typeface="Times New Roman" panose="02020603050405020304" pitchFamily="18" charset="0"/>
              <a:cs typeface="Times New Roman" panose="02020603050405020304" pitchFamily="18" charset="0"/>
            </a:endParaRPr>
          </a:p>
          <a:p>
            <a:endParaRPr lang="en-GB" sz="2400" b="0" i="0" dirty="0">
              <a:effectLst/>
              <a:latin typeface="Times New Roman" panose="02020603050405020304" pitchFamily="18" charset="0"/>
              <a:cs typeface="Times New Roman" panose="02020603050405020304" pitchFamily="18" charset="0"/>
            </a:endParaRPr>
          </a:p>
          <a:p>
            <a:pPr algn="justLow"/>
            <a:r>
              <a:rPr lang="en-GB" sz="2400" dirty="0">
                <a:latin typeface="Times New Roman" panose="02020603050405020304" pitchFamily="18" charset="0"/>
                <a:cs typeface="Times New Roman" panose="02020603050405020304" pitchFamily="18" charset="0"/>
              </a:rPr>
              <a:t>Oil</a:t>
            </a:r>
            <a:r>
              <a:rPr lang="en-GB" sz="2400" b="0" i="0" dirty="0">
                <a:effectLst/>
                <a:latin typeface="Times New Roman" panose="02020603050405020304" pitchFamily="18" charset="0"/>
                <a:cs typeface="Times New Roman" panose="02020603050405020304" pitchFamily="18" charset="0"/>
              </a:rPr>
              <a:t> shrinks because gas evolves out of the oil as the </a:t>
            </a:r>
            <a:r>
              <a:rPr lang="en-GB" sz="2000" b="0" i="0" dirty="0">
                <a:effectLst/>
                <a:latin typeface="Times New Roman" panose="02020603050405020304" pitchFamily="18" charset="0"/>
                <a:cs typeface="Times New Roman" panose="02020603050405020304" pitchFamily="18" charset="0"/>
              </a:rPr>
              <a:t>pressure</a:t>
            </a:r>
            <a:r>
              <a:rPr lang="en-GB" sz="2400" b="0" i="0" dirty="0">
                <a:effectLst/>
                <a:latin typeface="Times New Roman" panose="02020603050405020304" pitchFamily="18" charset="0"/>
                <a:cs typeface="Times New Roman" panose="02020603050405020304" pitchFamily="18" charset="0"/>
              </a:rPr>
              <a:t> decreases. The gas that evolves from oil as it is transported from reservoir to surface conditions is called</a:t>
            </a:r>
            <a:r>
              <a:rPr lang="en-GB" sz="2400" b="0" i="0" dirty="0">
                <a:solidFill>
                  <a:srgbClr val="3A3A3A"/>
                </a:solidFill>
                <a:effectLst/>
                <a:latin typeface="Times New Roman" panose="02020603050405020304" pitchFamily="18" charset="0"/>
                <a:cs typeface="Times New Roman" panose="02020603050405020304" pitchFamily="18" charset="0"/>
              </a:rPr>
              <a:t> </a:t>
            </a:r>
            <a:r>
              <a:rPr lang="en-GB" sz="2400" b="1" i="0" dirty="0">
                <a:solidFill>
                  <a:srgbClr val="3A3A3A"/>
                </a:solidFill>
                <a:effectLst/>
                <a:latin typeface="Times New Roman" panose="02020603050405020304" pitchFamily="18" charset="0"/>
                <a:cs typeface="Times New Roman" panose="02020603050405020304" pitchFamily="18" charset="0"/>
              </a:rPr>
              <a:t>solution gas</a:t>
            </a:r>
            <a:r>
              <a:rPr lang="en-GB" sz="2400" b="0" i="0" dirty="0">
                <a:solidFill>
                  <a:srgbClr val="3A3A3A"/>
                </a:solidFill>
                <a:effectLst/>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l="68029" t="61575" r="17379" b="29463"/>
          <a:stretch/>
        </p:blipFill>
        <p:spPr>
          <a:xfrm>
            <a:off x="7977877" y="5307555"/>
            <a:ext cx="1985962" cy="685800"/>
          </a:xfrm>
          <a:prstGeom prst="rect">
            <a:avLst/>
          </a:prstGeom>
        </p:spPr>
      </p:pic>
      <p:sp>
        <p:nvSpPr>
          <p:cNvPr id="6" name="Rectangle 5"/>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Oil Formation Volume Factor</a:t>
            </a:r>
          </a:p>
        </p:txBody>
      </p:sp>
    </p:spTree>
    <p:extLst>
      <p:ext uri="{BB962C8B-B14F-4D97-AF65-F5344CB8AC3E}">
        <p14:creationId xmlns:p14="http://schemas.microsoft.com/office/powerpoint/2010/main" val="204779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Oil Formation Volume Factor</a:t>
            </a:r>
          </a:p>
        </p:txBody>
      </p:sp>
      <p:sp>
        <p:nvSpPr>
          <p:cNvPr id="2" name="Footer Placeholder 1"/>
          <p:cNvSpPr>
            <a:spLocks noGrp="1"/>
          </p:cNvSpPr>
          <p:nvPr>
            <p:ph type="ftr" sz="quarter" idx="11"/>
          </p:nvPr>
        </p:nvSpPr>
        <p:spPr/>
        <p:txBody>
          <a:bodyPr/>
          <a:lstStyle/>
          <a:p>
            <a:r>
              <a:rPr lang="en-GB"/>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16</a:t>
            </a:fld>
            <a:endParaRPr lang="en-GB"/>
          </a:p>
        </p:txBody>
      </p:sp>
      <p:sp>
        <p:nvSpPr>
          <p:cNvPr id="5" name="Rectangle 4"/>
          <p:cNvSpPr/>
          <p:nvPr/>
        </p:nvSpPr>
        <p:spPr>
          <a:xfrm>
            <a:off x="205714" y="1859339"/>
            <a:ext cx="4265282" cy="3139321"/>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As the pressure is reduced below the initial reservoir pressure pi, the oil volume increases due to the oil expansion.</a:t>
            </a:r>
          </a:p>
          <a:p>
            <a:endParaRPr lang="en-GB" sz="2200" dirty="0">
              <a:latin typeface="Times New Roman" panose="02020603050405020304" pitchFamily="18" charset="0"/>
              <a:cs typeface="Times New Roman" panose="02020603050405020304" pitchFamily="18" charset="0"/>
            </a:endParaRPr>
          </a:p>
          <a:p>
            <a:pPr algn="just"/>
            <a:r>
              <a:rPr lang="en-GB" sz="2200" dirty="0">
                <a:latin typeface="Times New Roman" panose="02020603050405020304" pitchFamily="18" charset="0"/>
                <a:cs typeface="Times New Roman" panose="02020603050405020304" pitchFamily="18" charset="0"/>
              </a:rPr>
              <a:t>This behaviour results in an increase in the oil formation volume factor and will continue until the bubble-point pressure is reached.</a:t>
            </a:r>
          </a:p>
        </p:txBody>
      </p:sp>
      <p:pic>
        <p:nvPicPr>
          <p:cNvPr id="8" name="Picture 7"/>
          <p:cNvPicPr>
            <a:picLocks noChangeAspect="1"/>
          </p:cNvPicPr>
          <p:nvPr/>
        </p:nvPicPr>
        <p:blipFill rotWithShape="1">
          <a:blip r:embed="rId2">
            <a:clrChange>
              <a:clrFrom>
                <a:srgbClr val="FFFFFF"/>
              </a:clrFrom>
              <a:clrTo>
                <a:srgbClr val="FFFFFF">
                  <a:alpha val="0"/>
                </a:srgbClr>
              </a:clrTo>
            </a:clrChange>
          </a:blip>
          <a:srcRect l="12188" t="16349" r="16797" b="7478"/>
          <a:stretch/>
        </p:blipFill>
        <p:spPr>
          <a:xfrm>
            <a:off x="5346550" y="1959804"/>
            <a:ext cx="6723187" cy="4054480"/>
          </a:xfrm>
          <a:prstGeom prst="rect">
            <a:avLst/>
          </a:prstGeom>
        </p:spPr>
      </p:pic>
      <p:sp>
        <p:nvSpPr>
          <p:cNvPr id="9" name="Oval 8"/>
          <p:cNvSpPr/>
          <p:nvPr/>
        </p:nvSpPr>
        <p:spPr>
          <a:xfrm rot="276114">
            <a:off x="9964077" y="3000374"/>
            <a:ext cx="2197075" cy="857250"/>
          </a:xfrm>
          <a:prstGeom prst="ellipse">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902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Oil Formation Volume Factor</a:t>
            </a:r>
          </a:p>
        </p:txBody>
      </p:sp>
      <p:sp>
        <p:nvSpPr>
          <p:cNvPr id="2" name="Footer Placeholder 1"/>
          <p:cNvSpPr>
            <a:spLocks noGrp="1"/>
          </p:cNvSpPr>
          <p:nvPr>
            <p:ph type="ftr" sz="quarter" idx="11"/>
          </p:nvPr>
        </p:nvSpPr>
        <p:spPr/>
        <p:txBody>
          <a:bodyPr/>
          <a:lstStyle/>
          <a:p>
            <a:r>
              <a:rPr lang="en-GB"/>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17</a:t>
            </a:fld>
            <a:endParaRPr lang="en-GB"/>
          </a:p>
        </p:txBody>
      </p:sp>
      <p:pic>
        <p:nvPicPr>
          <p:cNvPr id="8" name="Picture 7"/>
          <p:cNvPicPr>
            <a:picLocks noChangeAspect="1"/>
          </p:cNvPicPr>
          <p:nvPr/>
        </p:nvPicPr>
        <p:blipFill rotWithShape="1">
          <a:blip r:embed="rId2">
            <a:clrChange>
              <a:clrFrom>
                <a:srgbClr val="FFFFFF"/>
              </a:clrFrom>
              <a:clrTo>
                <a:srgbClr val="FFFFFF">
                  <a:alpha val="0"/>
                </a:srgbClr>
              </a:clrTo>
            </a:clrChange>
          </a:blip>
          <a:srcRect l="12188" t="16349" r="16797" b="7478"/>
          <a:stretch/>
        </p:blipFill>
        <p:spPr>
          <a:xfrm>
            <a:off x="4655482" y="1543049"/>
            <a:ext cx="7414256" cy="4471235"/>
          </a:xfrm>
          <a:prstGeom prst="rect">
            <a:avLst/>
          </a:prstGeom>
        </p:spPr>
      </p:pic>
      <p:sp>
        <p:nvSpPr>
          <p:cNvPr id="10" name="Rectangle 9"/>
          <p:cNvSpPr/>
          <p:nvPr/>
        </p:nvSpPr>
        <p:spPr>
          <a:xfrm>
            <a:off x="263856" y="1225689"/>
            <a:ext cx="4522457" cy="5262979"/>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At </a:t>
            </a:r>
            <a:r>
              <a:rPr lang="en-GB" sz="2400" dirty="0" err="1">
                <a:latin typeface="Times New Roman" panose="02020603050405020304" pitchFamily="18" charset="0"/>
                <a:cs typeface="Times New Roman" panose="02020603050405020304" pitchFamily="18" charset="0"/>
              </a:rPr>
              <a:t>p</a:t>
            </a:r>
            <a:r>
              <a:rPr lang="en-GB" dirty="0" err="1">
                <a:latin typeface="Times New Roman" panose="02020603050405020304" pitchFamily="18" charset="0"/>
                <a:cs typeface="Times New Roman" panose="02020603050405020304" pitchFamily="18" charset="0"/>
              </a:rPr>
              <a:t>b</a:t>
            </a:r>
            <a:r>
              <a:rPr lang="en-GB" sz="2400" dirty="0">
                <a:latin typeface="Times New Roman" panose="02020603050405020304" pitchFamily="18" charset="0"/>
                <a:cs typeface="Times New Roman" panose="02020603050405020304" pitchFamily="18" charset="0"/>
              </a:rPr>
              <a:t>, the oil reaches its maximum expansion and consequently</a:t>
            </a:r>
          </a:p>
          <a:p>
            <a:r>
              <a:rPr lang="en-GB" sz="2400" dirty="0">
                <a:latin typeface="Times New Roman" panose="02020603050405020304" pitchFamily="18" charset="0"/>
                <a:cs typeface="Times New Roman" panose="02020603050405020304" pitchFamily="18" charset="0"/>
              </a:rPr>
              <a:t>attains a maximum value of Bo (B</a:t>
            </a:r>
            <a:r>
              <a:rPr lang="en-GB" dirty="0">
                <a:latin typeface="Times New Roman" panose="02020603050405020304" pitchFamily="18" charset="0"/>
                <a:cs typeface="Times New Roman" panose="02020603050405020304" pitchFamily="18" charset="0"/>
              </a:rPr>
              <a:t>ob</a:t>
            </a:r>
            <a:r>
              <a:rPr lang="en-GB" sz="2400" dirty="0">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As the pressure is reduced below </a:t>
            </a:r>
            <a:r>
              <a:rPr lang="en-GB" sz="2400" dirty="0" err="1">
                <a:latin typeface="Times New Roman" panose="02020603050405020304" pitchFamily="18" charset="0"/>
                <a:cs typeface="Times New Roman" panose="02020603050405020304" pitchFamily="18" charset="0"/>
              </a:rPr>
              <a:t>p</a:t>
            </a:r>
            <a:r>
              <a:rPr lang="en-GB" dirty="0" err="1">
                <a:latin typeface="Times New Roman" panose="02020603050405020304" pitchFamily="18" charset="0"/>
                <a:cs typeface="Times New Roman" panose="02020603050405020304" pitchFamily="18" charset="0"/>
              </a:rPr>
              <a:t>b</a:t>
            </a:r>
            <a:r>
              <a:rPr lang="en-GB" sz="2400" dirty="0">
                <a:latin typeface="Times New Roman" panose="02020603050405020304" pitchFamily="18" charset="0"/>
                <a:cs typeface="Times New Roman" panose="02020603050405020304" pitchFamily="18" charset="0"/>
              </a:rPr>
              <a:t>, volume of the oil and Bo are decreased as the solution gas is liberated.</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When the pressure is reduced to atmospheric pressure and the temperature to 60°F, the value of Bo is equal to one.</a:t>
            </a:r>
          </a:p>
        </p:txBody>
      </p:sp>
      <p:sp>
        <p:nvSpPr>
          <p:cNvPr id="9" name="Oval 8"/>
          <p:cNvSpPr/>
          <p:nvPr/>
        </p:nvSpPr>
        <p:spPr>
          <a:xfrm rot="20432732">
            <a:off x="5291642" y="3535706"/>
            <a:ext cx="4988150" cy="857250"/>
          </a:xfrm>
          <a:prstGeom prst="ellipse">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146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7EA05D-B7E6-45EB-A374-DF9C0328F9AF}"/>
              </a:ext>
            </a:extLst>
          </p:cNvPr>
          <p:cNvSpPr>
            <a:spLocks noGrp="1"/>
          </p:cNvSpPr>
          <p:nvPr>
            <p:ph type="sldNum" sz="quarter" idx="12"/>
          </p:nvPr>
        </p:nvSpPr>
        <p:spPr/>
        <p:txBody>
          <a:bodyPr/>
          <a:lstStyle/>
          <a:p>
            <a:fld id="{FF24955D-8619-4099-8A53-AC1898540FFA}" type="slidenum">
              <a:rPr lang="en-GB" smtClean="0"/>
              <a:t>18</a:t>
            </a:fld>
            <a:endParaRPr lang="en-GB"/>
          </a:p>
        </p:txBody>
      </p:sp>
      <p:sp>
        <p:nvSpPr>
          <p:cNvPr id="5" name="Slide Number Placeholder 5">
            <a:extLst>
              <a:ext uri="{FF2B5EF4-FFF2-40B4-BE49-F238E27FC236}">
                <a16:creationId xmlns:a16="http://schemas.microsoft.com/office/drawing/2014/main" id="{5C62E3B1-076C-44F1-BCEF-C9F5A8B4ADD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30EEE1-F68F-443E-A2E7-B5CB1697F3EC}" type="slidenum">
              <a:rPr lang="en-US" smtClean="0"/>
              <a:pPr/>
              <a:t>18</a:t>
            </a:fld>
            <a:endParaRPr lang="en-US"/>
          </a:p>
        </p:txBody>
      </p:sp>
      <p:sp>
        <p:nvSpPr>
          <p:cNvPr id="6" name="Rectangle 5">
            <a:extLst>
              <a:ext uri="{FF2B5EF4-FFF2-40B4-BE49-F238E27FC236}">
                <a16:creationId xmlns:a16="http://schemas.microsoft.com/office/drawing/2014/main" id="{E92FAB0A-6532-4A44-87CB-FC6A066359BB}"/>
              </a:ext>
            </a:extLst>
          </p:cNvPr>
          <p:cNvSpPr/>
          <p:nvPr/>
        </p:nvSpPr>
        <p:spPr>
          <a:xfrm>
            <a:off x="435804" y="1816192"/>
            <a:ext cx="10844906" cy="646331"/>
          </a:xfrm>
          <a:prstGeom prst="rect">
            <a:avLst/>
          </a:prstGeom>
        </p:spPr>
        <p:txBody>
          <a:bodyPr wrap="square">
            <a:spAutoFit/>
          </a:bodyPr>
          <a:lstStyle/>
          <a:p>
            <a:pPr marL="285750" indent="-285750">
              <a:buFont typeface="Arial" panose="020B0604020202020204" pitchFamily="34" charset="0"/>
              <a:buChar char="•"/>
            </a:pPr>
            <a:r>
              <a:rPr lang="en-US" dirty="0">
                <a:latin typeface="Times-Roman"/>
              </a:rPr>
              <a:t>Standing (1981) showed that the oil formation volume factor can be expressed in a mathematical form by the following equation:</a:t>
            </a:r>
            <a:endParaRPr lang="en-US" dirty="0"/>
          </a:p>
        </p:txBody>
      </p:sp>
      <p:pic>
        <p:nvPicPr>
          <p:cNvPr id="7" name="Picture 6">
            <a:extLst>
              <a:ext uri="{FF2B5EF4-FFF2-40B4-BE49-F238E27FC236}">
                <a16:creationId xmlns:a16="http://schemas.microsoft.com/office/drawing/2014/main" id="{E9025002-D65C-4468-A8B1-7FB8F98E75CA}"/>
              </a:ext>
            </a:extLst>
          </p:cNvPr>
          <p:cNvPicPr>
            <a:picLocks noChangeAspect="1"/>
          </p:cNvPicPr>
          <p:nvPr/>
        </p:nvPicPr>
        <p:blipFill>
          <a:blip r:embed="rId2"/>
          <a:stretch>
            <a:fillRect/>
          </a:stretch>
        </p:blipFill>
        <p:spPr>
          <a:xfrm>
            <a:off x="2774303" y="2127647"/>
            <a:ext cx="4069228" cy="902850"/>
          </a:xfrm>
          <a:prstGeom prst="rect">
            <a:avLst/>
          </a:prstGeom>
        </p:spPr>
      </p:pic>
      <p:pic>
        <p:nvPicPr>
          <p:cNvPr id="8" name="Picture 7">
            <a:extLst>
              <a:ext uri="{FF2B5EF4-FFF2-40B4-BE49-F238E27FC236}">
                <a16:creationId xmlns:a16="http://schemas.microsoft.com/office/drawing/2014/main" id="{5AADB0C6-42CF-4EC2-88EC-A0EA9C24B374}"/>
              </a:ext>
            </a:extLst>
          </p:cNvPr>
          <p:cNvPicPr>
            <a:picLocks noChangeAspect="1"/>
          </p:cNvPicPr>
          <p:nvPr/>
        </p:nvPicPr>
        <p:blipFill>
          <a:blip r:embed="rId3"/>
          <a:stretch>
            <a:fillRect/>
          </a:stretch>
        </p:blipFill>
        <p:spPr>
          <a:xfrm>
            <a:off x="803070" y="2979304"/>
            <a:ext cx="3430695" cy="815859"/>
          </a:xfrm>
          <a:prstGeom prst="rect">
            <a:avLst/>
          </a:prstGeom>
        </p:spPr>
      </p:pic>
      <p:sp>
        <p:nvSpPr>
          <p:cNvPr id="9" name="Title 1">
            <a:extLst>
              <a:ext uri="{FF2B5EF4-FFF2-40B4-BE49-F238E27FC236}">
                <a16:creationId xmlns:a16="http://schemas.microsoft.com/office/drawing/2014/main" id="{C52E2735-E35B-4A55-ABFE-17FE5D26F21D}"/>
              </a:ext>
            </a:extLst>
          </p:cNvPr>
          <p:cNvSpPr>
            <a:spLocks noGrp="1"/>
          </p:cNvSpPr>
          <p:nvPr>
            <p:ph type="title"/>
          </p:nvPr>
        </p:nvSpPr>
        <p:spPr>
          <a:xfrm>
            <a:off x="435804" y="811110"/>
            <a:ext cx="10515600" cy="456346"/>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Oil Formation Volume Factor for Saturated Oils (P ≤ Pb) </a:t>
            </a:r>
          </a:p>
        </p:txBody>
      </p:sp>
      <p:sp>
        <p:nvSpPr>
          <p:cNvPr id="10" name="Rectangle 9">
            <a:extLst>
              <a:ext uri="{FF2B5EF4-FFF2-40B4-BE49-F238E27FC236}">
                <a16:creationId xmlns:a16="http://schemas.microsoft.com/office/drawing/2014/main" id="{332102D8-763A-4755-9D3B-43D78AA87CD9}"/>
              </a:ext>
            </a:extLst>
          </p:cNvPr>
          <p:cNvSpPr/>
          <p:nvPr/>
        </p:nvSpPr>
        <p:spPr>
          <a:xfrm>
            <a:off x="435804" y="1291320"/>
            <a:ext cx="3005823" cy="461665"/>
          </a:xfrm>
          <a:prstGeom prst="rect">
            <a:avLst/>
          </a:prstGeom>
        </p:spPr>
        <p:txBody>
          <a:bodyPr wrap="none">
            <a:spAutoFit/>
          </a:bodyPr>
          <a:lstStyle/>
          <a:p>
            <a:r>
              <a:rPr lang="en-US" sz="2400" b="1" dirty="0">
                <a:solidFill>
                  <a:srgbClr val="0070C0"/>
                </a:solidFill>
              </a:rPr>
              <a:t>Standing’s Correlation</a:t>
            </a:r>
          </a:p>
        </p:txBody>
      </p:sp>
      <p:sp>
        <p:nvSpPr>
          <p:cNvPr id="11" name="Rectangle 10">
            <a:extLst>
              <a:ext uri="{FF2B5EF4-FFF2-40B4-BE49-F238E27FC236}">
                <a16:creationId xmlns:a16="http://schemas.microsoft.com/office/drawing/2014/main" id="{357708F0-EFE8-48C1-813C-D627E090EEE0}"/>
              </a:ext>
            </a:extLst>
          </p:cNvPr>
          <p:cNvSpPr/>
          <p:nvPr/>
        </p:nvSpPr>
        <p:spPr>
          <a:xfrm>
            <a:off x="435804" y="3960173"/>
            <a:ext cx="3067250" cy="461665"/>
          </a:xfrm>
          <a:prstGeom prst="rect">
            <a:avLst/>
          </a:prstGeom>
        </p:spPr>
        <p:txBody>
          <a:bodyPr wrap="none">
            <a:spAutoFit/>
          </a:bodyPr>
          <a:lstStyle/>
          <a:p>
            <a:r>
              <a:rPr lang="en-US" sz="2400" b="1" dirty="0">
                <a:solidFill>
                  <a:srgbClr val="0070C0"/>
                </a:solidFill>
              </a:rPr>
              <a:t>Marhoun’s Correlation</a:t>
            </a:r>
          </a:p>
        </p:txBody>
      </p:sp>
      <p:sp>
        <p:nvSpPr>
          <p:cNvPr id="12" name="Rectangle 11">
            <a:extLst>
              <a:ext uri="{FF2B5EF4-FFF2-40B4-BE49-F238E27FC236}">
                <a16:creationId xmlns:a16="http://schemas.microsoft.com/office/drawing/2014/main" id="{52A1A431-968C-46C1-9DB1-7959A3029FB8}"/>
              </a:ext>
            </a:extLst>
          </p:cNvPr>
          <p:cNvSpPr/>
          <p:nvPr/>
        </p:nvSpPr>
        <p:spPr>
          <a:xfrm>
            <a:off x="435804" y="4427725"/>
            <a:ext cx="6824915" cy="923330"/>
          </a:xfrm>
          <a:prstGeom prst="rect">
            <a:avLst/>
          </a:prstGeom>
        </p:spPr>
        <p:txBody>
          <a:bodyPr wrap="square">
            <a:spAutoFit/>
          </a:bodyPr>
          <a:lstStyle/>
          <a:p>
            <a:pPr marL="285750" indent="-285750">
              <a:buFont typeface="Arial" panose="020B0604020202020204" pitchFamily="34" charset="0"/>
              <a:buChar char="•"/>
            </a:pPr>
            <a:r>
              <a:rPr lang="en-US" dirty="0" err="1">
                <a:latin typeface="Times-Roman"/>
              </a:rPr>
              <a:t>Marhoun</a:t>
            </a:r>
            <a:r>
              <a:rPr lang="en-US" dirty="0">
                <a:latin typeface="Times-Roman"/>
              </a:rPr>
              <a:t> (1988) developed a correlation for determining the oil formation volume factor as a function of the gas solubility, stock-tank oil gravity, gas gravity, and temperature.</a:t>
            </a:r>
            <a:endParaRPr lang="en-US" dirty="0"/>
          </a:p>
        </p:txBody>
      </p:sp>
      <p:pic>
        <p:nvPicPr>
          <p:cNvPr id="13" name="Picture 12">
            <a:extLst>
              <a:ext uri="{FF2B5EF4-FFF2-40B4-BE49-F238E27FC236}">
                <a16:creationId xmlns:a16="http://schemas.microsoft.com/office/drawing/2014/main" id="{A6163706-0DD3-44BF-A288-64829E33EFD1}"/>
              </a:ext>
            </a:extLst>
          </p:cNvPr>
          <p:cNvPicPr>
            <a:picLocks noChangeAspect="1"/>
          </p:cNvPicPr>
          <p:nvPr/>
        </p:nvPicPr>
        <p:blipFill>
          <a:blip r:embed="rId4"/>
          <a:stretch>
            <a:fillRect/>
          </a:stretch>
        </p:blipFill>
        <p:spPr>
          <a:xfrm>
            <a:off x="631591" y="5485659"/>
            <a:ext cx="6791131" cy="401285"/>
          </a:xfrm>
          <a:prstGeom prst="rect">
            <a:avLst/>
          </a:prstGeom>
        </p:spPr>
      </p:pic>
      <p:pic>
        <p:nvPicPr>
          <p:cNvPr id="14" name="Picture 13">
            <a:extLst>
              <a:ext uri="{FF2B5EF4-FFF2-40B4-BE49-F238E27FC236}">
                <a16:creationId xmlns:a16="http://schemas.microsoft.com/office/drawing/2014/main" id="{7B2D3853-9735-45C4-83A4-0758F48E5434}"/>
              </a:ext>
            </a:extLst>
          </p:cNvPr>
          <p:cNvPicPr>
            <a:picLocks noChangeAspect="1"/>
          </p:cNvPicPr>
          <p:nvPr/>
        </p:nvPicPr>
        <p:blipFill>
          <a:blip r:embed="rId5"/>
          <a:stretch>
            <a:fillRect/>
          </a:stretch>
        </p:blipFill>
        <p:spPr>
          <a:xfrm>
            <a:off x="631591" y="6224966"/>
            <a:ext cx="7565572" cy="440260"/>
          </a:xfrm>
          <a:prstGeom prst="rect">
            <a:avLst/>
          </a:prstGeom>
        </p:spPr>
      </p:pic>
      <p:pic>
        <p:nvPicPr>
          <p:cNvPr id="15" name="Picture 14">
            <a:extLst>
              <a:ext uri="{FF2B5EF4-FFF2-40B4-BE49-F238E27FC236}">
                <a16:creationId xmlns:a16="http://schemas.microsoft.com/office/drawing/2014/main" id="{15C346BC-7AEA-47D4-998B-5B80522E4995}"/>
              </a:ext>
            </a:extLst>
          </p:cNvPr>
          <p:cNvPicPr>
            <a:picLocks noChangeAspect="1"/>
          </p:cNvPicPr>
          <p:nvPr/>
        </p:nvPicPr>
        <p:blipFill>
          <a:blip r:embed="rId6"/>
          <a:stretch>
            <a:fillRect/>
          </a:stretch>
        </p:blipFill>
        <p:spPr>
          <a:xfrm>
            <a:off x="631591" y="5924874"/>
            <a:ext cx="3200401" cy="300092"/>
          </a:xfrm>
          <a:prstGeom prst="rect">
            <a:avLst/>
          </a:prstGeom>
        </p:spPr>
      </p:pic>
      <p:pic>
        <p:nvPicPr>
          <p:cNvPr id="16" name="Picture 15">
            <a:extLst>
              <a:ext uri="{FF2B5EF4-FFF2-40B4-BE49-F238E27FC236}">
                <a16:creationId xmlns:a16="http://schemas.microsoft.com/office/drawing/2014/main" id="{A9BA3522-F38D-4EB9-A488-5ECDA4959D4E}"/>
              </a:ext>
            </a:extLst>
          </p:cNvPr>
          <p:cNvPicPr>
            <a:picLocks noChangeAspect="1"/>
          </p:cNvPicPr>
          <p:nvPr/>
        </p:nvPicPr>
        <p:blipFill>
          <a:blip r:embed="rId7"/>
          <a:stretch>
            <a:fillRect/>
          </a:stretch>
        </p:blipFill>
        <p:spPr>
          <a:xfrm>
            <a:off x="8683206" y="6059071"/>
            <a:ext cx="1187027" cy="651274"/>
          </a:xfrm>
          <a:prstGeom prst="rect">
            <a:avLst/>
          </a:prstGeom>
        </p:spPr>
      </p:pic>
      <p:pic>
        <p:nvPicPr>
          <p:cNvPr id="17" name="Picture 16">
            <a:extLst>
              <a:ext uri="{FF2B5EF4-FFF2-40B4-BE49-F238E27FC236}">
                <a16:creationId xmlns:a16="http://schemas.microsoft.com/office/drawing/2014/main" id="{6D739453-808F-408B-B35B-D2FB55784E1D}"/>
              </a:ext>
            </a:extLst>
          </p:cNvPr>
          <p:cNvPicPr>
            <a:picLocks noChangeAspect="1"/>
          </p:cNvPicPr>
          <p:nvPr/>
        </p:nvPicPr>
        <p:blipFill>
          <a:blip r:embed="rId8"/>
          <a:stretch>
            <a:fillRect/>
          </a:stretch>
        </p:blipFill>
        <p:spPr>
          <a:xfrm>
            <a:off x="7357653" y="2241502"/>
            <a:ext cx="4202756" cy="3307550"/>
          </a:xfrm>
          <a:prstGeom prst="rect">
            <a:avLst/>
          </a:prstGeom>
        </p:spPr>
      </p:pic>
      <p:sp>
        <p:nvSpPr>
          <p:cNvPr id="18" name="Rectangle 17">
            <a:extLst>
              <a:ext uri="{FF2B5EF4-FFF2-40B4-BE49-F238E27FC236}">
                <a16:creationId xmlns:a16="http://schemas.microsoft.com/office/drawing/2014/main" id="{4F078777-DBD3-44D3-B165-7B774A789037}"/>
              </a:ext>
            </a:extLst>
          </p:cNvPr>
          <p:cNvSpPr/>
          <p:nvPr/>
        </p:nvSpPr>
        <p:spPr>
          <a:xfrm>
            <a:off x="1891603" y="237291"/>
            <a:ext cx="7933307" cy="456347"/>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Oil Formation Volume Factor</a:t>
            </a:r>
          </a:p>
        </p:txBody>
      </p:sp>
    </p:spTree>
    <p:extLst>
      <p:ext uri="{BB962C8B-B14F-4D97-AF65-F5344CB8AC3E}">
        <p14:creationId xmlns:p14="http://schemas.microsoft.com/office/powerpoint/2010/main" val="416997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C58A-FBD0-47E5-A5B0-F5F09429F2F4}"/>
              </a:ext>
            </a:extLst>
          </p:cNvPr>
          <p:cNvSpPr>
            <a:spLocks noGrp="1"/>
          </p:cNvSpPr>
          <p:nvPr>
            <p:ph type="sldNum" sz="quarter" idx="12"/>
          </p:nvPr>
        </p:nvSpPr>
        <p:spPr/>
        <p:txBody>
          <a:bodyPr/>
          <a:lstStyle/>
          <a:p>
            <a:fld id="{FF24955D-8619-4099-8A53-AC1898540FFA}" type="slidenum">
              <a:rPr lang="en-GB" smtClean="0"/>
              <a:t>19</a:t>
            </a:fld>
            <a:endParaRPr lang="en-GB"/>
          </a:p>
        </p:txBody>
      </p:sp>
      <p:sp>
        <p:nvSpPr>
          <p:cNvPr id="5" name="Rectangle 4">
            <a:extLst>
              <a:ext uri="{FF2B5EF4-FFF2-40B4-BE49-F238E27FC236}">
                <a16:creationId xmlns:a16="http://schemas.microsoft.com/office/drawing/2014/main" id="{567FB1EB-062D-4F9E-A354-33086C125B8A}"/>
              </a:ext>
            </a:extLst>
          </p:cNvPr>
          <p:cNvSpPr/>
          <p:nvPr/>
        </p:nvSpPr>
        <p:spPr>
          <a:xfrm>
            <a:off x="486935" y="1060971"/>
            <a:ext cx="10819437" cy="400110"/>
          </a:xfrm>
          <a:prstGeom prst="rect">
            <a:avLst/>
          </a:prstGeom>
        </p:spPr>
        <p:txBody>
          <a:bodyPr wrap="none">
            <a:spAutoFit/>
          </a:bodyPr>
          <a:lstStyle/>
          <a:p>
            <a:r>
              <a:rPr lang="en-US" sz="2000" b="1" dirty="0">
                <a:solidFill>
                  <a:schemeClr val="accent1"/>
                </a:solidFill>
                <a:latin typeface="Times New Roman" panose="02020603050405020304" pitchFamily="18" charset="0"/>
                <a:cs typeface="Times New Roman" panose="02020603050405020304" pitchFamily="18" charset="0"/>
              </a:rPr>
              <a:t>T. Ahmed (2006)  </a:t>
            </a:r>
            <a:r>
              <a:rPr lang="en-US" dirty="0">
                <a:latin typeface="Times New Roman" panose="02020603050405020304" pitchFamily="18" charset="0"/>
                <a:cs typeface="Times New Roman" panose="02020603050405020304" pitchFamily="18" charset="0"/>
              </a:rPr>
              <a:t>suggested that the oil formation volume factor can be calculated from the following equation: </a:t>
            </a:r>
            <a:endParaRPr lang="en-US" dirty="0"/>
          </a:p>
        </p:txBody>
      </p:sp>
      <p:pic>
        <p:nvPicPr>
          <p:cNvPr id="6" name="Picture 5">
            <a:extLst>
              <a:ext uri="{FF2B5EF4-FFF2-40B4-BE49-F238E27FC236}">
                <a16:creationId xmlns:a16="http://schemas.microsoft.com/office/drawing/2014/main" id="{FD8CFE44-80DD-4D5B-869E-23D542C5F13C}"/>
              </a:ext>
            </a:extLst>
          </p:cNvPr>
          <p:cNvPicPr>
            <a:picLocks noChangeAspect="1"/>
          </p:cNvPicPr>
          <p:nvPr/>
        </p:nvPicPr>
        <p:blipFill>
          <a:blip r:embed="rId2"/>
          <a:stretch>
            <a:fillRect/>
          </a:stretch>
        </p:blipFill>
        <p:spPr>
          <a:xfrm>
            <a:off x="486935" y="1634038"/>
            <a:ext cx="2857889" cy="735148"/>
          </a:xfrm>
          <a:prstGeom prst="rect">
            <a:avLst/>
          </a:prstGeom>
        </p:spPr>
      </p:pic>
      <p:pic>
        <p:nvPicPr>
          <p:cNvPr id="7" name="Picture 6">
            <a:extLst>
              <a:ext uri="{FF2B5EF4-FFF2-40B4-BE49-F238E27FC236}">
                <a16:creationId xmlns:a16="http://schemas.microsoft.com/office/drawing/2014/main" id="{BDE5ECE6-5C67-4748-984A-99AF5E02C7CB}"/>
              </a:ext>
            </a:extLst>
          </p:cNvPr>
          <p:cNvPicPr>
            <a:picLocks noChangeAspect="1"/>
          </p:cNvPicPr>
          <p:nvPr/>
        </p:nvPicPr>
        <p:blipFill>
          <a:blip r:embed="rId3"/>
          <a:stretch>
            <a:fillRect/>
          </a:stretch>
        </p:blipFill>
        <p:spPr>
          <a:xfrm>
            <a:off x="486935" y="2481657"/>
            <a:ext cx="7585830" cy="369331"/>
          </a:xfrm>
          <a:prstGeom prst="rect">
            <a:avLst/>
          </a:prstGeom>
        </p:spPr>
      </p:pic>
      <p:pic>
        <p:nvPicPr>
          <p:cNvPr id="8" name="Picture 7">
            <a:extLst>
              <a:ext uri="{FF2B5EF4-FFF2-40B4-BE49-F238E27FC236}">
                <a16:creationId xmlns:a16="http://schemas.microsoft.com/office/drawing/2014/main" id="{80D711FB-D0EB-4A30-9991-E2A25F3B24F3}"/>
              </a:ext>
            </a:extLst>
          </p:cNvPr>
          <p:cNvPicPr>
            <a:picLocks noChangeAspect="1"/>
          </p:cNvPicPr>
          <p:nvPr/>
        </p:nvPicPr>
        <p:blipFill>
          <a:blip r:embed="rId4"/>
          <a:stretch>
            <a:fillRect/>
          </a:stretch>
        </p:blipFill>
        <p:spPr>
          <a:xfrm>
            <a:off x="486935" y="3420540"/>
            <a:ext cx="7484481" cy="968580"/>
          </a:xfrm>
          <a:prstGeom prst="rect">
            <a:avLst/>
          </a:prstGeom>
          <a:noFill/>
          <a:ln w="38100">
            <a:solidFill>
              <a:srgbClr val="C00000"/>
            </a:solidFill>
          </a:ln>
        </p:spPr>
      </p:pic>
      <p:sp>
        <p:nvSpPr>
          <p:cNvPr id="9" name="Rectangle 8">
            <a:extLst>
              <a:ext uri="{FF2B5EF4-FFF2-40B4-BE49-F238E27FC236}">
                <a16:creationId xmlns:a16="http://schemas.microsoft.com/office/drawing/2014/main" id="{F8EC42F9-FF09-48BE-B4E6-DA7D3CF4AD69}"/>
              </a:ext>
            </a:extLst>
          </p:cNvPr>
          <p:cNvSpPr/>
          <p:nvPr/>
        </p:nvSpPr>
        <p:spPr>
          <a:xfrm>
            <a:off x="1891603" y="237291"/>
            <a:ext cx="7933307" cy="456347"/>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Oil Formation Volume Factor</a:t>
            </a:r>
          </a:p>
        </p:txBody>
      </p:sp>
    </p:spTree>
    <p:extLst>
      <p:ext uri="{BB962C8B-B14F-4D97-AF65-F5344CB8AC3E}">
        <p14:creationId xmlns:p14="http://schemas.microsoft.com/office/powerpoint/2010/main" val="125526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375" y="553101"/>
            <a:ext cx="10661198" cy="5697092"/>
          </a:xfrm>
        </p:spPr>
        <p:txBody>
          <a:bodyPr>
            <a:normAutofit fontScale="92500" lnSpcReduction="10000"/>
          </a:bodyPr>
          <a:lstStyle/>
          <a:p>
            <a:pPr algn="l"/>
            <a:endParaRPr lang="en-GB" dirty="0"/>
          </a:p>
          <a:p>
            <a:pPr algn="l"/>
            <a:r>
              <a:rPr lang="en-GB" sz="3200" b="1" dirty="0">
                <a:latin typeface="Times New Roman" panose="02020603050405020304" pitchFamily="18" charset="0"/>
                <a:cs typeface="Times New Roman" panose="02020603050405020304" pitchFamily="18" charset="0"/>
              </a:rPr>
              <a:t>Outline</a:t>
            </a:r>
          </a:p>
          <a:p>
            <a:pPr algn="l"/>
            <a:r>
              <a:rPr lang="en-GB" dirty="0">
                <a:solidFill>
                  <a:srgbClr val="0070C0"/>
                </a:solidFill>
                <a:cs typeface="Times New Roman" panose="02020603050405020304" pitchFamily="18" charset="0"/>
              </a:rPr>
              <a:t>Oil properties</a:t>
            </a:r>
          </a:p>
          <a:p>
            <a:pPr algn="l"/>
            <a:r>
              <a:rPr lang="en-GB" dirty="0">
                <a:solidFill>
                  <a:srgbClr val="0070C0"/>
                </a:solidFill>
                <a:cs typeface="Times New Roman" panose="02020603050405020304" pitchFamily="18" charset="0"/>
              </a:rPr>
              <a:t>Crude oil density</a:t>
            </a:r>
          </a:p>
          <a:p>
            <a:pPr algn="l"/>
            <a:r>
              <a:rPr lang="en-GB" dirty="0">
                <a:solidFill>
                  <a:srgbClr val="0070C0"/>
                </a:solidFill>
                <a:cs typeface="Times New Roman" panose="02020603050405020304" pitchFamily="18" charset="0"/>
              </a:rPr>
              <a:t>Oil specific gravity</a:t>
            </a:r>
          </a:p>
          <a:p>
            <a:pPr algn="l"/>
            <a:r>
              <a:rPr lang="en-GB" dirty="0">
                <a:solidFill>
                  <a:srgbClr val="0070C0"/>
                </a:solidFill>
                <a:cs typeface="Times New Roman" panose="02020603050405020304" pitchFamily="18" charset="0"/>
              </a:rPr>
              <a:t>API gravity</a:t>
            </a:r>
          </a:p>
          <a:p>
            <a:pPr algn="l"/>
            <a:r>
              <a:rPr lang="en-GB" dirty="0">
                <a:solidFill>
                  <a:srgbClr val="0070C0"/>
                </a:solidFill>
                <a:cs typeface="Times New Roman" panose="02020603050405020304" pitchFamily="18" charset="0"/>
              </a:rPr>
              <a:t>Solution gas gravity</a:t>
            </a:r>
          </a:p>
          <a:p>
            <a:pPr algn="l"/>
            <a:r>
              <a:rPr lang="en-GB" dirty="0">
                <a:solidFill>
                  <a:srgbClr val="0070C0"/>
                </a:solidFill>
                <a:cs typeface="Times New Roman" panose="02020603050405020304" pitchFamily="18" charset="0"/>
              </a:rPr>
              <a:t>Bubble-Point Pressure</a:t>
            </a:r>
          </a:p>
          <a:p>
            <a:pPr algn="l"/>
            <a:r>
              <a:rPr lang="en-GB" dirty="0">
                <a:solidFill>
                  <a:srgbClr val="0070C0"/>
                </a:solidFill>
                <a:cs typeface="Times New Roman" panose="02020603050405020304" pitchFamily="18" charset="0"/>
              </a:rPr>
              <a:t>Oil formation volume factor</a:t>
            </a:r>
          </a:p>
          <a:p>
            <a:pPr algn="l"/>
            <a:r>
              <a:rPr lang="en-GB" dirty="0">
                <a:solidFill>
                  <a:srgbClr val="0070C0"/>
                </a:solidFill>
                <a:cs typeface="Times New Roman" panose="02020603050405020304" pitchFamily="18" charset="0"/>
              </a:rPr>
              <a:t>Solution gas oil ratio</a:t>
            </a:r>
          </a:p>
          <a:p>
            <a:pPr algn="l"/>
            <a:r>
              <a:rPr lang="en-GB" dirty="0">
                <a:solidFill>
                  <a:srgbClr val="0070C0"/>
                </a:solidFill>
                <a:cs typeface="Times New Roman" panose="02020603050405020304" pitchFamily="18" charset="0"/>
              </a:rPr>
              <a:t>Total formation volume factor</a:t>
            </a:r>
          </a:p>
          <a:p>
            <a:pPr algn="l"/>
            <a:r>
              <a:rPr lang="en-GB" dirty="0">
                <a:solidFill>
                  <a:srgbClr val="0070C0"/>
                </a:solidFill>
                <a:cs typeface="Times New Roman" panose="02020603050405020304" pitchFamily="18" charset="0"/>
              </a:rPr>
              <a:t>Isothermal compressibility coefficient</a:t>
            </a:r>
          </a:p>
          <a:p>
            <a:pPr algn="l"/>
            <a:r>
              <a:rPr lang="en-GB" dirty="0">
                <a:solidFill>
                  <a:srgbClr val="0070C0"/>
                </a:solidFill>
                <a:cs typeface="Times New Roman" panose="02020603050405020304" pitchFamily="18" charset="0"/>
              </a:rPr>
              <a:t>Oil viscosity</a:t>
            </a:r>
          </a:p>
          <a:p>
            <a:pPr algn="l"/>
            <a:r>
              <a:rPr lang="en-US" dirty="0">
                <a:solidFill>
                  <a:srgbClr val="0070C0"/>
                </a:solidFill>
                <a:cs typeface="Times New Roman" panose="02020603050405020304" pitchFamily="18" charset="0"/>
              </a:rPr>
              <a:t>Other oil properties (production data)</a:t>
            </a:r>
            <a:endParaRPr lang="en-GB" sz="2800" b="1" dirty="0">
              <a:solidFill>
                <a:srgbClr val="C05700"/>
              </a:solidFill>
              <a:latin typeface="OpenSans-Bold"/>
            </a:endParaRPr>
          </a:p>
          <a:p>
            <a:pPr algn="l">
              <a:lnSpc>
                <a:spcPct val="100000"/>
              </a:lnSpc>
            </a:pPr>
            <a:endParaRPr lang="en-GB" sz="28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4000" b="1" dirty="0">
              <a:solidFill>
                <a:srgbClr val="0070C0"/>
              </a:solidFill>
            </a:endParaRPr>
          </a:p>
          <a:p>
            <a:pPr algn="l"/>
            <a:endParaRPr lang="en-GB" sz="2800" b="1" u="sng" dirty="0"/>
          </a:p>
          <a:p>
            <a:pPr algn="l"/>
            <a:endParaRPr lang="en-GB" sz="2800" b="1" dirty="0"/>
          </a:p>
          <a:p>
            <a:pPr algn="l"/>
            <a:endParaRPr lang="en-GB" sz="2800" b="1" dirty="0"/>
          </a:p>
          <a:p>
            <a:pPr algn="l"/>
            <a:endParaRPr lang="en-GB" sz="2800" u="sng" dirty="0"/>
          </a:p>
          <a:p>
            <a:pPr algn="l"/>
            <a:endParaRPr lang="en-GB" sz="2800" u="sng" dirty="0"/>
          </a:p>
        </p:txBody>
      </p:sp>
      <p:sp>
        <p:nvSpPr>
          <p:cNvPr id="6" name="Rectangle 5"/>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Reservoir Fluid Properties</a:t>
            </a:r>
          </a:p>
        </p:txBody>
      </p:sp>
      <p:sp>
        <p:nvSpPr>
          <p:cNvPr id="2" name="Footer Placeholder 1"/>
          <p:cNvSpPr>
            <a:spLocks noGrp="1"/>
          </p:cNvSpPr>
          <p:nvPr>
            <p:ph type="ftr" sz="quarter" idx="11"/>
          </p:nvPr>
        </p:nvSpPr>
        <p:spPr/>
        <p:txBody>
          <a:bodyPr/>
          <a:lstStyle/>
          <a:p>
            <a:r>
              <a:rPr lang="en-GB"/>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2</a:t>
            </a:fld>
            <a:endParaRPr lang="en-GB"/>
          </a:p>
        </p:txBody>
      </p:sp>
      <p:sp>
        <p:nvSpPr>
          <p:cNvPr id="5" name="AutoShape 2" descr="Compare the property of ideal gases and real gas molecu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s://qph.fs.quoracdn.net/main-qimg-aabf73c8d09595011e3bd28c41c14e23.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48053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2606C7-A869-47A0-8541-EC5EA169F4E4}"/>
              </a:ext>
            </a:extLst>
          </p:cNvPr>
          <p:cNvSpPr>
            <a:spLocks noGrp="1"/>
          </p:cNvSpPr>
          <p:nvPr>
            <p:ph type="sldNum" sz="quarter" idx="12"/>
          </p:nvPr>
        </p:nvSpPr>
        <p:spPr/>
        <p:txBody>
          <a:bodyPr/>
          <a:lstStyle/>
          <a:p>
            <a:fld id="{FF24955D-8619-4099-8A53-AC1898540FFA}" type="slidenum">
              <a:rPr lang="en-GB" smtClean="0"/>
              <a:t>20</a:t>
            </a:fld>
            <a:endParaRPr lang="en-GB"/>
          </a:p>
        </p:txBody>
      </p:sp>
      <p:sp>
        <p:nvSpPr>
          <p:cNvPr id="5" name="Slide Number Placeholder 3">
            <a:extLst>
              <a:ext uri="{FF2B5EF4-FFF2-40B4-BE49-F238E27FC236}">
                <a16:creationId xmlns:a16="http://schemas.microsoft.com/office/drawing/2014/main" id="{96A217D7-5F98-4210-B437-C97794B286F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66467-F80C-4E33-A896-A51613E5EFF1}" type="slidenum">
              <a:rPr lang="en-US" smtClean="0"/>
              <a:pPr/>
              <a:t>20</a:t>
            </a:fld>
            <a:endParaRPr lang="en-US"/>
          </a:p>
        </p:txBody>
      </p:sp>
      <p:sp>
        <p:nvSpPr>
          <p:cNvPr id="6" name="Title 1">
            <a:extLst>
              <a:ext uri="{FF2B5EF4-FFF2-40B4-BE49-F238E27FC236}">
                <a16:creationId xmlns:a16="http://schemas.microsoft.com/office/drawing/2014/main" id="{99BE525B-634E-4055-850C-5A830FE51B71}"/>
              </a:ext>
            </a:extLst>
          </p:cNvPr>
          <p:cNvSpPr txBox="1">
            <a:spLocks/>
          </p:cNvSpPr>
          <p:nvPr/>
        </p:nvSpPr>
        <p:spPr>
          <a:xfrm>
            <a:off x="435804" y="1241901"/>
            <a:ext cx="10515600" cy="456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0000"/>
                </a:solidFill>
                <a:latin typeface="Times New Roman" panose="02020603050405020304" pitchFamily="18" charset="0"/>
                <a:cs typeface="Times New Roman" panose="02020603050405020304" pitchFamily="18" charset="0"/>
              </a:rPr>
              <a:t>Oil Formation Volume Factor for Undersaturated Oils (P &gt; Pb) </a:t>
            </a:r>
          </a:p>
        </p:txBody>
      </p:sp>
      <p:pic>
        <p:nvPicPr>
          <p:cNvPr id="7" name="Picture 6">
            <a:extLst>
              <a:ext uri="{FF2B5EF4-FFF2-40B4-BE49-F238E27FC236}">
                <a16:creationId xmlns:a16="http://schemas.microsoft.com/office/drawing/2014/main" id="{0B13CE74-70AA-4E79-917B-83291ED6E36B}"/>
              </a:ext>
            </a:extLst>
          </p:cNvPr>
          <p:cNvPicPr>
            <a:picLocks noChangeAspect="1"/>
          </p:cNvPicPr>
          <p:nvPr/>
        </p:nvPicPr>
        <p:blipFill>
          <a:blip r:embed="rId2"/>
          <a:stretch>
            <a:fillRect/>
          </a:stretch>
        </p:blipFill>
        <p:spPr>
          <a:xfrm>
            <a:off x="7294865" y="1694766"/>
            <a:ext cx="4641299" cy="3725668"/>
          </a:xfrm>
          <a:prstGeom prst="rect">
            <a:avLst/>
          </a:prstGeom>
        </p:spPr>
      </p:pic>
      <p:sp>
        <p:nvSpPr>
          <p:cNvPr id="8" name="Rectangle 7">
            <a:extLst>
              <a:ext uri="{FF2B5EF4-FFF2-40B4-BE49-F238E27FC236}">
                <a16:creationId xmlns:a16="http://schemas.microsoft.com/office/drawing/2014/main" id="{17716588-9447-4934-8597-7FEE8AFC8209}"/>
              </a:ext>
            </a:extLst>
          </p:cNvPr>
          <p:cNvSpPr/>
          <p:nvPr/>
        </p:nvSpPr>
        <p:spPr>
          <a:xfrm>
            <a:off x="431443" y="1835725"/>
            <a:ext cx="6622499" cy="646331"/>
          </a:xfrm>
          <a:prstGeom prst="rect">
            <a:avLst/>
          </a:prstGeom>
        </p:spPr>
        <p:txBody>
          <a:bodyPr wrap="square">
            <a:spAutoFit/>
          </a:bodyPr>
          <a:lstStyle/>
          <a:p>
            <a:pPr marL="285750" indent="-285750">
              <a:buFont typeface="Arial" panose="020B0604020202020204" pitchFamily="34" charset="0"/>
              <a:buChar char="•"/>
            </a:pPr>
            <a:r>
              <a:rPr lang="en-US" dirty="0">
                <a:latin typeface="Times-Roman"/>
              </a:rPr>
              <a:t>The oil formation volume factor of undersaturated oil can be calculated from the following equation:</a:t>
            </a:r>
          </a:p>
        </p:txBody>
      </p:sp>
      <p:pic>
        <p:nvPicPr>
          <p:cNvPr id="9" name="Picture 8">
            <a:extLst>
              <a:ext uri="{FF2B5EF4-FFF2-40B4-BE49-F238E27FC236}">
                <a16:creationId xmlns:a16="http://schemas.microsoft.com/office/drawing/2014/main" id="{6CDB1988-CC8E-450E-8DA7-1AA3A7A6C891}"/>
              </a:ext>
            </a:extLst>
          </p:cNvPr>
          <p:cNvPicPr>
            <a:picLocks noChangeAspect="1"/>
          </p:cNvPicPr>
          <p:nvPr/>
        </p:nvPicPr>
        <p:blipFill>
          <a:blip r:embed="rId3"/>
          <a:stretch>
            <a:fillRect/>
          </a:stretch>
        </p:blipFill>
        <p:spPr>
          <a:xfrm>
            <a:off x="727787" y="2773791"/>
            <a:ext cx="3839093" cy="505144"/>
          </a:xfrm>
          <a:prstGeom prst="rect">
            <a:avLst/>
          </a:prstGeom>
        </p:spPr>
      </p:pic>
      <p:sp>
        <p:nvSpPr>
          <p:cNvPr id="10" name="Rectangle 9">
            <a:extLst>
              <a:ext uri="{FF2B5EF4-FFF2-40B4-BE49-F238E27FC236}">
                <a16:creationId xmlns:a16="http://schemas.microsoft.com/office/drawing/2014/main" id="{62ADEB14-AEC8-4C54-AB91-065E01501394}"/>
              </a:ext>
            </a:extLst>
          </p:cNvPr>
          <p:cNvSpPr/>
          <p:nvPr/>
        </p:nvSpPr>
        <p:spPr>
          <a:xfrm>
            <a:off x="727787" y="3557600"/>
            <a:ext cx="6567078" cy="2154436"/>
          </a:xfrm>
          <a:prstGeom prst="rect">
            <a:avLst/>
          </a:prstGeom>
        </p:spPr>
        <p:txBody>
          <a:bodyPr wrap="square">
            <a:spAutoFit/>
          </a:bodyPr>
          <a:lstStyle/>
          <a:p>
            <a:r>
              <a:rPr lang="en-US" dirty="0">
                <a:latin typeface="Times-Roman"/>
              </a:rPr>
              <a:t>where </a:t>
            </a:r>
          </a:p>
          <a:p>
            <a:pPr marL="512763" indent="-512763"/>
            <a:r>
              <a:rPr lang="en-US" dirty="0">
                <a:latin typeface="Times-Roman"/>
              </a:rPr>
              <a:t>Bo </a:t>
            </a:r>
            <a:r>
              <a:rPr lang="en-US" dirty="0">
                <a:latin typeface="Symbol" panose="05050102010706020507" pitchFamily="18" charset="2"/>
              </a:rPr>
              <a:t>= </a:t>
            </a:r>
            <a:r>
              <a:rPr lang="en-US" dirty="0">
                <a:latin typeface="Times-Roman"/>
              </a:rPr>
              <a:t>oil formation volume factor at the pressure of interest, </a:t>
            </a:r>
            <a:r>
              <a:rPr lang="en-US" dirty="0" err="1">
                <a:latin typeface="Times-Roman"/>
              </a:rPr>
              <a:t>bbl</a:t>
            </a:r>
            <a:r>
              <a:rPr lang="en-US" dirty="0">
                <a:latin typeface="Times-Roman"/>
              </a:rPr>
              <a:t>/STB </a:t>
            </a:r>
          </a:p>
          <a:p>
            <a:pPr marL="401638" indent="-401638"/>
            <a:endParaRPr lang="en-US" sz="800" dirty="0">
              <a:latin typeface="Times-Roman"/>
            </a:endParaRPr>
          </a:p>
          <a:p>
            <a:pPr marL="625475" indent="-625475"/>
            <a:r>
              <a:rPr lang="en-US" dirty="0">
                <a:latin typeface="Times-Roman"/>
              </a:rPr>
              <a:t>Bob </a:t>
            </a:r>
            <a:r>
              <a:rPr lang="en-US" dirty="0">
                <a:latin typeface="Symbol" panose="05050102010706020507" pitchFamily="18" charset="2"/>
              </a:rPr>
              <a:t>= </a:t>
            </a:r>
            <a:r>
              <a:rPr lang="en-US" dirty="0">
                <a:latin typeface="Times-Roman"/>
              </a:rPr>
              <a:t>oil formation volume factor at the bubble-point pressure which can be calculated using any of the methods previously described for saturated oil, </a:t>
            </a:r>
            <a:r>
              <a:rPr lang="en-US" dirty="0" err="1">
                <a:latin typeface="Times-Roman"/>
              </a:rPr>
              <a:t>bbl</a:t>
            </a:r>
            <a:r>
              <a:rPr lang="en-US" dirty="0">
                <a:latin typeface="Times-Roman"/>
              </a:rPr>
              <a:t>/STB</a:t>
            </a:r>
          </a:p>
          <a:p>
            <a:r>
              <a:rPr lang="en-US" dirty="0">
                <a:latin typeface="Times-Roman"/>
              </a:rPr>
              <a:t>p </a:t>
            </a:r>
            <a:r>
              <a:rPr lang="en-US" dirty="0">
                <a:latin typeface="Symbol" panose="05050102010706020507" pitchFamily="18" charset="2"/>
              </a:rPr>
              <a:t>= </a:t>
            </a:r>
            <a:r>
              <a:rPr lang="en-US" dirty="0">
                <a:latin typeface="Times-Roman"/>
              </a:rPr>
              <a:t>pressure of interest, psia</a:t>
            </a:r>
          </a:p>
          <a:p>
            <a:r>
              <a:rPr lang="en-US" dirty="0">
                <a:latin typeface="Times-Roman"/>
              </a:rPr>
              <a:t>pb </a:t>
            </a:r>
            <a:r>
              <a:rPr lang="en-US" dirty="0">
                <a:latin typeface="Symbol" panose="05050102010706020507" pitchFamily="18" charset="2"/>
              </a:rPr>
              <a:t>= </a:t>
            </a:r>
            <a:r>
              <a:rPr lang="en-US" dirty="0">
                <a:latin typeface="Times-Roman"/>
              </a:rPr>
              <a:t>bubble-point pressure, psia</a:t>
            </a:r>
            <a:endParaRPr lang="en-US" dirty="0"/>
          </a:p>
        </p:txBody>
      </p:sp>
      <p:sp>
        <p:nvSpPr>
          <p:cNvPr id="11" name="Rectangle 10">
            <a:extLst>
              <a:ext uri="{FF2B5EF4-FFF2-40B4-BE49-F238E27FC236}">
                <a16:creationId xmlns:a16="http://schemas.microsoft.com/office/drawing/2014/main" id="{F59A6303-4F59-4294-A153-77B364C503A2}"/>
              </a:ext>
            </a:extLst>
          </p:cNvPr>
          <p:cNvSpPr/>
          <p:nvPr/>
        </p:nvSpPr>
        <p:spPr>
          <a:xfrm>
            <a:off x="727787" y="6065143"/>
            <a:ext cx="8873413" cy="369332"/>
          </a:xfrm>
          <a:prstGeom prst="rect">
            <a:avLst/>
          </a:prstGeom>
        </p:spPr>
        <p:txBody>
          <a:bodyPr wrap="square">
            <a:spAutoFit/>
          </a:bodyPr>
          <a:lstStyle/>
          <a:p>
            <a:r>
              <a:rPr lang="en-US" dirty="0">
                <a:latin typeface="Times-Roman"/>
              </a:rPr>
              <a:t>Co = isothermal compressibility coefficient of the oil </a:t>
            </a:r>
            <a:r>
              <a:rPr lang="en-US" i="1" dirty="0">
                <a:solidFill>
                  <a:srgbClr val="0070C0"/>
                </a:solidFill>
                <a:latin typeface="Times-Roman"/>
              </a:rPr>
              <a:t>at the arithmetic average pressure</a:t>
            </a:r>
            <a:r>
              <a:rPr lang="en-US" dirty="0">
                <a:latin typeface="Times-Roman"/>
              </a:rPr>
              <a:t>, 1/psi</a:t>
            </a:r>
            <a:endParaRPr lang="en-US" dirty="0"/>
          </a:p>
        </p:txBody>
      </p:sp>
      <p:sp>
        <p:nvSpPr>
          <p:cNvPr id="12" name="Rectangle 11">
            <a:extLst>
              <a:ext uri="{FF2B5EF4-FFF2-40B4-BE49-F238E27FC236}">
                <a16:creationId xmlns:a16="http://schemas.microsoft.com/office/drawing/2014/main" id="{64CE0BC3-0F8E-40E1-97CE-C6D05927232F}"/>
              </a:ext>
            </a:extLst>
          </p:cNvPr>
          <p:cNvSpPr/>
          <p:nvPr/>
        </p:nvSpPr>
        <p:spPr>
          <a:xfrm>
            <a:off x="1891603" y="237291"/>
            <a:ext cx="7933307" cy="456347"/>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Oil Formation Volume Factor</a:t>
            </a:r>
          </a:p>
        </p:txBody>
      </p:sp>
    </p:spTree>
    <p:extLst>
      <p:ext uri="{BB962C8B-B14F-4D97-AF65-F5344CB8AC3E}">
        <p14:creationId xmlns:p14="http://schemas.microsoft.com/office/powerpoint/2010/main" val="159262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Solution gas oil ratio</a:t>
            </a:r>
          </a:p>
        </p:txBody>
      </p:sp>
      <p:sp>
        <p:nvSpPr>
          <p:cNvPr id="4" name="Slide Number Placeholder 3"/>
          <p:cNvSpPr>
            <a:spLocks noGrp="1"/>
          </p:cNvSpPr>
          <p:nvPr>
            <p:ph type="sldNum" sz="quarter" idx="12"/>
          </p:nvPr>
        </p:nvSpPr>
        <p:spPr/>
        <p:txBody>
          <a:bodyPr/>
          <a:lstStyle/>
          <a:p>
            <a:fld id="{FF24955D-8619-4099-8A53-AC1898540FFA}" type="slidenum">
              <a:rPr lang="en-GB" smtClean="0"/>
              <a:t>21</a:t>
            </a:fld>
            <a:endParaRPr lang="en-GB"/>
          </a:p>
        </p:txBody>
      </p:sp>
      <p:sp>
        <p:nvSpPr>
          <p:cNvPr id="3" name="Rectangle 2"/>
          <p:cNvSpPr/>
          <p:nvPr/>
        </p:nvSpPr>
        <p:spPr>
          <a:xfrm>
            <a:off x="177795" y="2253085"/>
            <a:ext cx="5534517" cy="1015663"/>
          </a:xfrm>
          <a:prstGeom prst="rect">
            <a:avLst/>
          </a:prstGeom>
        </p:spPr>
        <p:txBody>
          <a:bodyPr wrap="square">
            <a:spAutoFit/>
          </a:bodyPr>
          <a:lstStyle/>
          <a:p>
            <a:pPr algn="justLow"/>
            <a:r>
              <a:rPr lang="en-GB" sz="2000" dirty="0">
                <a:latin typeface="Times New Roman" panose="02020603050405020304" pitchFamily="18" charset="0"/>
                <a:cs typeface="Times New Roman" panose="02020603050405020304" pitchFamily="18" charset="0"/>
              </a:rPr>
              <a:t>Volume of gas which comes out of the oil as it moves from reservoir temperature and pressure to standard temperature and pressure.</a:t>
            </a:r>
            <a:endParaRPr lang="en-GB" sz="2000" dirty="0">
              <a:solidFill>
                <a:srgbClr val="000000"/>
              </a:solidFill>
              <a:latin typeface="ArialNarrow"/>
            </a:endParaRPr>
          </a:p>
        </p:txBody>
      </p:sp>
      <p:sp>
        <p:nvSpPr>
          <p:cNvPr id="8" name="Rectangle 7"/>
          <p:cNvSpPr/>
          <p:nvPr/>
        </p:nvSpPr>
        <p:spPr>
          <a:xfrm>
            <a:off x="263856" y="1115166"/>
            <a:ext cx="11209007" cy="707886"/>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The gas solubility, </a:t>
            </a:r>
            <a:r>
              <a:rPr lang="en-GB" sz="2000" i="1" dirty="0">
                <a:latin typeface="Times New Roman" panose="02020603050405020304" pitchFamily="18" charset="0"/>
                <a:cs typeface="Times New Roman" panose="02020603050405020304" pitchFamily="18" charset="0"/>
              </a:rPr>
              <a:t>Rs</a:t>
            </a:r>
            <a:r>
              <a:rPr lang="en-GB" sz="2000" dirty="0">
                <a:latin typeface="Times New Roman" panose="02020603050405020304" pitchFamily="18" charset="0"/>
                <a:cs typeface="Times New Roman" panose="02020603050405020304" pitchFamily="18" charset="0"/>
              </a:rPr>
              <a:t>, is defined as the number of standard cubic feet of gas that dissolve in one stock-tank barrel of crude oil at certain pressure and temperature, (Unit: </a:t>
            </a:r>
            <a:r>
              <a:rPr lang="en-GB" sz="2000" dirty="0" err="1">
                <a:latin typeface="Times New Roman" panose="02020603050405020304" pitchFamily="18" charset="0"/>
                <a:cs typeface="Times New Roman" panose="02020603050405020304" pitchFamily="18" charset="0"/>
              </a:rPr>
              <a:t>Scf</a:t>
            </a:r>
            <a:r>
              <a:rPr lang="en-GB" sz="2000" dirty="0">
                <a:latin typeface="Times New Roman" panose="02020603050405020304" pitchFamily="18" charset="0"/>
                <a:cs typeface="Times New Roman" panose="02020603050405020304" pitchFamily="18" charset="0"/>
              </a:rPr>
              <a:t>/STB).</a:t>
            </a:r>
          </a:p>
        </p:txBody>
      </p:sp>
      <p:pic>
        <p:nvPicPr>
          <p:cNvPr id="11" name="Picture 2" descr="https://topdogengineer.com/wp-content/uploads/2019/03/PVT_SolutionGasIllustration_030119-1024x5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690" y="2667896"/>
            <a:ext cx="6263310" cy="354757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339160" y="3847983"/>
            <a:ext cx="5373152" cy="21544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lang="en-US" altLang="en-US" sz="2000" dirty="0">
                <a:latin typeface="Times New Roman" panose="02020603050405020304" pitchFamily="18" charset="0"/>
                <a:cs typeface="Times New Roman" panose="02020603050405020304" pitchFamily="18" charset="0"/>
              </a:rPr>
              <a:t>It is important to realize that solution gas does not include free gas.  If the reservoir was saturated (reservoir pressure below the bubble point), a free gas phase would exist. We do not include free gas in the determination of solution gas because under reservoir conditions, the free gas is not dissolved in the oil. </a:t>
            </a:r>
          </a:p>
        </p:txBody>
      </p:sp>
    </p:spTree>
    <p:extLst>
      <p:ext uri="{BB962C8B-B14F-4D97-AF65-F5344CB8AC3E}">
        <p14:creationId xmlns:p14="http://schemas.microsoft.com/office/powerpoint/2010/main" val="3203825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topdogengineer.com/wp-content/uploads/2019/03/PVT_SolutionGasGraph_030119.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3"/>
          <p:cNvSpPr>
            <a:spLocks noChangeArrowheads="1"/>
          </p:cNvSpPr>
          <p:nvPr/>
        </p:nvSpPr>
        <p:spPr bwMode="auto">
          <a:xfrm>
            <a:off x="155575" y="1175727"/>
            <a:ext cx="5605563" cy="52322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lang="en-US" altLang="en-US" sz="2000" dirty="0">
                <a:solidFill>
                  <a:srgbClr val="3A3A3A"/>
                </a:solidFill>
                <a:latin typeface="Times New Roman" panose="02020603050405020304" pitchFamily="18" charset="0"/>
                <a:cs typeface="Times New Roman" panose="02020603050405020304" pitchFamily="18" charset="0"/>
              </a:rPr>
              <a:t>T</a:t>
            </a: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he solution gas oil ratio changes as a function of pressure at constant reservoir temperature</a:t>
            </a:r>
          </a:p>
          <a:p>
            <a:pPr marL="0" marR="0" lvl="0" indent="0" algn="justLow" defTabSz="914400" rtl="0" eaLnBrk="0" fontAlgn="base" latinLnBrk="0" hangingPunct="0">
              <a:lnSpc>
                <a:spcPct val="100000"/>
              </a:lnSpc>
              <a:spcBef>
                <a:spcPct val="0"/>
              </a:spcBef>
              <a:spcAft>
                <a:spcPct val="0"/>
              </a:spcAft>
              <a:buClrTx/>
              <a:buSzTx/>
              <a:buFontTx/>
              <a:buNone/>
              <a:tabLst/>
            </a:pPr>
            <a:endParaRPr lang="en-US" altLang="en-US" sz="2000" dirty="0">
              <a:solidFill>
                <a:srgbClr val="3A3A3A"/>
              </a:solidFill>
              <a:latin typeface="-apple-system"/>
            </a:endParaRPr>
          </a:p>
          <a:p>
            <a:pPr algn="justLow"/>
            <a:r>
              <a:rPr lang="en-US" altLang="en-US" sz="2000" dirty="0">
                <a:solidFill>
                  <a:srgbClr val="3A3A3A"/>
                </a:solidFill>
                <a:latin typeface="Times New Roman" panose="02020603050405020304" pitchFamily="18" charset="0"/>
                <a:cs typeface="Times New Roman" panose="02020603050405020304" pitchFamily="18" charset="0"/>
              </a:rPr>
              <a:t>As the reservoir pressure is decreased from initial reservoir pressure (   Pi   ) to bubble point pressure (    </a:t>
            </a:r>
            <a:r>
              <a:rPr lang="en-US" altLang="en-US" sz="2000" dirty="0" err="1">
                <a:solidFill>
                  <a:srgbClr val="3A3A3A"/>
                </a:solidFill>
                <a:latin typeface="Times New Roman" panose="02020603050405020304" pitchFamily="18" charset="0"/>
                <a:cs typeface="Times New Roman" panose="02020603050405020304" pitchFamily="18" charset="0"/>
              </a:rPr>
              <a:t>Pb</a:t>
            </a:r>
            <a:r>
              <a:rPr lang="en-US" altLang="en-US" sz="2000" dirty="0">
                <a:solidFill>
                  <a:srgbClr val="3A3A3A"/>
                </a:solidFill>
                <a:latin typeface="Times New Roman" panose="02020603050405020304" pitchFamily="18" charset="0"/>
                <a:cs typeface="Times New Roman" panose="02020603050405020304" pitchFamily="18" charset="0"/>
              </a:rPr>
              <a:t>  ), the dissolved gas oil ratio is constant.  This is because, above the bubble point there is no free gas in the reservoir. So the amount of gas that comes out at the surface will be dissolved gas only and the solution gas oil ratio will remain constant.</a:t>
            </a:r>
          </a:p>
          <a:p>
            <a:pPr algn="justLow"/>
            <a:endParaRPr lang="en-US" altLang="en-US" sz="2000" dirty="0">
              <a:solidFill>
                <a:srgbClr val="3A3A3A"/>
              </a:solidFill>
              <a:latin typeface="Times New Roman" panose="02020603050405020304" pitchFamily="18" charset="0"/>
              <a:cs typeface="Times New Roman" panose="02020603050405020304" pitchFamily="18" charset="0"/>
            </a:endParaRPr>
          </a:p>
          <a:p>
            <a:pPr algn="justLow"/>
            <a:r>
              <a:rPr lang="en-US" altLang="en-US" sz="2000" dirty="0">
                <a:solidFill>
                  <a:srgbClr val="3A3A3A"/>
                </a:solidFill>
                <a:latin typeface="Times New Roman" panose="02020603050405020304" pitchFamily="18" charset="0"/>
                <a:cs typeface="Times New Roman" panose="02020603050405020304" pitchFamily="18" charset="0"/>
              </a:rPr>
              <a:t>As the reservoir pressure falls below bubble point pressure, free gas will continuously evolve in the reservoir. This leaves less gas dissolved in the oil, therefore the solution gas oil ratio steadily declines below the bubble point pressure. </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3A3A3A"/>
              </a:solidFill>
              <a:effectLst/>
              <a:latin typeface="-apple-system"/>
            </a:endParaRPr>
          </a:p>
        </p:txBody>
      </p:sp>
      <p:sp>
        <p:nvSpPr>
          <p:cNvPr id="4" name="AutoShape 4" descr="P_i"/>
          <p:cNvSpPr>
            <a:spLocks noChangeAspect="1" noChangeArrowheads="1"/>
          </p:cNvSpPr>
          <p:nvPr/>
        </p:nvSpPr>
        <p:spPr bwMode="auto">
          <a:xfrm>
            <a:off x="4681537" y="-336550"/>
            <a:ext cx="1613095" cy="1512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5" descr="P_b"/>
          <p:cNvSpPr>
            <a:spLocks noChangeAspect="1" noChangeArrowheads="1"/>
          </p:cNvSpPr>
          <p:nvPr/>
        </p:nvSpPr>
        <p:spPr bwMode="auto">
          <a:xfrm>
            <a:off x="6569075" y="-336550"/>
            <a:ext cx="1713914" cy="1512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313" y="1442753"/>
            <a:ext cx="5704231" cy="4415122"/>
          </a:xfrm>
          <a:prstGeom prst="rect">
            <a:avLst/>
          </a:prstGeom>
        </p:spPr>
      </p:pic>
      <p:sp>
        <p:nvSpPr>
          <p:cNvPr id="7" name="Rectangle 6"/>
          <p:cNvSpPr/>
          <p:nvPr/>
        </p:nvSpPr>
        <p:spPr>
          <a:xfrm>
            <a:off x="3749334" y="257254"/>
            <a:ext cx="5276332" cy="523307"/>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Solution gas oil ratio</a:t>
            </a:r>
          </a:p>
        </p:txBody>
      </p:sp>
    </p:spTree>
    <p:extLst>
      <p:ext uri="{BB962C8B-B14F-4D97-AF65-F5344CB8AC3E}">
        <p14:creationId xmlns:p14="http://schemas.microsoft.com/office/powerpoint/2010/main" val="10331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C7BDF5-EAB2-4061-9516-735B0AE8B6A8}"/>
              </a:ext>
            </a:extLst>
          </p:cNvPr>
          <p:cNvSpPr>
            <a:spLocks noGrp="1"/>
          </p:cNvSpPr>
          <p:nvPr>
            <p:ph type="sldNum" sz="quarter" idx="12"/>
          </p:nvPr>
        </p:nvSpPr>
        <p:spPr/>
        <p:txBody>
          <a:bodyPr/>
          <a:lstStyle/>
          <a:p>
            <a:fld id="{FF24955D-8619-4099-8A53-AC1898540FFA}" type="slidenum">
              <a:rPr lang="en-GB" smtClean="0"/>
              <a:t>23</a:t>
            </a:fld>
            <a:endParaRPr lang="en-GB"/>
          </a:p>
        </p:txBody>
      </p:sp>
      <p:sp>
        <p:nvSpPr>
          <p:cNvPr id="5" name="Title 1">
            <a:extLst>
              <a:ext uri="{FF2B5EF4-FFF2-40B4-BE49-F238E27FC236}">
                <a16:creationId xmlns:a16="http://schemas.microsoft.com/office/drawing/2014/main" id="{0E098D83-5F24-4D86-B66B-9086526C649B}"/>
              </a:ext>
            </a:extLst>
          </p:cNvPr>
          <p:cNvSpPr>
            <a:spLocks noGrp="1"/>
          </p:cNvSpPr>
          <p:nvPr>
            <p:ph type="title"/>
          </p:nvPr>
        </p:nvSpPr>
        <p:spPr>
          <a:xfrm>
            <a:off x="527790" y="644806"/>
            <a:ext cx="10515600" cy="456346"/>
          </a:xfrm>
        </p:spPr>
        <p:txBody>
          <a:bodyPr>
            <a:noAutofit/>
          </a:bodyPr>
          <a:lstStyle/>
          <a:p>
            <a:r>
              <a:rPr lang="en-US" sz="2400" dirty="0">
                <a:solidFill>
                  <a:srgbClr val="FF0000"/>
                </a:solidFill>
                <a:latin typeface="Times New Roman" panose="02020603050405020304" pitchFamily="18" charset="0"/>
                <a:cs typeface="Times New Roman" panose="02020603050405020304" pitchFamily="18" charset="0"/>
              </a:rPr>
              <a:t>Empirical correlations for estimating the gas solubility</a:t>
            </a:r>
          </a:p>
        </p:txBody>
      </p:sp>
      <p:sp>
        <p:nvSpPr>
          <p:cNvPr id="6" name="Slide Number Placeholder 5">
            <a:extLst>
              <a:ext uri="{FF2B5EF4-FFF2-40B4-BE49-F238E27FC236}">
                <a16:creationId xmlns:a16="http://schemas.microsoft.com/office/drawing/2014/main" id="{2670FE9B-7784-4071-8B27-57B0450AE9D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30EEE1-F68F-443E-A2E7-B5CB1697F3EC}" type="slidenum">
              <a:rPr lang="en-US" smtClean="0"/>
              <a:pPr/>
              <a:t>23</a:t>
            </a:fld>
            <a:endParaRPr lang="en-US"/>
          </a:p>
        </p:txBody>
      </p:sp>
      <p:sp>
        <p:nvSpPr>
          <p:cNvPr id="7" name="Rectangle 6">
            <a:extLst>
              <a:ext uri="{FF2B5EF4-FFF2-40B4-BE49-F238E27FC236}">
                <a16:creationId xmlns:a16="http://schemas.microsoft.com/office/drawing/2014/main" id="{A8D85B1A-CCD4-47CA-94DE-B519987BAFD0}"/>
              </a:ext>
            </a:extLst>
          </p:cNvPr>
          <p:cNvSpPr/>
          <p:nvPr/>
        </p:nvSpPr>
        <p:spPr>
          <a:xfrm>
            <a:off x="527790" y="1162400"/>
            <a:ext cx="3005823" cy="461665"/>
          </a:xfrm>
          <a:prstGeom prst="rect">
            <a:avLst/>
          </a:prstGeom>
        </p:spPr>
        <p:txBody>
          <a:bodyPr wrap="none">
            <a:spAutoFit/>
          </a:bodyPr>
          <a:lstStyle/>
          <a:p>
            <a:r>
              <a:rPr lang="en-US" sz="2400" b="1" dirty="0">
                <a:solidFill>
                  <a:srgbClr val="0070C0"/>
                </a:solidFill>
              </a:rPr>
              <a:t>Standing’s Correlation</a:t>
            </a:r>
          </a:p>
        </p:txBody>
      </p:sp>
      <p:sp>
        <p:nvSpPr>
          <p:cNvPr id="10" name="Rectangle 9">
            <a:extLst>
              <a:ext uri="{FF2B5EF4-FFF2-40B4-BE49-F238E27FC236}">
                <a16:creationId xmlns:a16="http://schemas.microsoft.com/office/drawing/2014/main" id="{D578A216-A346-4732-A7A7-99893B55D7A3}"/>
              </a:ext>
            </a:extLst>
          </p:cNvPr>
          <p:cNvSpPr/>
          <p:nvPr/>
        </p:nvSpPr>
        <p:spPr>
          <a:xfrm>
            <a:off x="409454" y="1746561"/>
            <a:ext cx="10675399" cy="646331"/>
          </a:xfrm>
          <a:prstGeom prst="rect">
            <a:avLst/>
          </a:prstGeom>
        </p:spPr>
        <p:txBody>
          <a:bodyPr wrap="square">
            <a:spAutoFit/>
          </a:bodyPr>
          <a:lstStyle/>
          <a:p>
            <a:pPr marL="285750" indent="-285750">
              <a:buFont typeface="Arial" panose="020B0604020202020204" pitchFamily="34" charset="0"/>
              <a:buChar char="•"/>
            </a:pPr>
            <a:r>
              <a:rPr lang="en-US" dirty="0">
                <a:latin typeface="Times-Roman"/>
              </a:rPr>
              <a:t>Standing (1981) expressed his proposed graphical correlation in the following more convenient mathematical form:</a:t>
            </a:r>
            <a:endParaRPr lang="en-US" dirty="0"/>
          </a:p>
        </p:txBody>
      </p:sp>
      <p:pic>
        <p:nvPicPr>
          <p:cNvPr id="11" name="Picture 10">
            <a:extLst>
              <a:ext uri="{FF2B5EF4-FFF2-40B4-BE49-F238E27FC236}">
                <a16:creationId xmlns:a16="http://schemas.microsoft.com/office/drawing/2014/main" id="{32DE78CE-0D98-4A7C-94E2-5952070942AA}"/>
              </a:ext>
            </a:extLst>
          </p:cNvPr>
          <p:cNvPicPr>
            <a:picLocks noChangeAspect="1"/>
          </p:cNvPicPr>
          <p:nvPr/>
        </p:nvPicPr>
        <p:blipFill>
          <a:blip r:embed="rId2"/>
          <a:stretch>
            <a:fillRect/>
          </a:stretch>
        </p:blipFill>
        <p:spPr>
          <a:xfrm>
            <a:off x="785415" y="2400800"/>
            <a:ext cx="3654488" cy="994874"/>
          </a:xfrm>
          <a:prstGeom prst="rect">
            <a:avLst/>
          </a:prstGeom>
        </p:spPr>
      </p:pic>
      <p:pic>
        <p:nvPicPr>
          <p:cNvPr id="12" name="Picture 11">
            <a:extLst>
              <a:ext uri="{FF2B5EF4-FFF2-40B4-BE49-F238E27FC236}">
                <a16:creationId xmlns:a16="http://schemas.microsoft.com/office/drawing/2014/main" id="{B20F238C-BD50-4A65-BC5A-E525F8B73996}"/>
              </a:ext>
            </a:extLst>
          </p:cNvPr>
          <p:cNvPicPr>
            <a:picLocks noChangeAspect="1"/>
          </p:cNvPicPr>
          <p:nvPr/>
        </p:nvPicPr>
        <p:blipFill>
          <a:blip r:embed="rId3"/>
          <a:stretch>
            <a:fillRect/>
          </a:stretch>
        </p:blipFill>
        <p:spPr>
          <a:xfrm>
            <a:off x="878720" y="3531895"/>
            <a:ext cx="3561183" cy="347216"/>
          </a:xfrm>
          <a:prstGeom prst="rect">
            <a:avLst/>
          </a:prstGeom>
        </p:spPr>
      </p:pic>
      <p:pic>
        <p:nvPicPr>
          <p:cNvPr id="13" name="Picture 12">
            <a:extLst>
              <a:ext uri="{FF2B5EF4-FFF2-40B4-BE49-F238E27FC236}">
                <a16:creationId xmlns:a16="http://schemas.microsoft.com/office/drawing/2014/main" id="{CEEA5E86-6815-4519-8450-8AB015B798B7}"/>
              </a:ext>
            </a:extLst>
          </p:cNvPr>
          <p:cNvPicPr>
            <a:picLocks noChangeAspect="1"/>
          </p:cNvPicPr>
          <p:nvPr/>
        </p:nvPicPr>
        <p:blipFill>
          <a:blip r:embed="rId4"/>
          <a:stretch>
            <a:fillRect/>
          </a:stretch>
        </p:blipFill>
        <p:spPr>
          <a:xfrm>
            <a:off x="5451502" y="2603089"/>
            <a:ext cx="3338804" cy="1102414"/>
          </a:xfrm>
          <a:prstGeom prst="rect">
            <a:avLst/>
          </a:prstGeom>
        </p:spPr>
      </p:pic>
      <p:sp>
        <p:nvSpPr>
          <p:cNvPr id="14" name="Title 1">
            <a:extLst>
              <a:ext uri="{FF2B5EF4-FFF2-40B4-BE49-F238E27FC236}">
                <a16:creationId xmlns:a16="http://schemas.microsoft.com/office/drawing/2014/main" id="{1BABF91F-3707-4D47-9B73-462EB1D1F401}"/>
              </a:ext>
            </a:extLst>
          </p:cNvPr>
          <p:cNvSpPr txBox="1">
            <a:spLocks/>
          </p:cNvSpPr>
          <p:nvPr/>
        </p:nvSpPr>
        <p:spPr>
          <a:xfrm>
            <a:off x="558614" y="4140942"/>
            <a:ext cx="10515600" cy="456346"/>
          </a:xfrm>
          <a:prstGeom prst="rect">
            <a:avLst/>
          </a:prstGeom>
        </p:spPr>
        <p:txBody>
          <a:bodyPr wrap="none">
            <a:spAutoFit/>
          </a:bodyPr>
          <a:lstStyle>
            <a:defPPr>
              <a:defRPr lang="en-US"/>
            </a:defPPr>
            <a:lvl1pPr>
              <a:defRPr sz="2400" b="1">
                <a:solidFill>
                  <a:srgbClr val="0070C0"/>
                </a:solidFill>
              </a:defRPr>
            </a:lvl1pPr>
          </a:lstStyle>
          <a:p>
            <a:r>
              <a:rPr lang="en-US" dirty="0" err="1"/>
              <a:t>Marhoun’s</a:t>
            </a:r>
            <a:r>
              <a:rPr lang="en-US" dirty="0"/>
              <a:t> Correlation</a:t>
            </a:r>
          </a:p>
        </p:txBody>
      </p:sp>
      <p:pic>
        <p:nvPicPr>
          <p:cNvPr id="15" name="Picture 14">
            <a:extLst>
              <a:ext uri="{FF2B5EF4-FFF2-40B4-BE49-F238E27FC236}">
                <a16:creationId xmlns:a16="http://schemas.microsoft.com/office/drawing/2014/main" id="{9FD55678-09FE-4E5B-B198-18220D7FC0C9}"/>
              </a:ext>
            </a:extLst>
          </p:cNvPr>
          <p:cNvPicPr>
            <a:picLocks noChangeAspect="1"/>
          </p:cNvPicPr>
          <p:nvPr/>
        </p:nvPicPr>
        <p:blipFill>
          <a:blip r:embed="rId5"/>
          <a:stretch>
            <a:fillRect/>
          </a:stretch>
        </p:blipFill>
        <p:spPr>
          <a:xfrm>
            <a:off x="838200" y="4852552"/>
            <a:ext cx="3190251" cy="818368"/>
          </a:xfrm>
          <a:prstGeom prst="rect">
            <a:avLst/>
          </a:prstGeom>
        </p:spPr>
      </p:pic>
      <p:pic>
        <p:nvPicPr>
          <p:cNvPr id="16" name="Picture 15">
            <a:extLst>
              <a:ext uri="{FF2B5EF4-FFF2-40B4-BE49-F238E27FC236}">
                <a16:creationId xmlns:a16="http://schemas.microsoft.com/office/drawing/2014/main" id="{5F6AD305-A5F0-4DB3-877E-7A331E96024E}"/>
              </a:ext>
            </a:extLst>
          </p:cNvPr>
          <p:cNvPicPr>
            <a:picLocks noChangeAspect="1"/>
          </p:cNvPicPr>
          <p:nvPr/>
        </p:nvPicPr>
        <p:blipFill>
          <a:blip r:embed="rId6"/>
          <a:stretch>
            <a:fillRect/>
          </a:stretch>
        </p:blipFill>
        <p:spPr>
          <a:xfrm>
            <a:off x="838200" y="5804872"/>
            <a:ext cx="3256320" cy="900411"/>
          </a:xfrm>
          <a:prstGeom prst="rect">
            <a:avLst/>
          </a:prstGeom>
        </p:spPr>
      </p:pic>
      <p:pic>
        <p:nvPicPr>
          <p:cNvPr id="17" name="Picture 16">
            <a:extLst>
              <a:ext uri="{FF2B5EF4-FFF2-40B4-BE49-F238E27FC236}">
                <a16:creationId xmlns:a16="http://schemas.microsoft.com/office/drawing/2014/main" id="{9F9B1EE3-BB5C-44D0-A420-E9C6EE473D9C}"/>
              </a:ext>
            </a:extLst>
          </p:cNvPr>
          <p:cNvPicPr>
            <a:picLocks noChangeAspect="1"/>
          </p:cNvPicPr>
          <p:nvPr/>
        </p:nvPicPr>
        <p:blipFill>
          <a:blip r:embed="rId7"/>
          <a:stretch>
            <a:fillRect/>
          </a:stretch>
        </p:blipFill>
        <p:spPr>
          <a:xfrm>
            <a:off x="5794787" y="5402351"/>
            <a:ext cx="1574202" cy="1388256"/>
          </a:xfrm>
          <a:prstGeom prst="rect">
            <a:avLst/>
          </a:prstGeom>
        </p:spPr>
      </p:pic>
      <p:sp>
        <p:nvSpPr>
          <p:cNvPr id="18" name="Rectangle 17">
            <a:extLst>
              <a:ext uri="{FF2B5EF4-FFF2-40B4-BE49-F238E27FC236}">
                <a16:creationId xmlns:a16="http://schemas.microsoft.com/office/drawing/2014/main" id="{94B800DC-4145-4096-B5A8-0D49E0C3868B}"/>
              </a:ext>
            </a:extLst>
          </p:cNvPr>
          <p:cNvSpPr/>
          <p:nvPr/>
        </p:nvSpPr>
        <p:spPr>
          <a:xfrm>
            <a:off x="3156621" y="152717"/>
            <a:ext cx="5276332" cy="523307"/>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Solution gas oil ratio</a:t>
            </a:r>
          </a:p>
        </p:txBody>
      </p:sp>
    </p:spTree>
    <p:extLst>
      <p:ext uri="{BB962C8B-B14F-4D97-AF65-F5344CB8AC3E}">
        <p14:creationId xmlns:p14="http://schemas.microsoft.com/office/powerpoint/2010/main" val="769718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C4AFF9-F8FB-4EA6-A63C-F839E82944A9}"/>
              </a:ext>
            </a:extLst>
          </p:cNvPr>
          <p:cNvSpPr>
            <a:spLocks noGrp="1"/>
          </p:cNvSpPr>
          <p:nvPr>
            <p:ph type="sldNum" sz="quarter" idx="12"/>
          </p:nvPr>
        </p:nvSpPr>
        <p:spPr/>
        <p:txBody>
          <a:bodyPr/>
          <a:lstStyle/>
          <a:p>
            <a:fld id="{7630EEE1-F68F-443E-A2E7-B5CB1697F3EC}" type="slidenum">
              <a:rPr lang="en-US" smtClean="0"/>
              <a:t>24</a:t>
            </a:fld>
            <a:endParaRPr lang="en-US"/>
          </a:p>
        </p:txBody>
      </p:sp>
      <p:sp>
        <p:nvSpPr>
          <p:cNvPr id="10" name="Title 1">
            <a:extLst>
              <a:ext uri="{FF2B5EF4-FFF2-40B4-BE49-F238E27FC236}">
                <a16:creationId xmlns:a16="http://schemas.microsoft.com/office/drawing/2014/main" id="{56A9F859-0957-49B3-835B-081F1D205A24}"/>
              </a:ext>
            </a:extLst>
          </p:cNvPr>
          <p:cNvSpPr>
            <a:spLocks noGrp="1"/>
          </p:cNvSpPr>
          <p:nvPr>
            <p:ph type="title"/>
          </p:nvPr>
        </p:nvSpPr>
        <p:spPr>
          <a:xfrm>
            <a:off x="426474" y="268001"/>
            <a:ext cx="10515600" cy="456346"/>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3200" b="1" dirty="0">
                <a:solidFill>
                  <a:srgbClr val="FF0000"/>
                </a:solidFill>
                <a:latin typeface="OpenSans-Bold"/>
                <a:ea typeface="+mn-ea"/>
                <a:cs typeface="+mn-cs"/>
              </a:rPr>
              <a:t>Total Formation Volume Factor</a:t>
            </a:r>
          </a:p>
        </p:txBody>
      </p:sp>
      <p:sp>
        <p:nvSpPr>
          <p:cNvPr id="2" name="Rectangle 1">
            <a:extLst>
              <a:ext uri="{FF2B5EF4-FFF2-40B4-BE49-F238E27FC236}">
                <a16:creationId xmlns:a16="http://schemas.microsoft.com/office/drawing/2014/main" id="{659F14D3-F39A-47FF-8CAC-79DB5276AC3E}"/>
              </a:ext>
            </a:extLst>
          </p:cNvPr>
          <p:cNvSpPr/>
          <p:nvPr/>
        </p:nvSpPr>
        <p:spPr>
          <a:xfrm>
            <a:off x="426474" y="906279"/>
            <a:ext cx="11152816" cy="1015663"/>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Roman"/>
              </a:rPr>
              <a:t>The total formation volume factor, denoted </a:t>
            </a:r>
            <a:r>
              <a:rPr lang="en-US" sz="2000" dirty="0" err="1">
                <a:latin typeface="Times-Roman"/>
              </a:rPr>
              <a:t>Bt</a:t>
            </a:r>
            <a:r>
              <a:rPr lang="en-US" sz="2000" dirty="0">
                <a:latin typeface="Times-Roman"/>
              </a:rPr>
              <a:t>, is defined as the ratio of the total volume of the hydrocarbon mixture (i.e., oil and gas, if present), at the prevailing pressure and temperature per unit volume of the stock-tank oil. Mathematically, </a:t>
            </a:r>
            <a:r>
              <a:rPr lang="en-US" sz="2000" dirty="0" err="1">
                <a:latin typeface="Times-Roman"/>
              </a:rPr>
              <a:t>Bt</a:t>
            </a:r>
            <a:r>
              <a:rPr lang="en-US" sz="2000" dirty="0">
                <a:latin typeface="Times-Roman"/>
              </a:rPr>
              <a:t> is defined by the following relationship:</a:t>
            </a:r>
            <a:endParaRPr lang="en-US" sz="2000" dirty="0"/>
          </a:p>
        </p:txBody>
      </p:sp>
      <p:pic>
        <p:nvPicPr>
          <p:cNvPr id="3" name="Picture 2">
            <a:extLst>
              <a:ext uri="{FF2B5EF4-FFF2-40B4-BE49-F238E27FC236}">
                <a16:creationId xmlns:a16="http://schemas.microsoft.com/office/drawing/2014/main" id="{31F13F2A-D8C3-4032-844B-473C96D47AE1}"/>
              </a:ext>
            </a:extLst>
          </p:cNvPr>
          <p:cNvPicPr>
            <a:picLocks noChangeAspect="1"/>
          </p:cNvPicPr>
          <p:nvPr/>
        </p:nvPicPr>
        <p:blipFill>
          <a:blip r:embed="rId2"/>
          <a:stretch>
            <a:fillRect/>
          </a:stretch>
        </p:blipFill>
        <p:spPr>
          <a:xfrm>
            <a:off x="547772" y="1997065"/>
            <a:ext cx="2228853" cy="710294"/>
          </a:xfrm>
          <a:prstGeom prst="rect">
            <a:avLst/>
          </a:prstGeom>
        </p:spPr>
      </p:pic>
      <p:pic>
        <p:nvPicPr>
          <p:cNvPr id="5" name="Picture 4">
            <a:extLst>
              <a:ext uri="{FF2B5EF4-FFF2-40B4-BE49-F238E27FC236}">
                <a16:creationId xmlns:a16="http://schemas.microsoft.com/office/drawing/2014/main" id="{DFDD46C2-B99E-440B-804C-07BF6C0A10DA}"/>
              </a:ext>
            </a:extLst>
          </p:cNvPr>
          <p:cNvPicPr>
            <a:picLocks noChangeAspect="1"/>
          </p:cNvPicPr>
          <p:nvPr/>
        </p:nvPicPr>
        <p:blipFill>
          <a:blip r:embed="rId3"/>
          <a:stretch>
            <a:fillRect/>
          </a:stretch>
        </p:blipFill>
        <p:spPr>
          <a:xfrm>
            <a:off x="426474" y="2782482"/>
            <a:ext cx="4911388" cy="1024425"/>
          </a:xfrm>
          <a:prstGeom prst="rect">
            <a:avLst/>
          </a:prstGeom>
        </p:spPr>
      </p:pic>
      <p:pic>
        <p:nvPicPr>
          <p:cNvPr id="7" name="Picture 6">
            <a:extLst>
              <a:ext uri="{FF2B5EF4-FFF2-40B4-BE49-F238E27FC236}">
                <a16:creationId xmlns:a16="http://schemas.microsoft.com/office/drawing/2014/main" id="{B1D4A425-2080-4224-BF5F-84E977E28CF8}"/>
              </a:ext>
            </a:extLst>
          </p:cNvPr>
          <p:cNvPicPr>
            <a:picLocks noChangeAspect="1"/>
          </p:cNvPicPr>
          <p:nvPr/>
        </p:nvPicPr>
        <p:blipFill>
          <a:blip r:embed="rId4"/>
          <a:stretch>
            <a:fillRect/>
          </a:stretch>
        </p:blipFill>
        <p:spPr>
          <a:xfrm>
            <a:off x="6966105" y="1936416"/>
            <a:ext cx="4911388" cy="3585930"/>
          </a:xfrm>
          <a:prstGeom prst="rect">
            <a:avLst/>
          </a:prstGeom>
        </p:spPr>
      </p:pic>
      <p:sp>
        <p:nvSpPr>
          <p:cNvPr id="4" name="Rectangle 3">
            <a:extLst>
              <a:ext uri="{FF2B5EF4-FFF2-40B4-BE49-F238E27FC236}">
                <a16:creationId xmlns:a16="http://schemas.microsoft.com/office/drawing/2014/main" id="{E5837044-B49A-4707-BBE5-C9A6A2344822}"/>
              </a:ext>
            </a:extLst>
          </p:cNvPr>
          <p:cNvSpPr/>
          <p:nvPr/>
        </p:nvSpPr>
        <p:spPr>
          <a:xfrm>
            <a:off x="426474" y="3963472"/>
            <a:ext cx="6427665" cy="369332"/>
          </a:xfrm>
          <a:prstGeom prst="rect">
            <a:avLst/>
          </a:prstGeom>
        </p:spPr>
        <p:txBody>
          <a:bodyPr wrap="square">
            <a:spAutoFit/>
          </a:bodyPr>
          <a:lstStyle/>
          <a:p>
            <a:pPr marL="285750" indent="-285750">
              <a:buFont typeface="Arial" panose="020B0604020202020204" pitchFamily="34" charset="0"/>
              <a:buChar char="•"/>
            </a:pPr>
            <a:r>
              <a:rPr lang="en-US" dirty="0">
                <a:solidFill>
                  <a:srgbClr val="0070C0"/>
                </a:solidFill>
                <a:latin typeface="Times-Roman"/>
              </a:rPr>
              <a:t>At P ≥ Pb no free gas exists, thus </a:t>
            </a:r>
            <a:r>
              <a:rPr lang="en-US" dirty="0" err="1">
                <a:solidFill>
                  <a:srgbClr val="0070C0"/>
                </a:solidFill>
                <a:latin typeface="Times-Roman"/>
              </a:rPr>
              <a:t>Bt</a:t>
            </a:r>
            <a:r>
              <a:rPr lang="en-US" dirty="0">
                <a:solidFill>
                  <a:srgbClr val="0070C0"/>
                </a:solidFill>
                <a:latin typeface="Times-Roman"/>
              </a:rPr>
              <a:t> = Bo as shown below:</a:t>
            </a:r>
            <a:endParaRPr lang="en-US" dirty="0">
              <a:solidFill>
                <a:srgbClr val="0070C0"/>
              </a:solidFill>
            </a:endParaRPr>
          </a:p>
        </p:txBody>
      </p:sp>
      <p:pic>
        <p:nvPicPr>
          <p:cNvPr id="8" name="Picture 7">
            <a:extLst>
              <a:ext uri="{FF2B5EF4-FFF2-40B4-BE49-F238E27FC236}">
                <a16:creationId xmlns:a16="http://schemas.microsoft.com/office/drawing/2014/main" id="{18D96F67-24ED-41DE-894A-1EC1A80C3939}"/>
              </a:ext>
            </a:extLst>
          </p:cNvPr>
          <p:cNvPicPr>
            <a:picLocks noChangeAspect="1"/>
          </p:cNvPicPr>
          <p:nvPr/>
        </p:nvPicPr>
        <p:blipFill>
          <a:blip r:embed="rId5"/>
          <a:stretch>
            <a:fillRect/>
          </a:stretch>
        </p:blipFill>
        <p:spPr>
          <a:xfrm>
            <a:off x="547772" y="4378069"/>
            <a:ext cx="3007343" cy="661131"/>
          </a:xfrm>
          <a:prstGeom prst="rect">
            <a:avLst/>
          </a:prstGeom>
        </p:spPr>
      </p:pic>
      <p:sp>
        <p:nvSpPr>
          <p:cNvPr id="11" name="Rectangle 10">
            <a:extLst>
              <a:ext uri="{FF2B5EF4-FFF2-40B4-BE49-F238E27FC236}">
                <a16:creationId xmlns:a16="http://schemas.microsoft.com/office/drawing/2014/main" id="{F3D9DE06-168A-402D-8653-D6B912D926A3}"/>
              </a:ext>
            </a:extLst>
          </p:cNvPr>
          <p:cNvSpPr/>
          <p:nvPr/>
        </p:nvSpPr>
        <p:spPr>
          <a:xfrm>
            <a:off x="8234615" y="5713027"/>
            <a:ext cx="2316660" cy="338554"/>
          </a:xfrm>
          <a:prstGeom prst="rect">
            <a:avLst/>
          </a:prstGeom>
        </p:spPr>
        <p:txBody>
          <a:bodyPr wrap="none">
            <a:spAutoFit/>
          </a:bodyPr>
          <a:lstStyle/>
          <a:p>
            <a:r>
              <a:rPr lang="en-US" sz="1600" b="1" dirty="0" err="1">
                <a:latin typeface="Futura"/>
              </a:rPr>
              <a:t>Bt</a:t>
            </a:r>
            <a:r>
              <a:rPr lang="en-US" sz="1600" b="1" dirty="0">
                <a:latin typeface="Futura"/>
              </a:rPr>
              <a:t> and Bo vs. Pressure</a:t>
            </a:r>
            <a:endParaRPr lang="en-US" sz="1600" b="1" dirty="0"/>
          </a:p>
        </p:txBody>
      </p:sp>
      <p:sp>
        <p:nvSpPr>
          <p:cNvPr id="12" name="Rectangle 11">
            <a:extLst>
              <a:ext uri="{FF2B5EF4-FFF2-40B4-BE49-F238E27FC236}">
                <a16:creationId xmlns:a16="http://schemas.microsoft.com/office/drawing/2014/main" id="{EAA079A2-E408-4FCF-8C19-800251E41EC8}"/>
              </a:ext>
            </a:extLst>
          </p:cNvPr>
          <p:cNvSpPr/>
          <p:nvPr/>
        </p:nvSpPr>
        <p:spPr>
          <a:xfrm>
            <a:off x="426474" y="5153014"/>
            <a:ext cx="4287777" cy="369332"/>
          </a:xfrm>
          <a:prstGeom prst="rect">
            <a:avLst/>
          </a:prstGeom>
        </p:spPr>
        <p:txBody>
          <a:bodyPr wrap="none">
            <a:spAutoFit/>
          </a:bodyPr>
          <a:lstStyle/>
          <a:p>
            <a:pPr marL="285750" indent="-285750">
              <a:buFont typeface="Arial" panose="020B0604020202020204" pitchFamily="34" charset="0"/>
              <a:buChar char="•"/>
            </a:pPr>
            <a:r>
              <a:rPr lang="en-US" dirty="0">
                <a:solidFill>
                  <a:srgbClr val="0070C0"/>
                </a:solidFill>
                <a:latin typeface="Times-Roman"/>
              </a:rPr>
              <a:t>At P &lt; Pb, </a:t>
            </a:r>
            <a:r>
              <a:rPr lang="en-US" dirty="0" err="1">
                <a:solidFill>
                  <a:srgbClr val="0070C0"/>
                </a:solidFill>
                <a:latin typeface="Times-Roman"/>
              </a:rPr>
              <a:t>Bt</a:t>
            </a:r>
            <a:r>
              <a:rPr lang="en-US" dirty="0">
                <a:solidFill>
                  <a:srgbClr val="0070C0"/>
                </a:solidFill>
                <a:latin typeface="Times-Roman"/>
              </a:rPr>
              <a:t> can be calculated as below:</a:t>
            </a:r>
            <a:endParaRPr lang="en-US" dirty="0">
              <a:solidFill>
                <a:srgbClr val="0070C0"/>
              </a:solidFill>
            </a:endParaRPr>
          </a:p>
        </p:txBody>
      </p:sp>
      <p:pic>
        <p:nvPicPr>
          <p:cNvPr id="13" name="Picture 12">
            <a:extLst>
              <a:ext uri="{FF2B5EF4-FFF2-40B4-BE49-F238E27FC236}">
                <a16:creationId xmlns:a16="http://schemas.microsoft.com/office/drawing/2014/main" id="{D6B857C9-55A4-4C8B-8855-922DAC033F73}"/>
              </a:ext>
            </a:extLst>
          </p:cNvPr>
          <p:cNvPicPr>
            <a:picLocks noChangeAspect="1"/>
          </p:cNvPicPr>
          <p:nvPr/>
        </p:nvPicPr>
        <p:blipFill>
          <a:blip r:embed="rId6"/>
          <a:stretch>
            <a:fillRect/>
          </a:stretch>
        </p:blipFill>
        <p:spPr>
          <a:xfrm>
            <a:off x="547772" y="5749973"/>
            <a:ext cx="2540661" cy="387888"/>
          </a:xfrm>
          <a:prstGeom prst="rect">
            <a:avLst/>
          </a:prstGeom>
        </p:spPr>
      </p:pic>
      <p:pic>
        <p:nvPicPr>
          <p:cNvPr id="14" name="Picture 13">
            <a:extLst>
              <a:ext uri="{FF2B5EF4-FFF2-40B4-BE49-F238E27FC236}">
                <a16:creationId xmlns:a16="http://schemas.microsoft.com/office/drawing/2014/main" id="{252CFB35-E2B9-4B9A-B0E5-E77D31BEFE3B}"/>
              </a:ext>
            </a:extLst>
          </p:cNvPr>
          <p:cNvPicPr>
            <a:picLocks noChangeAspect="1"/>
          </p:cNvPicPr>
          <p:nvPr/>
        </p:nvPicPr>
        <p:blipFill>
          <a:blip r:embed="rId7"/>
          <a:stretch>
            <a:fillRect/>
          </a:stretch>
        </p:blipFill>
        <p:spPr>
          <a:xfrm>
            <a:off x="3640306" y="5522346"/>
            <a:ext cx="3988754" cy="1072897"/>
          </a:xfrm>
          <a:prstGeom prst="rect">
            <a:avLst/>
          </a:prstGeom>
          <a:ln>
            <a:solidFill>
              <a:srgbClr val="C00000"/>
            </a:solidFill>
          </a:ln>
        </p:spPr>
      </p:pic>
    </p:spTree>
    <p:extLst>
      <p:ext uri="{BB962C8B-B14F-4D97-AF65-F5344CB8AC3E}">
        <p14:creationId xmlns:p14="http://schemas.microsoft.com/office/powerpoint/2010/main" val="2390386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topdogengineer.com/wp-content/uploads/2019/03/PVT_SolutionGasGraph_030119.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P_i"/>
          <p:cNvSpPr>
            <a:spLocks noChangeAspect="1" noChangeArrowheads="1"/>
          </p:cNvSpPr>
          <p:nvPr/>
        </p:nvSpPr>
        <p:spPr bwMode="auto">
          <a:xfrm>
            <a:off x="4681537" y="-336550"/>
            <a:ext cx="1613095" cy="1512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5" descr="P_b"/>
          <p:cNvSpPr>
            <a:spLocks noChangeAspect="1" noChangeArrowheads="1"/>
          </p:cNvSpPr>
          <p:nvPr/>
        </p:nvSpPr>
        <p:spPr bwMode="auto">
          <a:xfrm>
            <a:off x="6569075" y="-336550"/>
            <a:ext cx="1713914" cy="1512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Isothermal compressibility coefficient</a:t>
            </a:r>
          </a:p>
        </p:txBody>
      </p:sp>
      <p:sp>
        <p:nvSpPr>
          <p:cNvPr id="6" name="Rectangle 5"/>
          <p:cNvSpPr/>
          <p:nvPr/>
        </p:nvSpPr>
        <p:spPr>
          <a:xfrm>
            <a:off x="263856" y="1103998"/>
            <a:ext cx="11132239" cy="830997"/>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The isothermal compressibility of a substance is defined mathematically by the following expression:</a:t>
            </a:r>
          </a:p>
        </p:txBody>
      </p:sp>
      <p:pic>
        <p:nvPicPr>
          <p:cNvPr id="10" name="Picture 9"/>
          <p:cNvPicPr>
            <a:picLocks noChangeAspect="1"/>
          </p:cNvPicPr>
          <p:nvPr/>
        </p:nvPicPr>
        <p:blipFill rotWithShape="1">
          <a:blip r:embed="rId2"/>
          <a:srcRect l="59883" t="47916" r="20312" b="39578"/>
          <a:stretch/>
        </p:blipFill>
        <p:spPr>
          <a:xfrm>
            <a:off x="6256332" y="2708709"/>
            <a:ext cx="3634428" cy="1290329"/>
          </a:xfrm>
          <a:prstGeom prst="rect">
            <a:avLst/>
          </a:prstGeom>
        </p:spPr>
      </p:pic>
      <p:pic>
        <p:nvPicPr>
          <p:cNvPr id="11" name="Picture 10"/>
          <p:cNvPicPr>
            <a:picLocks noChangeAspect="1"/>
          </p:cNvPicPr>
          <p:nvPr/>
        </p:nvPicPr>
        <p:blipFill rotWithShape="1">
          <a:blip r:embed="rId3"/>
          <a:srcRect l="46406" t="74387" r="36719" b="11440"/>
          <a:stretch/>
        </p:blipFill>
        <p:spPr>
          <a:xfrm>
            <a:off x="2536319" y="1867050"/>
            <a:ext cx="2145218" cy="1013020"/>
          </a:xfrm>
          <a:prstGeom prst="rect">
            <a:avLst/>
          </a:prstGeom>
        </p:spPr>
      </p:pic>
      <p:pic>
        <p:nvPicPr>
          <p:cNvPr id="12" name="Picture 11"/>
          <p:cNvPicPr>
            <a:picLocks noChangeAspect="1"/>
          </p:cNvPicPr>
          <p:nvPr/>
        </p:nvPicPr>
        <p:blipFill rotWithShape="1">
          <a:blip r:embed="rId4"/>
          <a:srcRect l="46758" t="66190" r="27930" b="19011"/>
          <a:stretch/>
        </p:blipFill>
        <p:spPr>
          <a:xfrm>
            <a:off x="6569075" y="4077904"/>
            <a:ext cx="3869718" cy="1271991"/>
          </a:xfrm>
          <a:prstGeom prst="rect">
            <a:avLst/>
          </a:prstGeom>
        </p:spPr>
      </p:pic>
      <p:sp>
        <p:nvSpPr>
          <p:cNvPr id="13" name="Rectangle 12"/>
          <p:cNvSpPr/>
          <p:nvPr/>
        </p:nvSpPr>
        <p:spPr>
          <a:xfrm>
            <a:off x="263856" y="3123042"/>
            <a:ext cx="6096000" cy="461665"/>
          </a:xfrm>
          <a:prstGeom prst="rect">
            <a:avLst/>
          </a:prstGeom>
        </p:spPr>
        <p:txBody>
          <a:bodyPr>
            <a:spAutoFit/>
          </a:bodyPr>
          <a:lstStyle/>
          <a:p>
            <a:r>
              <a:rPr lang="en-GB" sz="2400" dirty="0">
                <a:latin typeface="Times New Roman" panose="02020603050405020304" pitchFamily="18" charset="0"/>
                <a:cs typeface="Times New Roman" panose="02020603050405020304" pitchFamily="18" charset="0"/>
              </a:rPr>
              <a:t>For pressure above the bubble point pressure</a:t>
            </a:r>
            <a:endParaRPr lang="en-GB" sz="2400" dirty="0"/>
          </a:p>
        </p:txBody>
      </p:sp>
      <p:sp>
        <p:nvSpPr>
          <p:cNvPr id="14" name="Rectangle 13"/>
          <p:cNvSpPr/>
          <p:nvPr/>
        </p:nvSpPr>
        <p:spPr>
          <a:xfrm>
            <a:off x="198632" y="4525628"/>
            <a:ext cx="6096000" cy="461665"/>
          </a:xfrm>
          <a:prstGeom prst="rect">
            <a:avLst/>
          </a:prstGeom>
        </p:spPr>
        <p:txBody>
          <a:bodyPr>
            <a:spAutoFit/>
          </a:bodyPr>
          <a:lstStyle/>
          <a:p>
            <a:r>
              <a:rPr lang="en-GB" sz="2400" dirty="0">
                <a:latin typeface="Times New Roman" panose="02020603050405020304" pitchFamily="18" charset="0"/>
                <a:cs typeface="Times New Roman" panose="02020603050405020304" pitchFamily="18" charset="0"/>
              </a:rPr>
              <a:t>For pressure below the bubble point pressure</a:t>
            </a:r>
            <a:endParaRPr lang="en-GB" sz="2400" dirty="0"/>
          </a:p>
        </p:txBody>
      </p:sp>
      <mc:AlternateContent xmlns:mc="http://schemas.openxmlformats.org/markup-compatibility/2006" xmlns:a14="http://schemas.microsoft.com/office/drawing/2010/main">
        <mc:Choice Requires="a14">
          <p:sp>
            <p:nvSpPr>
              <p:cNvPr id="15" name="Rectangle 14"/>
              <p:cNvSpPr/>
              <p:nvPr/>
            </p:nvSpPr>
            <p:spPr>
              <a:xfrm>
                <a:off x="198632" y="5349895"/>
                <a:ext cx="7793038" cy="1508105"/>
              </a:xfrm>
              <a:prstGeom prst="rect">
                <a:avLst/>
              </a:prstGeom>
            </p:spPr>
            <p:txBody>
              <a:bodyPr wrap="square">
                <a:spAutoFit/>
              </a:bodyPr>
              <a:lstStyle/>
              <a:p>
                <a:r>
                  <a:rPr lang="en-GB" dirty="0">
                    <a:latin typeface="Times-Roman"/>
                  </a:rPr>
                  <a:t>where </a:t>
                </a:r>
              </a:p>
              <a:p>
                <a:r>
                  <a:rPr lang="en-GB" dirty="0">
                    <a:latin typeface="Times-Roman"/>
                  </a:rPr>
                  <a:t>c</a:t>
                </a:r>
                <a:r>
                  <a:rPr lang="en-GB" sz="800" dirty="0">
                    <a:latin typeface="Times-Roman"/>
                  </a:rPr>
                  <a:t>o </a:t>
                </a:r>
                <a:r>
                  <a:rPr lang="en-GB" dirty="0">
                    <a:latin typeface="Symbol" panose="05050102010706020507" pitchFamily="18" charset="2"/>
                  </a:rPr>
                  <a:t>= </a:t>
                </a:r>
                <a:r>
                  <a:rPr lang="en-GB" dirty="0">
                    <a:latin typeface="Times-Roman"/>
                  </a:rPr>
                  <a:t>isothermal compressibility (Oil compressibility),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𝑃𝑠𝑖</m:t>
                        </m:r>
                      </m:e>
                      <m:sup>
                        <m:r>
                          <a:rPr lang="en-GB" b="0" i="1" smtClean="0">
                            <a:latin typeface="Cambria Math" panose="02040503050406030204" pitchFamily="18" charset="0"/>
                          </a:rPr>
                          <m:t>−</m:t>
                        </m:r>
                        <m:r>
                          <a:rPr lang="en-GB" b="0" i="1" smtClean="0">
                            <a:latin typeface="Cambria Math" panose="02040503050406030204" pitchFamily="18" charset="0"/>
                          </a:rPr>
                          <m:t>1</m:t>
                        </m:r>
                      </m:sup>
                    </m:sSup>
                  </m:oMath>
                </a14:m>
                <a:endParaRPr lang="en-GB" dirty="0">
                  <a:latin typeface="Times-Roman"/>
                </a:endParaRPr>
              </a:p>
              <a:p>
                <a:r>
                  <a:rPr lang="en-GB" dirty="0">
                    <a:latin typeface="Times-Roman"/>
                  </a:rPr>
                  <a:t>B</a:t>
                </a:r>
                <a:r>
                  <a:rPr lang="en-GB" sz="800" dirty="0">
                    <a:latin typeface="Times-Roman"/>
                  </a:rPr>
                  <a:t>o </a:t>
                </a:r>
                <a:r>
                  <a:rPr lang="en-GB" dirty="0">
                    <a:latin typeface="Symbol" panose="05050102010706020507" pitchFamily="18" charset="2"/>
                  </a:rPr>
                  <a:t>= </a:t>
                </a:r>
                <a:r>
                  <a:rPr lang="en-GB" dirty="0">
                    <a:latin typeface="Times-Roman"/>
                  </a:rPr>
                  <a:t>oil formation volume factor, </a:t>
                </a:r>
                <a:r>
                  <a:rPr lang="en-GB" dirty="0" err="1">
                    <a:latin typeface="Times-Roman"/>
                  </a:rPr>
                  <a:t>bbl</a:t>
                </a:r>
                <a:r>
                  <a:rPr lang="en-GB" dirty="0">
                    <a:latin typeface="Times-Roman"/>
                  </a:rPr>
                  <a:t>/STB</a:t>
                </a:r>
              </a:p>
              <a:p>
                <a:r>
                  <a:rPr lang="en-GB" dirty="0" err="1">
                    <a:latin typeface="Times-Roman"/>
                  </a:rPr>
                  <a:t>Rs</a:t>
                </a:r>
                <a:r>
                  <a:rPr lang="en-GB" dirty="0">
                    <a:latin typeface="Times-Roman"/>
                  </a:rPr>
                  <a:t>=Solution oil ratio, </a:t>
                </a:r>
                <a:r>
                  <a:rPr lang="en-GB" dirty="0" err="1">
                    <a:latin typeface="Times-Roman"/>
                  </a:rPr>
                  <a:t>scf</a:t>
                </a:r>
                <a:r>
                  <a:rPr lang="en-GB" dirty="0">
                    <a:latin typeface="Times-Roman"/>
                  </a:rPr>
                  <a:t>/STB</a:t>
                </a:r>
              </a:p>
              <a:p>
                <a:r>
                  <a:rPr lang="en-GB" dirty="0" err="1"/>
                  <a:t>Bg</a:t>
                </a:r>
                <a:r>
                  <a:rPr lang="en-GB" dirty="0"/>
                  <a:t> = Gas formation volume factor, </a:t>
                </a:r>
                <a:r>
                  <a:rPr lang="en-GB" sz="2000" dirty="0" err="1"/>
                  <a:t>bbl</a:t>
                </a:r>
                <a:r>
                  <a:rPr lang="en-GB" sz="2000" dirty="0"/>
                  <a:t>/</a:t>
                </a:r>
                <a:r>
                  <a:rPr lang="en-GB" sz="2000" dirty="0" err="1"/>
                  <a:t>scf</a:t>
                </a:r>
                <a:endParaRPr lang="en-GB" sz="2000" dirty="0"/>
              </a:p>
            </p:txBody>
          </p:sp>
        </mc:Choice>
        <mc:Fallback xmlns="">
          <p:sp>
            <p:nvSpPr>
              <p:cNvPr id="15" name="Rectangle 14"/>
              <p:cNvSpPr>
                <a:spLocks noRot="1" noChangeAspect="1" noMove="1" noResize="1" noEditPoints="1" noAdjustHandles="1" noChangeArrowheads="1" noChangeShapeType="1" noTextEdit="1"/>
              </p:cNvSpPr>
              <p:nvPr/>
            </p:nvSpPr>
            <p:spPr>
              <a:xfrm>
                <a:off x="198632" y="5349895"/>
                <a:ext cx="7793038" cy="1508105"/>
              </a:xfrm>
              <a:prstGeom prst="rect">
                <a:avLst/>
              </a:prstGeom>
              <a:blipFill rotWithShape="0">
                <a:blip r:embed="rId6"/>
                <a:stretch>
                  <a:fillRect l="-704" t="-2429" b="-6478"/>
                </a:stretch>
              </a:blipFill>
            </p:spPr>
            <p:txBody>
              <a:bodyPr/>
              <a:lstStyle/>
              <a:p>
                <a:r>
                  <a:rPr lang="en-GB">
                    <a:noFill/>
                  </a:rPr>
                  <a:t> </a:t>
                </a:r>
              </a:p>
            </p:txBody>
          </p:sp>
        </mc:Fallback>
      </mc:AlternateContent>
    </p:spTree>
    <p:extLst>
      <p:ext uri="{BB962C8B-B14F-4D97-AF65-F5344CB8AC3E}">
        <p14:creationId xmlns:p14="http://schemas.microsoft.com/office/powerpoint/2010/main" val="344908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Crude Oil Viscosity</a:t>
            </a:r>
          </a:p>
        </p:txBody>
      </p:sp>
      <p:sp>
        <p:nvSpPr>
          <p:cNvPr id="2" name="Footer Placeholder 1"/>
          <p:cNvSpPr>
            <a:spLocks noGrp="1"/>
          </p:cNvSpPr>
          <p:nvPr>
            <p:ph type="ftr" sz="quarter" idx="11"/>
          </p:nvPr>
        </p:nvSpPr>
        <p:spPr/>
        <p:txBody>
          <a:bodyPr/>
          <a:lstStyle/>
          <a:p>
            <a:r>
              <a:rPr lang="en-GB" dirty="0"/>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26</a:t>
            </a:fld>
            <a:endParaRPr lang="en-GB" dirty="0"/>
          </a:p>
        </p:txBody>
      </p:sp>
      <p:sp>
        <p:nvSpPr>
          <p:cNvPr id="3" name="Rectangle 2"/>
          <p:cNvSpPr/>
          <p:nvPr/>
        </p:nvSpPr>
        <p:spPr>
          <a:xfrm>
            <a:off x="263855" y="872449"/>
            <a:ext cx="11366169" cy="1015663"/>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Crude oil viscosity is an important physical property that controls and influences the flow of oil through porous media and pipes Units: centipoise.</a:t>
            </a:r>
          </a:p>
          <a:p>
            <a:r>
              <a:rPr lang="en-US" sz="2000" dirty="0">
                <a:latin typeface="Times-Roman"/>
              </a:rPr>
              <a:t>The oil viscosity is a strong function of the </a:t>
            </a:r>
            <a:r>
              <a:rPr lang="en-US" sz="2000" i="1" dirty="0">
                <a:solidFill>
                  <a:srgbClr val="0070C0"/>
                </a:solidFill>
                <a:latin typeface="Times-Roman"/>
              </a:rPr>
              <a:t>temperature</a:t>
            </a:r>
            <a:r>
              <a:rPr lang="en-US" sz="2000" dirty="0">
                <a:latin typeface="Times-Roman"/>
              </a:rPr>
              <a:t>, </a:t>
            </a:r>
            <a:r>
              <a:rPr lang="en-US" sz="2000" i="1" dirty="0">
                <a:solidFill>
                  <a:srgbClr val="0070C0"/>
                </a:solidFill>
                <a:latin typeface="Times-Roman"/>
              </a:rPr>
              <a:t>pressure</a:t>
            </a:r>
            <a:r>
              <a:rPr lang="en-US" sz="2000" dirty="0">
                <a:latin typeface="Times-Roman"/>
              </a:rPr>
              <a:t>, </a:t>
            </a:r>
            <a:r>
              <a:rPr lang="en-US" sz="2000" i="1" dirty="0">
                <a:solidFill>
                  <a:srgbClr val="0070C0"/>
                </a:solidFill>
                <a:latin typeface="Times-Roman"/>
              </a:rPr>
              <a:t>oil gravity</a:t>
            </a:r>
            <a:r>
              <a:rPr lang="en-US" sz="2000" dirty="0">
                <a:latin typeface="Times-Roman"/>
              </a:rPr>
              <a:t>, </a:t>
            </a:r>
            <a:r>
              <a:rPr lang="en-US" sz="2000" i="1" dirty="0">
                <a:solidFill>
                  <a:srgbClr val="0070C0"/>
                </a:solidFill>
                <a:latin typeface="Times-Roman"/>
              </a:rPr>
              <a:t>gas gravity</a:t>
            </a:r>
            <a:r>
              <a:rPr lang="en-US" sz="2000" dirty="0">
                <a:latin typeface="Times-Roman"/>
              </a:rPr>
              <a:t>, and </a:t>
            </a:r>
            <a:r>
              <a:rPr lang="en-US" sz="2000" i="1" dirty="0">
                <a:solidFill>
                  <a:srgbClr val="0070C0"/>
                </a:solidFill>
                <a:latin typeface="Times-Roman"/>
              </a:rPr>
              <a:t>gas solubility</a:t>
            </a:r>
            <a:r>
              <a:rPr lang="en-US" sz="2000" dirty="0">
                <a:latin typeface="Times-Roman"/>
              </a:rPr>
              <a:t>.</a:t>
            </a:r>
            <a:endParaRPr lang="en-US" sz="2000" dirty="0"/>
          </a:p>
        </p:txBody>
      </p:sp>
      <p:sp>
        <p:nvSpPr>
          <p:cNvPr id="5" name="Rectangle 4"/>
          <p:cNvSpPr/>
          <p:nvPr/>
        </p:nvSpPr>
        <p:spPr>
          <a:xfrm>
            <a:off x="263855" y="2742537"/>
            <a:ext cx="5133619" cy="2000548"/>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Oil viscosity determination:</a:t>
            </a:r>
          </a:p>
          <a:p>
            <a:pPr marL="457200" indent="-457200">
              <a:buFont typeface="+mj-lt"/>
              <a:buAutoNum type="arabicPeriod"/>
            </a:pPr>
            <a:r>
              <a:rPr lang="en-GB" sz="2000" dirty="0">
                <a:latin typeface="Times New Roman" panose="02020603050405020304" pitchFamily="18" charset="0"/>
                <a:cs typeface="Times New Roman" panose="02020603050405020304" pitchFamily="18" charset="0"/>
              </a:rPr>
              <a:t>Laboratory measurements at reservoir T &amp; P.</a:t>
            </a:r>
          </a:p>
          <a:p>
            <a:pPr marL="457200" indent="-457200">
              <a:buFont typeface="+mj-lt"/>
              <a:buAutoNum type="arabicPeriod"/>
            </a:pPr>
            <a:endParaRPr lang="en-GB"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000" dirty="0">
                <a:latin typeface="Times New Roman" panose="02020603050405020304" pitchFamily="18" charset="0"/>
                <a:cs typeface="Times New Roman" panose="02020603050405020304" pitchFamily="18" charset="0"/>
              </a:rPr>
              <a:t>Correlations</a:t>
            </a:r>
          </a:p>
          <a:p>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μ</a:t>
            </a:r>
            <a:r>
              <a:rPr lang="en-GB" sz="900" dirty="0">
                <a:latin typeface="Times-Roman"/>
              </a:rPr>
              <a:t>o </a:t>
            </a:r>
            <a:r>
              <a:rPr lang="en-GB" sz="2000" dirty="0">
                <a:latin typeface="Symbol" panose="05050102010706020507" pitchFamily="18" charset="2"/>
              </a:rPr>
              <a:t>= </a:t>
            </a:r>
            <a:r>
              <a:rPr lang="en-GB" sz="2000" dirty="0">
                <a:latin typeface="Times-Roman"/>
              </a:rPr>
              <a:t>(P, T, API, gas gravity, R</a:t>
            </a:r>
            <a:r>
              <a:rPr lang="en-GB" dirty="0">
                <a:latin typeface="Times-Roman"/>
              </a:rPr>
              <a:t>s</a:t>
            </a:r>
            <a:r>
              <a:rPr lang="en-GB" sz="2000" dirty="0">
                <a:latin typeface="Times-Roman"/>
              </a:rPr>
              <a:t> </a:t>
            </a:r>
            <a:r>
              <a:rPr lang="en-GB" sz="2000" dirty="0">
                <a:latin typeface="Symbol" panose="05050102010706020507" pitchFamily="18" charset="2"/>
              </a:rPr>
              <a:t>)</a:t>
            </a:r>
          </a:p>
        </p:txBody>
      </p:sp>
      <p:pic>
        <p:nvPicPr>
          <p:cNvPr id="10" name="Picture 9"/>
          <p:cNvPicPr>
            <a:picLocks noChangeAspect="1"/>
          </p:cNvPicPr>
          <p:nvPr/>
        </p:nvPicPr>
        <p:blipFill rotWithShape="1">
          <a:blip r:embed="rId2">
            <a:clrChange>
              <a:clrFrom>
                <a:srgbClr val="FFFFFF"/>
              </a:clrFrom>
              <a:clrTo>
                <a:srgbClr val="FFFFFF">
                  <a:alpha val="0"/>
                </a:srgbClr>
              </a:clrTo>
            </a:clrChange>
          </a:blip>
          <a:srcRect l="27763" t="27848" r="18447" b="11498"/>
          <a:stretch/>
        </p:blipFill>
        <p:spPr>
          <a:xfrm>
            <a:off x="5656192" y="2083178"/>
            <a:ext cx="5908815" cy="3746111"/>
          </a:xfrm>
          <a:prstGeom prst="rect">
            <a:avLst/>
          </a:prstGeom>
        </p:spPr>
      </p:pic>
    </p:spTree>
    <p:extLst>
      <p:ext uri="{BB962C8B-B14F-4D97-AF65-F5344CB8AC3E}">
        <p14:creationId xmlns:p14="http://schemas.microsoft.com/office/powerpoint/2010/main" val="2165965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977" y="100928"/>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Other oil properties (production data)</a:t>
            </a:r>
          </a:p>
        </p:txBody>
      </p:sp>
      <p:sp>
        <p:nvSpPr>
          <p:cNvPr id="2" name="Footer Placeholder 1"/>
          <p:cNvSpPr>
            <a:spLocks noGrp="1"/>
          </p:cNvSpPr>
          <p:nvPr>
            <p:ph type="ftr" sz="quarter" idx="11"/>
          </p:nvPr>
        </p:nvSpPr>
        <p:spPr/>
        <p:txBody>
          <a:bodyPr/>
          <a:lstStyle/>
          <a:p>
            <a:r>
              <a:rPr lang="en-GB" dirty="0"/>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27</a:t>
            </a:fld>
            <a:endParaRPr lang="en-GB"/>
          </a:p>
        </p:txBody>
      </p:sp>
      <p:sp>
        <p:nvSpPr>
          <p:cNvPr id="9" name="TextBox 8">
            <a:extLst>
              <a:ext uri="{FF2B5EF4-FFF2-40B4-BE49-F238E27FC236}">
                <a16:creationId xmlns:a16="http://schemas.microsoft.com/office/drawing/2014/main" id="{F8E6BDB2-38F6-47A6-93F1-843A67F85C4F}"/>
              </a:ext>
            </a:extLst>
          </p:cNvPr>
          <p:cNvSpPr txBox="1"/>
          <p:nvPr/>
        </p:nvSpPr>
        <p:spPr>
          <a:xfrm>
            <a:off x="594359" y="1120286"/>
            <a:ext cx="9679193" cy="5232202"/>
          </a:xfrm>
          <a:prstGeom prst="rect">
            <a:avLst/>
          </a:prstGeom>
          <a:noFill/>
        </p:spPr>
        <p:txBody>
          <a:bodyPr wrap="square">
            <a:spAutoFit/>
          </a:bodyPr>
          <a:lstStyle/>
          <a:p>
            <a:pPr algn="l"/>
            <a:r>
              <a:rPr lang="en-US" sz="2800" b="1" i="0" u="none" strike="noStrike" baseline="0" dirty="0">
                <a:solidFill>
                  <a:srgbClr val="FF0000"/>
                </a:solidFill>
              </a:rPr>
              <a:t>Instantaneous Gas-Oil Ratio</a:t>
            </a:r>
          </a:p>
          <a:p>
            <a:pPr algn="l"/>
            <a:endParaRPr lang="en-US" b="1" i="0" u="none" strike="noStrike" baseline="0" dirty="0">
              <a:solidFill>
                <a:srgbClr val="FF0000"/>
              </a:solidFill>
              <a:latin typeface="Futura-Bold"/>
            </a:endParaRPr>
          </a:p>
          <a:p>
            <a:pPr algn="l"/>
            <a:r>
              <a:rPr lang="en-US" sz="1800" b="0" i="0" u="none" strike="noStrike" baseline="0" dirty="0">
                <a:latin typeface="Times-Roman"/>
              </a:rPr>
              <a:t>The produced gas-oil ratio (GOR) at any particular time is the ratio of the standard cubic feet of </a:t>
            </a:r>
            <a:r>
              <a:rPr lang="en-US" sz="1800" b="0" i="1" u="none" strike="noStrike" baseline="0" dirty="0">
                <a:latin typeface="Times-Italic"/>
              </a:rPr>
              <a:t>total </a:t>
            </a:r>
            <a:r>
              <a:rPr lang="en-US" sz="1800" b="0" i="0" u="none" strike="noStrike" baseline="0" dirty="0">
                <a:latin typeface="Times-Roman"/>
              </a:rPr>
              <a:t>gas being produced at any time to the stock-tank barrels of oil being produced at that same instant. Hence, the name </a:t>
            </a:r>
            <a:r>
              <a:rPr lang="en-US" sz="1800" b="0" i="1" u="none" strike="noStrike" baseline="0" dirty="0">
                <a:latin typeface="Times-Italic"/>
              </a:rPr>
              <a:t>instantaneous gas-oil ratio. </a:t>
            </a:r>
            <a:r>
              <a:rPr lang="en-US" sz="1800" b="0" i="0" u="none" strike="noStrike" baseline="0" dirty="0">
                <a:latin typeface="Times-Roman"/>
              </a:rPr>
              <a:t>Equation describes</a:t>
            </a:r>
            <a:r>
              <a:rPr lang="en-US" dirty="0">
                <a:latin typeface="Times-Roman"/>
              </a:rPr>
              <a:t> </a:t>
            </a:r>
            <a:r>
              <a:rPr lang="en-US" sz="1800" b="0" i="0" u="none" strike="noStrike" baseline="0" dirty="0">
                <a:latin typeface="Times-Roman"/>
              </a:rPr>
              <a:t>the GOR mathematically by the following expression:</a:t>
            </a:r>
          </a:p>
          <a:p>
            <a:pPr algn="l"/>
            <a:endParaRPr lang="en-US" dirty="0">
              <a:latin typeface="Times-Roman"/>
            </a:endParaRPr>
          </a:p>
          <a:p>
            <a:pPr algn="l"/>
            <a:endParaRPr lang="en-US" sz="1800" b="0" i="0" u="none" strike="noStrike" baseline="0" dirty="0">
              <a:latin typeface="Times-Roman"/>
            </a:endParaRPr>
          </a:p>
          <a:p>
            <a:pPr algn="l"/>
            <a:endParaRPr lang="en-US" dirty="0">
              <a:latin typeface="Times-Roman"/>
            </a:endParaRPr>
          </a:p>
          <a:p>
            <a:pPr algn="l"/>
            <a:endParaRPr lang="en-US" sz="1800" b="0" i="0" u="none" strike="noStrike" baseline="0" dirty="0">
              <a:latin typeface="Times-Roman"/>
            </a:endParaRPr>
          </a:p>
          <a:p>
            <a:pPr algn="l"/>
            <a:r>
              <a:rPr lang="en-US" sz="1800" b="0" i="0" u="none" strike="noStrike" baseline="0" dirty="0">
                <a:latin typeface="Times-Roman"/>
              </a:rPr>
              <a:t>where GOR </a:t>
            </a:r>
            <a:r>
              <a:rPr lang="en-US" sz="1800" b="0" i="0" u="none" strike="noStrike" baseline="0" dirty="0">
                <a:latin typeface="Symbol" panose="05050102010706020507" pitchFamily="18" charset="2"/>
              </a:rPr>
              <a:t>= </a:t>
            </a:r>
            <a:r>
              <a:rPr lang="en-US" sz="1800" b="0" i="0" u="none" strike="noStrike" baseline="0" dirty="0">
                <a:latin typeface="Times-Roman"/>
              </a:rPr>
              <a:t>instantaneous gas-oil ratio, </a:t>
            </a:r>
            <a:r>
              <a:rPr lang="en-US" sz="1800" b="0" i="0" u="none" strike="noStrike" baseline="0" dirty="0" err="1">
                <a:latin typeface="Times-Roman"/>
              </a:rPr>
              <a:t>scf</a:t>
            </a:r>
            <a:r>
              <a:rPr lang="en-US" sz="1800" b="0" i="0" u="none" strike="noStrike" baseline="0" dirty="0">
                <a:latin typeface="Times-Roman"/>
              </a:rPr>
              <a:t>/STB</a:t>
            </a:r>
          </a:p>
          <a:p>
            <a:pPr algn="l"/>
            <a:r>
              <a:rPr lang="en-US" sz="1800" b="0" i="0" u="none" strike="noStrike" baseline="0" dirty="0">
                <a:latin typeface="Times-Roman"/>
              </a:rPr>
              <a:t>R</a:t>
            </a:r>
            <a:r>
              <a:rPr lang="en-US" sz="800" b="0" i="0" u="none" strike="noStrike" baseline="0" dirty="0">
                <a:latin typeface="Times-Roman"/>
              </a:rPr>
              <a:t>s </a:t>
            </a:r>
            <a:r>
              <a:rPr lang="en-US" sz="1800" b="0" i="0" u="none" strike="noStrike" baseline="0" dirty="0">
                <a:latin typeface="Symbol" panose="05050102010706020507" pitchFamily="18" charset="2"/>
              </a:rPr>
              <a:t>= </a:t>
            </a:r>
            <a:r>
              <a:rPr lang="en-US" sz="1800" b="0" i="0" u="none" strike="noStrike" baseline="0" dirty="0">
                <a:latin typeface="Times-Roman"/>
              </a:rPr>
              <a:t>gas solubility, </a:t>
            </a:r>
            <a:r>
              <a:rPr lang="en-US" sz="1800" b="0" i="0" u="none" strike="noStrike" baseline="0" dirty="0" err="1">
                <a:latin typeface="Times-Roman"/>
              </a:rPr>
              <a:t>scf</a:t>
            </a:r>
            <a:r>
              <a:rPr lang="en-US" sz="1800" b="0" i="0" u="none" strike="noStrike" baseline="0" dirty="0">
                <a:latin typeface="Times-Roman"/>
              </a:rPr>
              <a:t>/STB</a:t>
            </a:r>
          </a:p>
          <a:p>
            <a:pPr algn="l"/>
            <a:r>
              <a:rPr lang="en-US" sz="1800" b="0" i="0" u="none" strike="noStrike" baseline="0" dirty="0" err="1">
                <a:latin typeface="Times-Roman"/>
              </a:rPr>
              <a:t>k</a:t>
            </a:r>
            <a:r>
              <a:rPr lang="en-US" sz="800" b="0" i="0" u="none" strike="noStrike" baseline="0" dirty="0" err="1">
                <a:latin typeface="Times-Roman"/>
              </a:rPr>
              <a:t>rg</a:t>
            </a:r>
            <a:r>
              <a:rPr lang="en-US" sz="800" b="0" i="0" u="none" strike="noStrike" baseline="0" dirty="0">
                <a:latin typeface="Times-Roman"/>
              </a:rPr>
              <a:t> </a:t>
            </a:r>
            <a:r>
              <a:rPr lang="en-US" sz="1800" b="0" i="0" u="none" strike="noStrike" baseline="0" dirty="0">
                <a:latin typeface="Symbol" panose="05050102010706020507" pitchFamily="18" charset="2"/>
              </a:rPr>
              <a:t>= </a:t>
            </a:r>
            <a:r>
              <a:rPr lang="en-US" sz="1800" b="0" i="0" u="none" strike="noStrike" baseline="0" dirty="0">
                <a:latin typeface="Times-Roman"/>
              </a:rPr>
              <a:t>relative permeability to gas</a:t>
            </a:r>
          </a:p>
          <a:p>
            <a:pPr algn="l"/>
            <a:r>
              <a:rPr lang="en-US" sz="1800" b="0" i="0" u="none" strike="noStrike" baseline="0" dirty="0" err="1">
                <a:latin typeface="Times-Roman"/>
              </a:rPr>
              <a:t>k</a:t>
            </a:r>
            <a:r>
              <a:rPr lang="en-US" sz="800" b="0" i="0" u="none" strike="noStrike" baseline="0" dirty="0" err="1">
                <a:latin typeface="Times-Roman"/>
              </a:rPr>
              <a:t>ro</a:t>
            </a:r>
            <a:r>
              <a:rPr lang="en-US" sz="800" b="0" i="0" u="none" strike="noStrike" baseline="0" dirty="0">
                <a:latin typeface="Times-Roman"/>
              </a:rPr>
              <a:t> </a:t>
            </a:r>
            <a:r>
              <a:rPr lang="en-US" sz="1800" b="0" i="0" u="none" strike="noStrike" baseline="0" dirty="0">
                <a:latin typeface="Symbol" panose="05050102010706020507" pitchFamily="18" charset="2"/>
              </a:rPr>
              <a:t>= </a:t>
            </a:r>
            <a:r>
              <a:rPr lang="en-US" sz="1800" b="0" i="0" u="none" strike="noStrike" baseline="0" dirty="0">
                <a:latin typeface="Times-Roman"/>
              </a:rPr>
              <a:t>relative permeability to oil</a:t>
            </a:r>
          </a:p>
          <a:p>
            <a:pPr algn="l"/>
            <a:r>
              <a:rPr lang="en-US" sz="1800" b="0" i="0" u="none" strike="noStrike" baseline="0" dirty="0">
                <a:latin typeface="Times-Roman"/>
              </a:rPr>
              <a:t>B</a:t>
            </a:r>
            <a:r>
              <a:rPr lang="en-US" sz="800" b="0" i="0" u="none" strike="noStrike" baseline="0" dirty="0">
                <a:latin typeface="Times-Roman"/>
              </a:rPr>
              <a:t>o </a:t>
            </a:r>
            <a:r>
              <a:rPr lang="en-US" sz="1800" b="0" i="0" u="none" strike="noStrike" baseline="0" dirty="0">
                <a:latin typeface="Symbol" panose="05050102010706020507" pitchFamily="18" charset="2"/>
              </a:rPr>
              <a:t>= </a:t>
            </a:r>
            <a:r>
              <a:rPr lang="en-US" sz="1800" b="0" i="0" u="none" strike="noStrike" baseline="0" dirty="0">
                <a:latin typeface="Times-Roman"/>
              </a:rPr>
              <a:t>oil formation volume factor, </a:t>
            </a:r>
            <a:r>
              <a:rPr lang="en-US" sz="1800" b="0" i="0" u="none" strike="noStrike" baseline="0" dirty="0" err="1">
                <a:latin typeface="Times-Roman"/>
              </a:rPr>
              <a:t>bbl</a:t>
            </a:r>
            <a:r>
              <a:rPr lang="en-US" sz="1800" b="0" i="0" u="none" strike="noStrike" baseline="0" dirty="0">
                <a:latin typeface="Times-Roman"/>
              </a:rPr>
              <a:t>/STB</a:t>
            </a:r>
          </a:p>
          <a:p>
            <a:pPr algn="l"/>
            <a:r>
              <a:rPr lang="en-US" sz="1800" b="0" i="0" u="none" strike="noStrike" baseline="0" dirty="0" err="1">
                <a:latin typeface="Times-Roman"/>
              </a:rPr>
              <a:t>B</a:t>
            </a:r>
            <a:r>
              <a:rPr lang="en-US" sz="800" b="0" i="0" u="none" strike="noStrike" baseline="0" dirty="0" err="1">
                <a:latin typeface="Times-Roman"/>
              </a:rPr>
              <a:t>g</a:t>
            </a:r>
            <a:r>
              <a:rPr lang="en-US" sz="800" b="0" i="0" u="none" strike="noStrike" baseline="0" dirty="0">
                <a:latin typeface="Times-Roman"/>
              </a:rPr>
              <a:t> </a:t>
            </a:r>
            <a:r>
              <a:rPr lang="en-US" sz="1800" b="0" i="0" u="none" strike="noStrike" baseline="0" dirty="0">
                <a:latin typeface="Symbol" panose="05050102010706020507" pitchFamily="18" charset="2"/>
              </a:rPr>
              <a:t>= </a:t>
            </a:r>
            <a:r>
              <a:rPr lang="en-US" sz="1800" b="0" i="0" u="none" strike="noStrike" baseline="0" dirty="0">
                <a:latin typeface="Times-Roman"/>
              </a:rPr>
              <a:t>gas formation volume factor, </a:t>
            </a:r>
            <a:r>
              <a:rPr lang="en-US" sz="1800" b="0" i="0" u="none" strike="noStrike" baseline="0" dirty="0" err="1">
                <a:latin typeface="Times-Roman"/>
              </a:rPr>
              <a:t>bbl</a:t>
            </a:r>
            <a:r>
              <a:rPr lang="en-US" sz="1800" b="0" i="0" u="none" strike="noStrike" baseline="0" dirty="0">
                <a:latin typeface="Times-Roman"/>
              </a:rPr>
              <a:t>/</a:t>
            </a:r>
            <a:r>
              <a:rPr lang="en-US" sz="1800" b="0" i="0" u="none" strike="noStrike" baseline="0" dirty="0" err="1">
                <a:latin typeface="Times-Roman"/>
              </a:rPr>
              <a:t>scf</a:t>
            </a:r>
            <a:endParaRPr lang="en-US" sz="1800" b="0" i="0" u="none" strike="noStrike" baseline="0" dirty="0">
              <a:latin typeface="Times-Roman"/>
            </a:endParaRPr>
          </a:p>
          <a:p>
            <a:pPr algn="l"/>
            <a:r>
              <a:rPr lang="el-GR" dirty="0">
                <a:latin typeface="Times-Roman"/>
                <a:cs typeface="Calibri" panose="020F0502020204030204" pitchFamily="34" charset="0"/>
              </a:rPr>
              <a:t>µ</a:t>
            </a:r>
            <a:r>
              <a:rPr lang="en-US" sz="800" b="0" i="0" u="none" strike="noStrike" baseline="0" dirty="0">
                <a:latin typeface="Times-Roman"/>
              </a:rPr>
              <a:t>o </a:t>
            </a:r>
            <a:r>
              <a:rPr lang="en-US" sz="1800" b="0" i="0" u="none" strike="noStrike" baseline="0" dirty="0">
                <a:latin typeface="Symbol" panose="05050102010706020507" pitchFamily="18" charset="2"/>
              </a:rPr>
              <a:t>= </a:t>
            </a:r>
            <a:r>
              <a:rPr lang="en-US" sz="1800" b="0" i="0" u="none" strike="noStrike" baseline="0" dirty="0">
                <a:latin typeface="Times-Roman"/>
              </a:rPr>
              <a:t>oil viscosity, cp</a:t>
            </a:r>
          </a:p>
          <a:p>
            <a:pPr algn="l"/>
            <a:r>
              <a:rPr lang="el-GR" dirty="0">
                <a:latin typeface="Times-Roman"/>
                <a:cs typeface="Calibri" panose="020F0502020204030204" pitchFamily="34" charset="0"/>
              </a:rPr>
              <a:t>µ</a:t>
            </a:r>
            <a:r>
              <a:rPr lang="en-US" sz="800" b="0" i="0" u="none" strike="noStrike" baseline="0" dirty="0">
                <a:latin typeface="Times-Roman"/>
              </a:rPr>
              <a:t>g </a:t>
            </a:r>
            <a:r>
              <a:rPr lang="en-US" sz="1800" b="0" i="0" u="none" strike="noStrike" baseline="0" dirty="0">
                <a:latin typeface="Symbol" panose="05050102010706020507" pitchFamily="18" charset="2"/>
              </a:rPr>
              <a:t>= </a:t>
            </a:r>
            <a:r>
              <a:rPr lang="en-US" sz="1800" b="0" i="0" u="none" strike="noStrike" baseline="0" dirty="0">
                <a:latin typeface="Times-Roman"/>
              </a:rPr>
              <a:t>gas viscosity, cp</a:t>
            </a:r>
            <a:endParaRPr lang="en-US" dirty="0"/>
          </a:p>
        </p:txBody>
      </p:sp>
      <p:pic>
        <p:nvPicPr>
          <p:cNvPr id="11" name="Picture 10">
            <a:extLst>
              <a:ext uri="{FF2B5EF4-FFF2-40B4-BE49-F238E27FC236}">
                <a16:creationId xmlns:a16="http://schemas.microsoft.com/office/drawing/2014/main" id="{E550DDA7-BD04-41B1-AFC0-D472227DA68E}"/>
              </a:ext>
            </a:extLst>
          </p:cNvPr>
          <p:cNvPicPr>
            <a:picLocks noChangeAspect="1"/>
          </p:cNvPicPr>
          <p:nvPr/>
        </p:nvPicPr>
        <p:blipFill>
          <a:blip r:embed="rId2"/>
          <a:stretch>
            <a:fillRect/>
          </a:stretch>
        </p:blipFill>
        <p:spPr>
          <a:xfrm>
            <a:off x="938764" y="3006541"/>
            <a:ext cx="2772624" cy="844917"/>
          </a:xfrm>
          <a:prstGeom prst="rect">
            <a:avLst/>
          </a:prstGeom>
        </p:spPr>
      </p:pic>
    </p:spTree>
    <p:extLst>
      <p:ext uri="{BB962C8B-B14F-4D97-AF65-F5344CB8AC3E}">
        <p14:creationId xmlns:p14="http://schemas.microsoft.com/office/powerpoint/2010/main" val="2084055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E6CD0-70C8-4D3B-BBE2-43CDE3B07156}"/>
              </a:ext>
            </a:extLst>
          </p:cNvPr>
          <p:cNvSpPr>
            <a:spLocks noGrp="1"/>
          </p:cNvSpPr>
          <p:nvPr>
            <p:ph idx="1"/>
          </p:nvPr>
        </p:nvSpPr>
        <p:spPr>
          <a:xfrm>
            <a:off x="354106" y="1253329"/>
            <a:ext cx="5820783" cy="5364639"/>
          </a:xfrm>
        </p:spPr>
        <p:txBody>
          <a:bodyPr>
            <a:normAutofit/>
          </a:bodyPr>
          <a:lstStyle/>
          <a:p>
            <a:pPr marL="0" indent="0" algn="justLow">
              <a:buNone/>
            </a:pPr>
            <a:r>
              <a:rPr lang="en-US" sz="1800" b="0" i="0" u="none" strike="noStrike" baseline="0" dirty="0">
                <a:latin typeface="Times-Roman"/>
              </a:rPr>
              <a:t>The instantaneous GOR equation is of fundamental importance in reservoir analysis</a:t>
            </a:r>
          </a:p>
          <a:p>
            <a:pPr marL="0" indent="0" algn="justLow">
              <a:buNone/>
            </a:pPr>
            <a:r>
              <a:rPr lang="en-US" sz="1800" b="0" i="0" u="none" strike="noStrike" baseline="0" dirty="0">
                <a:latin typeface="Times-Roman"/>
              </a:rPr>
              <a:t>These illustrations show the history of the gas-oil ratio of a hypothetical depletion-drive reservoir that is typically characterized by the following points:</a:t>
            </a:r>
          </a:p>
          <a:p>
            <a:pPr marL="0" indent="0" algn="justLow">
              <a:buNone/>
            </a:pPr>
            <a:r>
              <a:rPr lang="en-US" sz="1800" b="1" i="0" u="none" strike="noStrike" baseline="0" dirty="0">
                <a:latin typeface="Times-Bold"/>
              </a:rPr>
              <a:t>Point 1. </a:t>
            </a:r>
            <a:r>
              <a:rPr lang="en-US" sz="1800" b="0" i="0" u="none" strike="noStrike" baseline="0" dirty="0">
                <a:latin typeface="Times-Roman"/>
              </a:rPr>
              <a:t>When the reservoir pressure p is above the bubble-point pressure pb, there is no free gas in the formation, i.e., </a:t>
            </a:r>
            <a:r>
              <a:rPr lang="en-US" sz="1800" b="0" i="0" u="none" strike="noStrike" baseline="0" dirty="0" err="1">
                <a:latin typeface="Times-Roman"/>
              </a:rPr>
              <a:t>krg</a:t>
            </a:r>
            <a:r>
              <a:rPr lang="en-US" sz="1800" b="0" i="0" u="none" strike="noStrike" baseline="0" dirty="0">
                <a:latin typeface="Times-Roman"/>
              </a:rPr>
              <a:t> </a:t>
            </a:r>
            <a:r>
              <a:rPr lang="en-US" sz="1800" b="0" i="0" u="none" strike="noStrike" baseline="0" dirty="0">
                <a:latin typeface="Symbol" panose="05050102010706020507" pitchFamily="18" charset="2"/>
              </a:rPr>
              <a:t>= </a:t>
            </a:r>
            <a:r>
              <a:rPr lang="en-US" sz="1800" b="0" i="0" u="none" strike="noStrike" baseline="0" dirty="0">
                <a:latin typeface="Times-Roman"/>
              </a:rPr>
              <a:t>0, and therefore:  GOR </a:t>
            </a:r>
            <a:r>
              <a:rPr lang="en-US" sz="1800" b="0" i="0" u="none" strike="noStrike" baseline="0" dirty="0">
                <a:latin typeface="Symbol" panose="05050102010706020507" pitchFamily="18" charset="2"/>
              </a:rPr>
              <a:t>= </a:t>
            </a:r>
            <a:r>
              <a:rPr lang="en-US" sz="1800" b="0" i="0" u="none" strike="noStrike" baseline="0" dirty="0" err="1">
                <a:latin typeface="Times-Roman"/>
              </a:rPr>
              <a:t>Rsi</a:t>
            </a:r>
            <a:r>
              <a:rPr lang="en-US" sz="1800" b="0" i="0" u="none" strike="noStrike" baseline="0" dirty="0">
                <a:latin typeface="Times-Roman"/>
              </a:rPr>
              <a:t> </a:t>
            </a:r>
            <a:r>
              <a:rPr lang="en-US" sz="1800" b="0" i="0" u="none" strike="noStrike" baseline="0" dirty="0">
                <a:latin typeface="Symbol" panose="05050102010706020507" pitchFamily="18" charset="2"/>
              </a:rPr>
              <a:t>= </a:t>
            </a:r>
            <a:r>
              <a:rPr lang="en-US" sz="1800" b="0" i="0" u="none" strike="noStrike" baseline="0" dirty="0" err="1">
                <a:latin typeface="Times-Roman"/>
              </a:rPr>
              <a:t>Rsb</a:t>
            </a:r>
            <a:r>
              <a:rPr lang="en-US" sz="1800" b="0" i="0" u="none" strike="noStrike" baseline="0" dirty="0">
                <a:latin typeface="Times-Roman"/>
              </a:rPr>
              <a:t> </a:t>
            </a:r>
          </a:p>
          <a:p>
            <a:pPr marL="0" indent="0" algn="justLow">
              <a:buNone/>
            </a:pPr>
            <a:r>
              <a:rPr lang="en-US" sz="1800" b="0" i="0" u="none" strike="noStrike" baseline="0" dirty="0">
                <a:latin typeface="Times-Roman"/>
              </a:rPr>
              <a:t>The gas-oil ratio remains constant at </a:t>
            </a:r>
            <a:r>
              <a:rPr lang="en-US" sz="1800" b="0" i="0" u="none" strike="noStrike" baseline="0" dirty="0" err="1">
                <a:latin typeface="Times-Roman"/>
              </a:rPr>
              <a:t>Rsi</a:t>
            </a:r>
            <a:r>
              <a:rPr lang="en-US" sz="1800" b="0" i="0" u="none" strike="noStrike" baseline="0" dirty="0">
                <a:latin typeface="Times-Roman"/>
              </a:rPr>
              <a:t> until the pressure reaches the bubble-point pressure at Point 2.</a:t>
            </a:r>
          </a:p>
          <a:p>
            <a:pPr marL="0" indent="0" algn="justLow">
              <a:buNone/>
            </a:pPr>
            <a:r>
              <a:rPr lang="en-US" sz="1800" b="1" i="0" u="none" strike="noStrike" baseline="0" dirty="0">
                <a:latin typeface="Times-Bold"/>
              </a:rPr>
              <a:t>Point 2. </a:t>
            </a:r>
            <a:r>
              <a:rPr lang="en-US" sz="1800" b="0" i="0" u="none" strike="noStrike" baseline="0" dirty="0">
                <a:latin typeface="Times-Roman"/>
              </a:rPr>
              <a:t>As the reservoir pressure declines below pb, the gas begins to evolve from solution and its saturation increases. This free gas, however, cannot flow until the gas saturation Sg reaches the critical gas saturation </a:t>
            </a:r>
            <a:r>
              <a:rPr lang="en-US" sz="1800" b="0" i="0" u="none" strike="noStrike" baseline="0" dirty="0" err="1">
                <a:latin typeface="Times-Roman"/>
              </a:rPr>
              <a:t>Sgc</a:t>
            </a:r>
            <a:r>
              <a:rPr lang="en-US" sz="1800" b="0" i="0" u="none" strike="noStrike" baseline="0" dirty="0">
                <a:latin typeface="Times-Roman"/>
              </a:rPr>
              <a:t> at Point 3. From Point 2 to Point 3, the instantaneous GOR is described by a decreasing gas solubility as: GOR </a:t>
            </a:r>
            <a:r>
              <a:rPr lang="en-US" sz="1800" b="0" i="0" u="none" strike="noStrike" baseline="0" dirty="0">
                <a:latin typeface="Symbol" panose="05050102010706020507" pitchFamily="18" charset="2"/>
              </a:rPr>
              <a:t>= </a:t>
            </a:r>
            <a:r>
              <a:rPr lang="en-US" sz="1800" b="0" i="0" u="none" strike="noStrike" baseline="0" dirty="0">
                <a:latin typeface="Times-Roman"/>
              </a:rPr>
              <a:t>Rs</a:t>
            </a:r>
            <a:endParaRPr lang="en-US" dirty="0"/>
          </a:p>
        </p:txBody>
      </p:sp>
      <p:sp>
        <p:nvSpPr>
          <p:cNvPr id="4" name="Slide Number Placeholder 3">
            <a:extLst>
              <a:ext uri="{FF2B5EF4-FFF2-40B4-BE49-F238E27FC236}">
                <a16:creationId xmlns:a16="http://schemas.microsoft.com/office/drawing/2014/main" id="{333A3C80-D268-41E0-93BA-D61C4BB44864}"/>
              </a:ext>
            </a:extLst>
          </p:cNvPr>
          <p:cNvSpPr>
            <a:spLocks noGrp="1"/>
          </p:cNvSpPr>
          <p:nvPr>
            <p:ph type="sldNum" sz="quarter" idx="12"/>
          </p:nvPr>
        </p:nvSpPr>
        <p:spPr/>
        <p:txBody>
          <a:bodyPr/>
          <a:lstStyle/>
          <a:p>
            <a:fld id="{FF24955D-8619-4099-8A53-AC1898540FFA}" type="slidenum">
              <a:rPr lang="en-GB" smtClean="0"/>
              <a:t>28</a:t>
            </a:fld>
            <a:endParaRPr lang="en-GB"/>
          </a:p>
        </p:txBody>
      </p:sp>
      <p:pic>
        <p:nvPicPr>
          <p:cNvPr id="6" name="Picture 5">
            <a:extLst>
              <a:ext uri="{FF2B5EF4-FFF2-40B4-BE49-F238E27FC236}">
                <a16:creationId xmlns:a16="http://schemas.microsoft.com/office/drawing/2014/main" id="{C66EB736-4BA6-4519-A76F-E4524E748250}"/>
              </a:ext>
            </a:extLst>
          </p:cNvPr>
          <p:cNvPicPr>
            <a:picLocks noChangeAspect="1"/>
          </p:cNvPicPr>
          <p:nvPr/>
        </p:nvPicPr>
        <p:blipFill>
          <a:blip r:embed="rId2"/>
          <a:stretch>
            <a:fillRect/>
          </a:stretch>
        </p:blipFill>
        <p:spPr>
          <a:xfrm>
            <a:off x="6096000" y="980346"/>
            <a:ext cx="5898776" cy="4753480"/>
          </a:xfrm>
          <a:prstGeom prst="rect">
            <a:avLst/>
          </a:prstGeom>
        </p:spPr>
      </p:pic>
      <p:sp>
        <p:nvSpPr>
          <p:cNvPr id="8" name="TextBox 7">
            <a:extLst>
              <a:ext uri="{FF2B5EF4-FFF2-40B4-BE49-F238E27FC236}">
                <a16:creationId xmlns:a16="http://schemas.microsoft.com/office/drawing/2014/main" id="{2197CED5-C2D5-4007-9FFA-1B055C039A15}"/>
              </a:ext>
            </a:extLst>
          </p:cNvPr>
          <p:cNvSpPr txBox="1"/>
          <p:nvPr/>
        </p:nvSpPr>
        <p:spPr>
          <a:xfrm>
            <a:off x="2849881" y="157237"/>
            <a:ext cx="6094206" cy="523220"/>
          </a:xfrm>
          <a:prstGeom prst="rect">
            <a:avLst/>
          </a:prstGeom>
          <a:noFill/>
        </p:spPr>
        <p:txBody>
          <a:bodyPr wrap="square">
            <a:spAutoFit/>
          </a:bodyPr>
          <a:lstStyle/>
          <a:p>
            <a:pPr algn="ctr"/>
            <a:r>
              <a:rPr lang="en-US" sz="2800" b="1" i="0" u="none" strike="noStrike" baseline="0" dirty="0">
                <a:solidFill>
                  <a:srgbClr val="FF0000"/>
                </a:solidFill>
              </a:rPr>
              <a:t>Instantaneous Gas-Oil Ratio</a:t>
            </a:r>
          </a:p>
        </p:txBody>
      </p:sp>
    </p:spTree>
    <p:extLst>
      <p:ext uri="{BB962C8B-B14F-4D97-AF65-F5344CB8AC3E}">
        <p14:creationId xmlns:p14="http://schemas.microsoft.com/office/powerpoint/2010/main" val="1191417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9088A-D716-4DAD-B02A-EDFBCB32E356}"/>
              </a:ext>
            </a:extLst>
          </p:cNvPr>
          <p:cNvSpPr>
            <a:spLocks noGrp="1"/>
          </p:cNvSpPr>
          <p:nvPr>
            <p:ph idx="1"/>
          </p:nvPr>
        </p:nvSpPr>
        <p:spPr>
          <a:xfrm>
            <a:off x="612289" y="1115621"/>
            <a:ext cx="10515600" cy="4351338"/>
          </a:xfrm>
        </p:spPr>
        <p:txBody>
          <a:bodyPr/>
          <a:lstStyle/>
          <a:p>
            <a:pPr algn="l"/>
            <a:r>
              <a:rPr lang="en-US" sz="1800" b="1" i="0" u="none" strike="noStrike" baseline="0" dirty="0">
                <a:latin typeface="Times-Bold"/>
              </a:rPr>
              <a:t>Point 3. </a:t>
            </a:r>
            <a:r>
              <a:rPr lang="en-US" sz="1800" b="0" i="0" u="none" strike="noStrike" baseline="0" dirty="0">
                <a:latin typeface="Times-Roman"/>
              </a:rPr>
              <a:t>At Point 3, the free gas begins to flow with the oil and the values of GOR are progressively increasing with the declining reservoir pressure to Point 4. During this pressure decline period, the GOR is described by the following equation, or:</a:t>
            </a:r>
          </a:p>
          <a:p>
            <a:pPr algn="l"/>
            <a:endParaRPr lang="en-US" sz="1800" dirty="0">
              <a:latin typeface="Times-Roman"/>
            </a:endParaRPr>
          </a:p>
          <a:p>
            <a:pPr algn="l"/>
            <a:endParaRPr lang="en-US" sz="1800" b="0" i="0" u="none" strike="noStrike" baseline="0" dirty="0">
              <a:latin typeface="Times-Roman"/>
            </a:endParaRPr>
          </a:p>
          <a:p>
            <a:pPr algn="l"/>
            <a:endParaRPr lang="en-US" sz="1800" b="0" i="0" u="none" strike="noStrike" baseline="0" dirty="0">
              <a:latin typeface="Times-Roman"/>
            </a:endParaRPr>
          </a:p>
          <a:p>
            <a:pPr algn="l"/>
            <a:r>
              <a:rPr lang="en-US" sz="1800" b="1" i="0" u="none" strike="noStrike" baseline="0" dirty="0">
                <a:latin typeface="Times-Bold"/>
              </a:rPr>
              <a:t>Point 4. </a:t>
            </a:r>
            <a:r>
              <a:rPr lang="en-US" sz="1800" b="0" i="0" u="none" strike="noStrike" baseline="0" dirty="0">
                <a:latin typeface="Times-Roman"/>
              </a:rPr>
              <a:t>At Point 4, the maximum GOR is reached due to the fact that the supply of gas has reached a maximum and marks the beginning of the </a:t>
            </a:r>
            <a:r>
              <a:rPr lang="en-US" sz="1800" b="0" i="1" u="none" strike="noStrike" baseline="0" dirty="0">
                <a:latin typeface="Times-Italic"/>
              </a:rPr>
              <a:t>blow-down </a:t>
            </a:r>
            <a:r>
              <a:rPr lang="en-US" sz="1800" b="0" i="0" u="none" strike="noStrike" baseline="0" dirty="0">
                <a:latin typeface="Times-Roman"/>
              </a:rPr>
              <a:t>period to Point 5.</a:t>
            </a:r>
          </a:p>
          <a:p>
            <a:pPr algn="l"/>
            <a:r>
              <a:rPr lang="en-US" sz="1800" b="1" i="0" u="none" strike="noStrike" baseline="0" dirty="0">
                <a:latin typeface="Times-Bold"/>
              </a:rPr>
              <a:t>Point 5. </a:t>
            </a:r>
            <a:r>
              <a:rPr lang="en-US" sz="1800" b="0" i="0" u="none" strike="noStrike" baseline="0" dirty="0">
                <a:latin typeface="Times-Roman"/>
              </a:rPr>
              <a:t>This point indicates that all the producible free gas has been produced and the GOR is essentially equal to the gas solubility and continues to Point 6.</a:t>
            </a:r>
            <a:endParaRPr lang="en-US" dirty="0"/>
          </a:p>
        </p:txBody>
      </p:sp>
      <p:sp>
        <p:nvSpPr>
          <p:cNvPr id="4" name="Slide Number Placeholder 3">
            <a:extLst>
              <a:ext uri="{FF2B5EF4-FFF2-40B4-BE49-F238E27FC236}">
                <a16:creationId xmlns:a16="http://schemas.microsoft.com/office/drawing/2014/main" id="{6EB0DEC5-A0F4-42C3-A368-EA9AE7FEDC46}"/>
              </a:ext>
            </a:extLst>
          </p:cNvPr>
          <p:cNvSpPr>
            <a:spLocks noGrp="1"/>
          </p:cNvSpPr>
          <p:nvPr>
            <p:ph type="sldNum" sz="quarter" idx="12"/>
          </p:nvPr>
        </p:nvSpPr>
        <p:spPr/>
        <p:txBody>
          <a:bodyPr/>
          <a:lstStyle/>
          <a:p>
            <a:fld id="{FF24955D-8619-4099-8A53-AC1898540FFA}" type="slidenum">
              <a:rPr lang="en-GB" smtClean="0"/>
              <a:t>29</a:t>
            </a:fld>
            <a:endParaRPr lang="en-GB"/>
          </a:p>
        </p:txBody>
      </p:sp>
      <p:sp>
        <p:nvSpPr>
          <p:cNvPr id="6" name="TextBox 5">
            <a:extLst>
              <a:ext uri="{FF2B5EF4-FFF2-40B4-BE49-F238E27FC236}">
                <a16:creationId xmlns:a16="http://schemas.microsoft.com/office/drawing/2014/main" id="{8EABBB2F-C24B-4EED-A9E8-1053FE504A06}"/>
              </a:ext>
            </a:extLst>
          </p:cNvPr>
          <p:cNvSpPr txBox="1"/>
          <p:nvPr/>
        </p:nvSpPr>
        <p:spPr>
          <a:xfrm>
            <a:off x="3048897" y="226230"/>
            <a:ext cx="6094206" cy="523220"/>
          </a:xfrm>
          <a:prstGeom prst="rect">
            <a:avLst/>
          </a:prstGeom>
          <a:noFill/>
        </p:spPr>
        <p:txBody>
          <a:bodyPr wrap="square">
            <a:spAutoFit/>
          </a:bodyPr>
          <a:lstStyle>
            <a:defPPr>
              <a:defRPr lang="en-US"/>
            </a:defPPr>
            <a:lvl1pPr algn="ctr">
              <a:defRPr sz="2800" b="1" i="0" u="none" strike="noStrike" baseline="0">
                <a:solidFill>
                  <a:srgbClr val="FF0000"/>
                </a:solidFill>
              </a:defRPr>
            </a:lvl1pPr>
          </a:lstStyle>
          <a:p>
            <a:r>
              <a:rPr lang="en-US" dirty="0"/>
              <a:t>Instantaneous Gas-Oil Ratio</a:t>
            </a:r>
          </a:p>
        </p:txBody>
      </p:sp>
      <p:pic>
        <p:nvPicPr>
          <p:cNvPr id="8" name="Picture 7">
            <a:extLst>
              <a:ext uri="{FF2B5EF4-FFF2-40B4-BE49-F238E27FC236}">
                <a16:creationId xmlns:a16="http://schemas.microsoft.com/office/drawing/2014/main" id="{0095F3D3-5CF3-40B9-A605-F2AEBD23BCC3}"/>
              </a:ext>
            </a:extLst>
          </p:cNvPr>
          <p:cNvPicPr>
            <a:picLocks noChangeAspect="1"/>
          </p:cNvPicPr>
          <p:nvPr/>
        </p:nvPicPr>
        <p:blipFill>
          <a:blip r:embed="rId2"/>
          <a:stretch>
            <a:fillRect/>
          </a:stretch>
        </p:blipFill>
        <p:spPr>
          <a:xfrm>
            <a:off x="1142935" y="2102426"/>
            <a:ext cx="2557696" cy="822117"/>
          </a:xfrm>
          <a:prstGeom prst="rect">
            <a:avLst/>
          </a:prstGeom>
        </p:spPr>
      </p:pic>
    </p:spTree>
    <p:extLst>
      <p:ext uri="{BB962C8B-B14F-4D97-AF65-F5344CB8AC3E}">
        <p14:creationId xmlns:p14="http://schemas.microsoft.com/office/powerpoint/2010/main" val="58488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096" y="796541"/>
            <a:ext cx="10661198" cy="5622877"/>
          </a:xfrm>
        </p:spPr>
        <p:txBody>
          <a:bodyPr>
            <a:normAutofit/>
          </a:bodyPr>
          <a:lstStyle/>
          <a:p>
            <a:pPr algn="l"/>
            <a:endParaRPr lang="en-GB" dirty="0"/>
          </a:p>
          <a:p>
            <a:pPr algn="l">
              <a:lnSpc>
                <a:spcPct val="100000"/>
              </a:lnSpc>
            </a:pPr>
            <a:endParaRPr lang="en-GB" sz="2800" b="1" dirty="0">
              <a:solidFill>
                <a:srgbClr val="C05700"/>
              </a:solidFill>
              <a:latin typeface="OpenSans-Bold"/>
            </a:endParaRPr>
          </a:p>
          <a:p>
            <a:pPr algn="l">
              <a:lnSpc>
                <a:spcPct val="100000"/>
              </a:lnSpc>
            </a:pPr>
            <a:endParaRPr lang="en-GB" sz="28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4000" b="1" dirty="0">
              <a:solidFill>
                <a:srgbClr val="0070C0"/>
              </a:solidFill>
            </a:endParaRPr>
          </a:p>
          <a:p>
            <a:pPr algn="l"/>
            <a:endParaRPr lang="en-GB" sz="2800" b="1" u="sng" dirty="0"/>
          </a:p>
          <a:p>
            <a:pPr algn="l"/>
            <a:endParaRPr lang="en-GB" sz="2800" b="1" dirty="0"/>
          </a:p>
          <a:p>
            <a:pPr algn="l"/>
            <a:endParaRPr lang="en-GB" sz="2800" b="1" dirty="0"/>
          </a:p>
          <a:p>
            <a:pPr algn="l"/>
            <a:endParaRPr lang="en-GB" sz="2800" u="sng" dirty="0"/>
          </a:p>
          <a:p>
            <a:pPr algn="l"/>
            <a:endParaRPr lang="en-GB" sz="2800" u="sng" dirty="0"/>
          </a:p>
        </p:txBody>
      </p:sp>
      <p:sp>
        <p:nvSpPr>
          <p:cNvPr id="6" name="Rectangle 5"/>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Oil Properties</a:t>
            </a:r>
          </a:p>
        </p:txBody>
      </p:sp>
      <p:sp>
        <p:nvSpPr>
          <p:cNvPr id="2" name="Footer Placeholder 1"/>
          <p:cNvSpPr>
            <a:spLocks noGrp="1"/>
          </p:cNvSpPr>
          <p:nvPr>
            <p:ph type="ftr" sz="quarter" idx="11"/>
          </p:nvPr>
        </p:nvSpPr>
        <p:spPr/>
        <p:txBody>
          <a:bodyPr/>
          <a:lstStyle/>
          <a:p>
            <a:r>
              <a:rPr lang="en-GB"/>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3</a:t>
            </a:fld>
            <a:endParaRPr lang="en-GB"/>
          </a:p>
        </p:txBody>
      </p:sp>
      <p:sp>
        <p:nvSpPr>
          <p:cNvPr id="5" name="Rectangle 4"/>
          <p:cNvSpPr/>
          <p:nvPr/>
        </p:nvSpPr>
        <p:spPr>
          <a:xfrm>
            <a:off x="263855" y="1195592"/>
            <a:ext cx="11394745" cy="707886"/>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Crude oil is a complex mixture consisting predominantly of hydrocarbons and impurities such as sulphur, nitrogen, oxygen, and helium as minor constituents.</a:t>
            </a:r>
          </a:p>
        </p:txBody>
      </p:sp>
      <p:sp>
        <p:nvSpPr>
          <p:cNvPr id="9" name="Rectangle 8"/>
          <p:cNvSpPr/>
          <p:nvPr/>
        </p:nvSpPr>
        <p:spPr>
          <a:xfrm>
            <a:off x="263855" y="2184171"/>
            <a:ext cx="11251870" cy="707886"/>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The physical and chemical properties of crude oils depend on the concentration of the various types of hydrocarbons and minor constituents present</a:t>
            </a:r>
          </a:p>
        </p:txBody>
      </p:sp>
      <p:sp>
        <p:nvSpPr>
          <p:cNvPr id="10" name="Rectangle 9"/>
          <p:cNvSpPr/>
          <p:nvPr/>
        </p:nvSpPr>
        <p:spPr>
          <a:xfrm>
            <a:off x="272909" y="3192480"/>
            <a:ext cx="10214115" cy="400110"/>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Oil Properties include:</a:t>
            </a:r>
          </a:p>
        </p:txBody>
      </p:sp>
      <p:sp>
        <p:nvSpPr>
          <p:cNvPr id="11" name="Rectangle 10"/>
          <p:cNvSpPr/>
          <p:nvPr/>
        </p:nvSpPr>
        <p:spPr>
          <a:xfrm>
            <a:off x="263855" y="3717527"/>
            <a:ext cx="9926329" cy="2554545"/>
          </a:xfrm>
          <a:prstGeom prst="rect">
            <a:avLst/>
          </a:prstGeom>
        </p:spPr>
        <p:txBody>
          <a:bodyPr wrap="square">
            <a:spAutoFit/>
          </a:bodyPr>
          <a:lstStyle/>
          <a:p>
            <a:pPr marL="342900" indent="-34290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Oil density</a:t>
            </a:r>
          </a:p>
          <a:p>
            <a:pPr marL="342900" indent="-34290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Specific gravity.</a:t>
            </a:r>
          </a:p>
          <a:p>
            <a:pPr marL="342900" indent="-34290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API gravity</a:t>
            </a:r>
          </a:p>
          <a:p>
            <a:pPr marL="342900" indent="-34290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Oil formation volume factor.</a:t>
            </a:r>
          </a:p>
          <a:p>
            <a:pPr marL="342900" indent="-34290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Gas solubility.</a:t>
            </a:r>
          </a:p>
          <a:p>
            <a:pPr marL="342900" indent="-34290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Isothermal compressibility coefficient</a:t>
            </a:r>
          </a:p>
          <a:p>
            <a:pPr marL="342900" indent="-34290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Oil viscosity.</a:t>
            </a:r>
          </a:p>
          <a:p>
            <a:endParaRPr lang="en-GB" sz="2000" dirty="0"/>
          </a:p>
        </p:txBody>
      </p:sp>
    </p:spTree>
    <p:extLst>
      <p:ext uri="{BB962C8B-B14F-4D97-AF65-F5344CB8AC3E}">
        <p14:creationId xmlns:p14="http://schemas.microsoft.com/office/powerpoint/2010/main" val="221193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B99A-DAAB-4C0E-A420-1E21D01C62BB}"/>
              </a:ext>
            </a:extLst>
          </p:cNvPr>
          <p:cNvSpPr>
            <a:spLocks noGrp="1"/>
          </p:cNvSpPr>
          <p:nvPr>
            <p:ph type="title"/>
          </p:nvPr>
        </p:nvSpPr>
        <p:spPr>
          <a:xfrm>
            <a:off x="2592230" y="477997"/>
            <a:ext cx="6853518" cy="480131"/>
          </a:xfrm>
          <a:noFill/>
        </p:spPr>
        <p:txBody>
          <a:bodyPr wrap="square">
            <a:spAutoFit/>
          </a:bodyPr>
          <a:lstStyle/>
          <a:p>
            <a:pPr algn="ctr"/>
            <a:r>
              <a:rPr lang="en-US" sz="2800" b="1" dirty="0">
                <a:solidFill>
                  <a:srgbClr val="FF0000"/>
                </a:solidFill>
                <a:latin typeface="+mn-lt"/>
                <a:ea typeface="+mn-ea"/>
                <a:cs typeface="+mn-cs"/>
              </a:rPr>
              <a:t>The cumulative gas-oil ratio</a:t>
            </a:r>
          </a:p>
        </p:txBody>
      </p:sp>
      <p:sp>
        <p:nvSpPr>
          <p:cNvPr id="3" name="Content Placeholder 2">
            <a:extLst>
              <a:ext uri="{FF2B5EF4-FFF2-40B4-BE49-F238E27FC236}">
                <a16:creationId xmlns:a16="http://schemas.microsoft.com/office/drawing/2014/main" id="{7DC45803-D105-4E30-81E6-997BA382E722}"/>
              </a:ext>
            </a:extLst>
          </p:cNvPr>
          <p:cNvSpPr>
            <a:spLocks noGrp="1"/>
          </p:cNvSpPr>
          <p:nvPr>
            <p:ph idx="1"/>
          </p:nvPr>
        </p:nvSpPr>
        <p:spPr>
          <a:xfrm>
            <a:off x="752139" y="1384561"/>
            <a:ext cx="9015805" cy="4351338"/>
          </a:xfrm>
        </p:spPr>
        <p:txBody>
          <a:bodyPr/>
          <a:lstStyle/>
          <a:p>
            <a:pPr algn="l"/>
            <a:r>
              <a:rPr lang="en-US" sz="1800" b="0" i="0" u="none" strike="noStrike" baseline="0" dirty="0">
                <a:latin typeface="Times-Roman"/>
              </a:rPr>
              <a:t>The cumulative gas-oil ratio Rp, as defined previously in the material balance equation, should be clearly distinguished from the producing (instantaneous) gas-oil ratio (GOR). The cumulative gas-oil ratio is defined as:</a:t>
            </a:r>
            <a:endParaRPr lang="en-US" dirty="0"/>
          </a:p>
        </p:txBody>
      </p:sp>
      <p:sp>
        <p:nvSpPr>
          <p:cNvPr id="4" name="Slide Number Placeholder 3">
            <a:extLst>
              <a:ext uri="{FF2B5EF4-FFF2-40B4-BE49-F238E27FC236}">
                <a16:creationId xmlns:a16="http://schemas.microsoft.com/office/drawing/2014/main" id="{936E8D28-DC98-4D42-B4E0-22252D86CD95}"/>
              </a:ext>
            </a:extLst>
          </p:cNvPr>
          <p:cNvSpPr>
            <a:spLocks noGrp="1"/>
          </p:cNvSpPr>
          <p:nvPr>
            <p:ph type="sldNum" sz="quarter" idx="12"/>
          </p:nvPr>
        </p:nvSpPr>
        <p:spPr/>
        <p:txBody>
          <a:bodyPr/>
          <a:lstStyle/>
          <a:p>
            <a:fld id="{FF24955D-8619-4099-8A53-AC1898540FFA}" type="slidenum">
              <a:rPr lang="en-GB" smtClean="0"/>
              <a:t>30</a:t>
            </a:fld>
            <a:endParaRPr lang="en-GB"/>
          </a:p>
        </p:txBody>
      </p:sp>
      <p:pic>
        <p:nvPicPr>
          <p:cNvPr id="6" name="Picture 5">
            <a:extLst>
              <a:ext uri="{FF2B5EF4-FFF2-40B4-BE49-F238E27FC236}">
                <a16:creationId xmlns:a16="http://schemas.microsoft.com/office/drawing/2014/main" id="{1F66D543-295D-4337-969A-56E54C54A175}"/>
              </a:ext>
            </a:extLst>
          </p:cNvPr>
          <p:cNvPicPr>
            <a:picLocks noChangeAspect="1"/>
          </p:cNvPicPr>
          <p:nvPr/>
        </p:nvPicPr>
        <p:blipFill>
          <a:blip r:embed="rId2"/>
          <a:stretch>
            <a:fillRect/>
          </a:stretch>
        </p:blipFill>
        <p:spPr>
          <a:xfrm>
            <a:off x="980175" y="2237427"/>
            <a:ext cx="4721377" cy="2383146"/>
          </a:xfrm>
          <a:prstGeom prst="rect">
            <a:avLst/>
          </a:prstGeom>
        </p:spPr>
      </p:pic>
      <p:pic>
        <p:nvPicPr>
          <p:cNvPr id="8" name="Picture 7">
            <a:extLst>
              <a:ext uri="{FF2B5EF4-FFF2-40B4-BE49-F238E27FC236}">
                <a16:creationId xmlns:a16="http://schemas.microsoft.com/office/drawing/2014/main" id="{228EF3B3-FCBC-4656-AA63-2A94028F8C49}"/>
              </a:ext>
            </a:extLst>
          </p:cNvPr>
          <p:cNvPicPr>
            <a:picLocks noChangeAspect="1"/>
          </p:cNvPicPr>
          <p:nvPr/>
        </p:nvPicPr>
        <p:blipFill>
          <a:blip r:embed="rId3"/>
          <a:stretch>
            <a:fillRect/>
          </a:stretch>
        </p:blipFill>
        <p:spPr>
          <a:xfrm>
            <a:off x="1462314" y="5344568"/>
            <a:ext cx="2259832" cy="928887"/>
          </a:xfrm>
          <a:prstGeom prst="rect">
            <a:avLst/>
          </a:prstGeom>
        </p:spPr>
      </p:pic>
      <p:sp>
        <p:nvSpPr>
          <p:cNvPr id="10" name="TextBox 9">
            <a:extLst>
              <a:ext uri="{FF2B5EF4-FFF2-40B4-BE49-F238E27FC236}">
                <a16:creationId xmlns:a16="http://schemas.microsoft.com/office/drawing/2014/main" id="{6984C3FD-5EB2-4D34-83B9-1EFB3572C2EB}"/>
              </a:ext>
            </a:extLst>
          </p:cNvPr>
          <p:cNvSpPr txBox="1"/>
          <p:nvPr/>
        </p:nvSpPr>
        <p:spPr>
          <a:xfrm>
            <a:off x="999565" y="4711177"/>
            <a:ext cx="8768379" cy="646331"/>
          </a:xfrm>
          <a:prstGeom prst="rect">
            <a:avLst/>
          </a:prstGeom>
          <a:noFill/>
        </p:spPr>
        <p:txBody>
          <a:bodyPr wrap="square">
            <a:spAutoFit/>
          </a:bodyPr>
          <a:lstStyle/>
          <a:p>
            <a:pPr algn="l"/>
            <a:r>
              <a:rPr lang="en-US" sz="1800" b="0" i="0" u="none" strike="noStrike" baseline="0" dirty="0">
                <a:latin typeface="Times-Roman"/>
              </a:rPr>
              <a:t>The cumulative gas produced </a:t>
            </a:r>
            <a:r>
              <a:rPr lang="en-US" sz="1800" b="0" i="0" u="none" strike="noStrike" baseline="0" dirty="0" err="1">
                <a:latin typeface="Times-Roman"/>
              </a:rPr>
              <a:t>G</a:t>
            </a:r>
            <a:r>
              <a:rPr lang="en-US" sz="800" b="0" i="0" u="none" strike="noStrike" baseline="0" dirty="0" err="1">
                <a:latin typeface="Times-Roman"/>
              </a:rPr>
              <a:t>p</a:t>
            </a:r>
            <a:r>
              <a:rPr lang="en-US" sz="800" b="0" i="0" u="none" strike="noStrike" baseline="0" dirty="0">
                <a:latin typeface="Times-Roman"/>
              </a:rPr>
              <a:t> </a:t>
            </a:r>
            <a:r>
              <a:rPr lang="en-US" sz="1800" b="0" i="0" u="none" strike="noStrike" baseline="0" dirty="0">
                <a:latin typeface="Times-Roman"/>
              </a:rPr>
              <a:t>is related to the instantaneous GOR and cumulative oil production by the expression:</a:t>
            </a:r>
            <a:endParaRPr lang="en-US" dirty="0"/>
          </a:p>
        </p:txBody>
      </p:sp>
    </p:spTree>
    <p:extLst>
      <p:ext uri="{BB962C8B-B14F-4D97-AF65-F5344CB8AC3E}">
        <p14:creationId xmlns:p14="http://schemas.microsoft.com/office/powerpoint/2010/main" val="204370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096" y="796541"/>
            <a:ext cx="10661198" cy="5622877"/>
          </a:xfrm>
        </p:spPr>
        <p:txBody>
          <a:bodyPr>
            <a:normAutofit/>
          </a:bodyPr>
          <a:lstStyle/>
          <a:p>
            <a:pPr algn="l"/>
            <a:endParaRPr lang="en-GB" dirty="0"/>
          </a:p>
          <a:p>
            <a:pPr algn="l">
              <a:lnSpc>
                <a:spcPct val="100000"/>
              </a:lnSpc>
            </a:pPr>
            <a:endParaRPr lang="en-GB" sz="2800" b="1" dirty="0">
              <a:solidFill>
                <a:srgbClr val="C05700"/>
              </a:solidFill>
              <a:latin typeface="OpenSans-Bold"/>
            </a:endParaRPr>
          </a:p>
          <a:p>
            <a:pPr algn="l">
              <a:lnSpc>
                <a:spcPct val="100000"/>
              </a:lnSpc>
            </a:pPr>
            <a:endParaRPr lang="en-GB" sz="28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4000" b="1" dirty="0">
              <a:solidFill>
                <a:srgbClr val="0070C0"/>
              </a:solidFill>
            </a:endParaRPr>
          </a:p>
          <a:p>
            <a:pPr algn="l"/>
            <a:endParaRPr lang="en-GB" sz="2800" b="1" u="sng" dirty="0"/>
          </a:p>
          <a:p>
            <a:pPr algn="l"/>
            <a:endParaRPr lang="en-GB" sz="2800" b="1" dirty="0"/>
          </a:p>
          <a:p>
            <a:pPr algn="l"/>
            <a:endParaRPr lang="en-GB" sz="2800" b="1" dirty="0"/>
          </a:p>
          <a:p>
            <a:pPr algn="l"/>
            <a:endParaRPr lang="en-GB" sz="2800" u="sng" dirty="0"/>
          </a:p>
          <a:p>
            <a:pPr algn="l"/>
            <a:endParaRPr lang="en-GB" sz="2800" u="sng" dirty="0"/>
          </a:p>
        </p:txBody>
      </p:sp>
      <p:sp>
        <p:nvSpPr>
          <p:cNvPr id="6" name="Rectangle 5"/>
          <p:cNvSpPr/>
          <p:nvPr/>
        </p:nvSpPr>
        <p:spPr>
          <a:xfrm>
            <a:off x="243050" y="136525"/>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Crude Oil Density</a:t>
            </a:r>
          </a:p>
        </p:txBody>
      </p:sp>
      <p:sp>
        <p:nvSpPr>
          <p:cNvPr id="2" name="Footer Placeholder 1"/>
          <p:cNvSpPr>
            <a:spLocks noGrp="1"/>
          </p:cNvSpPr>
          <p:nvPr>
            <p:ph type="ftr" sz="quarter" idx="11"/>
          </p:nvPr>
        </p:nvSpPr>
        <p:spPr/>
        <p:txBody>
          <a:bodyPr/>
          <a:lstStyle/>
          <a:p>
            <a:r>
              <a:rPr lang="en-GB" dirty="0"/>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4</a:t>
            </a:fld>
            <a:endParaRPr lang="en-GB"/>
          </a:p>
        </p:txBody>
      </p:sp>
      <p:sp>
        <p:nvSpPr>
          <p:cNvPr id="8" name="Rectangle 7"/>
          <p:cNvSpPr/>
          <p:nvPr/>
        </p:nvSpPr>
        <p:spPr>
          <a:xfrm>
            <a:off x="243050" y="1246915"/>
            <a:ext cx="5082988" cy="4401205"/>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The crude oil density is defined as the mass of a unit volume of the crude at a specified pressure and temperature.</a:t>
            </a:r>
            <a:endParaRPr lang="en-GB" sz="2000" dirty="0">
              <a:latin typeface="JansonText-Roman"/>
            </a:endParaRPr>
          </a:p>
          <a:p>
            <a:endParaRPr lang="en-GB" sz="2000" dirty="0">
              <a:latin typeface="JansonText-Roman"/>
            </a:endParaRPr>
          </a:p>
          <a:p>
            <a:endParaRPr lang="en-GB" sz="2000" dirty="0">
              <a:latin typeface="JansonText-Roman"/>
            </a:endParaRPr>
          </a:p>
          <a:p>
            <a:endParaRPr lang="en-GB" sz="2000" dirty="0">
              <a:latin typeface="JansonText-Roman"/>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Oil density usually is expressed in pounds per cubic foot.</a:t>
            </a:r>
          </a:p>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Oil density varies from 30 lb/ft3 for light volatile oil to 60 lb/ft3 for heavy crude oil</a:t>
            </a:r>
          </a:p>
          <a:p>
            <a:endParaRPr lang="en-GB" sz="2000" dirty="0">
              <a:latin typeface="JansonText-Roman"/>
            </a:endParaRPr>
          </a:p>
          <a:p>
            <a:r>
              <a:rPr lang="en-GB" sz="2000" dirty="0">
                <a:latin typeface="Times New Roman" panose="02020603050405020304" pitchFamily="18" charset="0"/>
                <a:cs typeface="Times New Roman" panose="02020603050405020304" pitchFamily="18" charset="0"/>
              </a:rPr>
              <a:t>Oil density is measured in the laboratory as part of routine PVT tests</a:t>
            </a:r>
            <a:r>
              <a:rPr lang="en-GB" sz="2000" dirty="0">
                <a:latin typeface="JansonText-Roman"/>
              </a:rPr>
              <a:t>.</a:t>
            </a:r>
            <a:endParaRPr lang="en-GB" sz="2000" dirty="0"/>
          </a:p>
        </p:txBody>
      </p:sp>
      <mc:AlternateContent xmlns:mc="http://schemas.openxmlformats.org/markup-compatibility/2006" xmlns:a14="http://schemas.microsoft.com/office/drawing/2010/main">
        <mc:Choice Requires="a14">
          <p:sp>
            <p:nvSpPr>
              <p:cNvPr id="9" name="TextBox 8"/>
              <p:cNvSpPr txBox="1"/>
              <p:nvPr/>
            </p:nvSpPr>
            <p:spPr>
              <a:xfrm>
                <a:off x="1437635" y="2310575"/>
                <a:ext cx="3240198" cy="6325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1" i="1" smtClean="0">
                              <a:latin typeface="Cambria Math" panose="02040503050406030204" pitchFamily="18" charset="0"/>
                            </a:rPr>
                          </m:ctrlPr>
                        </m:sSubPr>
                        <m:e>
                          <m:r>
                            <a:rPr lang="en-GB" sz="2400" b="1" i="1" smtClean="0">
                              <a:latin typeface="Cambria Math" panose="02040503050406030204" pitchFamily="18" charset="0"/>
                              <a:ea typeface="Cambria Math" panose="02040503050406030204" pitchFamily="18" charset="0"/>
                            </a:rPr>
                            <m:t>𝝆</m:t>
                          </m:r>
                        </m:e>
                        <m:sub>
                          <m:r>
                            <a:rPr lang="en-GB" sz="2400" b="1" i="1" smtClean="0">
                              <a:latin typeface="Cambria Math" panose="02040503050406030204" pitchFamily="18" charset="0"/>
                            </a:rPr>
                            <m:t>𝒐</m:t>
                          </m:r>
                        </m:sub>
                      </m:sSub>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𝒎</m:t>
                          </m:r>
                        </m:num>
                        <m:den>
                          <m:r>
                            <a:rPr lang="en-GB" sz="2400" b="1" i="1" smtClean="0">
                              <a:latin typeface="Cambria Math" panose="02040503050406030204" pitchFamily="18" charset="0"/>
                            </a:rPr>
                            <m:t>𝑽</m:t>
                          </m:r>
                        </m:den>
                      </m:f>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437635" y="2310575"/>
                <a:ext cx="3240198" cy="632545"/>
              </a:xfrm>
              <a:prstGeom prst="rect">
                <a:avLst/>
              </a:prstGeom>
              <a:blipFill rotWithShape="0">
                <a:blip r:embed="rId3"/>
                <a:stretch>
                  <a:fillRect/>
                </a:stretch>
              </a:blipFill>
            </p:spPr>
            <p:txBody>
              <a:bodyPr/>
              <a:lstStyle/>
              <a:p>
                <a:r>
                  <a:rPr lang="en-GB">
                    <a:noFill/>
                  </a:rPr>
                  <a:t> </a:t>
                </a:r>
              </a:p>
            </p:txBody>
          </p:sp>
        </mc:Fallback>
      </mc:AlternateContent>
      <p:pic>
        <p:nvPicPr>
          <p:cNvPr id="5" name="Picture 4"/>
          <p:cNvPicPr>
            <a:picLocks noChangeAspect="1"/>
          </p:cNvPicPr>
          <p:nvPr/>
        </p:nvPicPr>
        <p:blipFill rotWithShape="1">
          <a:blip r:embed="rId4"/>
          <a:srcRect l="19688" t="19777" r="11641" b="8105"/>
          <a:stretch/>
        </p:blipFill>
        <p:spPr>
          <a:xfrm>
            <a:off x="5680956" y="1663624"/>
            <a:ext cx="6267994" cy="3700897"/>
          </a:xfrm>
          <a:prstGeom prst="rect">
            <a:avLst/>
          </a:prstGeom>
        </p:spPr>
      </p:pic>
    </p:spTree>
    <p:extLst>
      <p:ext uri="{BB962C8B-B14F-4D97-AF65-F5344CB8AC3E}">
        <p14:creationId xmlns:p14="http://schemas.microsoft.com/office/powerpoint/2010/main" val="370842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782636-026C-48A0-926F-40EFC4AD2006}"/>
              </a:ext>
            </a:extLst>
          </p:cNvPr>
          <p:cNvSpPr>
            <a:spLocks noGrp="1"/>
          </p:cNvSpPr>
          <p:nvPr>
            <p:ph type="sldNum" sz="quarter" idx="12"/>
          </p:nvPr>
        </p:nvSpPr>
        <p:spPr/>
        <p:txBody>
          <a:bodyPr/>
          <a:lstStyle/>
          <a:p>
            <a:fld id="{FF24955D-8619-4099-8A53-AC1898540FFA}" type="slidenum">
              <a:rPr lang="en-GB" smtClean="0"/>
              <a:t>5</a:t>
            </a:fld>
            <a:endParaRPr lang="en-GB"/>
          </a:p>
        </p:txBody>
      </p:sp>
      <p:sp>
        <p:nvSpPr>
          <p:cNvPr id="16" name="Title 1">
            <a:extLst>
              <a:ext uri="{FF2B5EF4-FFF2-40B4-BE49-F238E27FC236}">
                <a16:creationId xmlns:a16="http://schemas.microsoft.com/office/drawing/2014/main" id="{197FA1B5-4381-4CA0-8D96-E6910C4E1778}"/>
              </a:ext>
            </a:extLst>
          </p:cNvPr>
          <p:cNvSpPr>
            <a:spLocks noGrp="1"/>
          </p:cNvSpPr>
          <p:nvPr>
            <p:ph type="title"/>
          </p:nvPr>
        </p:nvSpPr>
        <p:spPr>
          <a:xfrm>
            <a:off x="657959" y="367055"/>
            <a:ext cx="10515600" cy="456346"/>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3200" b="1" dirty="0">
                <a:solidFill>
                  <a:srgbClr val="FF0000"/>
                </a:solidFill>
                <a:latin typeface="OpenSans-Bold"/>
                <a:ea typeface="+mn-ea"/>
                <a:cs typeface="+mn-cs"/>
              </a:rPr>
              <a:t>Crude Oil Density</a:t>
            </a:r>
          </a:p>
        </p:txBody>
      </p:sp>
      <p:sp>
        <p:nvSpPr>
          <p:cNvPr id="17" name="Slide Number Placeholder 5">
            <a:extLst>
              <a:ext uri="{FF2B5EF4-FFF2-40B4-BE49-F238E27FC236}">
                <a16:creationId xmlns:a16="http://schemas.microsoft.com/office/drawing/2014/main" id="{4CEB3FB3-76B6-46EF-8B86-B07B2BF10F1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30EEE1-F68F-443E-A2E7-B5CB1697F3EC}" type="slidenum">
              <a:rPr lang="en-US" smtClean="0"/>
              <a:pPr/>
              <a:t>5</a:t>
            </a:fld>
            <a:endParaRPr lang="en-US"/>
          </a:p>
        </p:txBody>
      </p:sp>
      <p:sp>
        <p:nvSpPr>
          <p:cNvPr id="18" name="Rectangle 17">
            <a:extLst>
              <a:ext uri="{FF2B5EF4-FFF2-40B4-BE49-F238E27FC236}">
                <a16:creationId xmlns:a16="http://schemas.microsoft.com/office/drawing/2014/main" id="{C9256A8E-3614-4176-86FD-57C50DDDB496}"/>
              </a:ext>
            </a:extLst>
          </p:cNvPr>
          <p:cNvSpPr/>
          <p:nvPr/>
        </p:nvSpPr>
        <p:spPr>
          <a:xfrm>
            <a:off x="598500" y="965518"/>
            <a:ext cx="10675400" cy="707886"/>
          </a:xfrm>
          <a:prstGeom prst="rect">
            <a:avLst/>
          </a:prstGeom>
        </p:spPr>
        <p:txBody>
          <a:bodyPr wrap="square">
            <a:spAutoFit/>
          </a:bodyPr>
          <a:lstStyle/>
          <a:p>
            <a:r>
              <a:rPr lang="en-US" sz="2000" dirty="0">
                <a:latin typeface="Times-Roman"/>
              </a:rPr>
              <a:t>The crude oil density is defined as the mass of a unit volume of the crude at a specified pressure and temperature.</a:t>
            </a:r>
            <a:endParaRPr lang="en-US" sz="2000" dirty="0"/>
          </a:p>
        </p:txBody>
      </p:sp>
      <p:sp>
        <p:nvSpPr>
          <p:cNvPr id="19" name="Rectangle 18">
            <a:extLst>
              <a:ext uri="{FF2B5EF4-FFF2-40B4-BE49-F238E27FC236}">
                <a16:creationId xmlns:a16="http://schemas.microsoft.com/office/drawing/2014/main" id="{9F7C2BE6-5D1A-44E5-BEBE-F906B8D3BBBE}"/>
              </a:ext>
            </a:extLst>
          </p:cNvPr>
          <p:cNvSpPr/>
          <p:nvPr/>
        </p:nvSpPr>
        <p:spPr>
          <a:xfrm>
            <a:off x="657959" y="1961188"/>
            <a:ext cx="3947171" cy="400110"/>
          </a:xfrm>
          <a:prstGeom prst="rect">
            <a:avLst/>
          </a:prstGeom>
        </p:spPr>
        <p:txBody>
          <a:bodyPr wrap="none">
            <a:spAutoFit/>
          </a:bodyPr>
          <a:lstStyle/>
          <a:p>
            <a:r>
              <a:rPr lang="en-US" sz="2000" b="1" dirty="0">
                <a:solidFill>
                  <a:srgbClr val="FF0000"/>
                </a:solidFill>
                <a:latin typeface="Times New Roman" panose="02020603050405020304" pitchFamily="18" charset="0"/>
                <a:cs typeface="Times New Roman" panose="02020603050405020304" pitchFamily="18" charset="0"/>
              </a:rPr>
              <a:t>Density of Saturated Oils (P ≤ Pb) </a:t>
            </a:r>
            <a:endParaRPr lang="en-US" sz="2000" dirty="0">
              <a:solidFill>
                <a:srgbClr val="FF0000"/>
              </a:solidFill>
            </a:endParaRPr>
          </a:p>
        </p:txBody>
      </p:sp>
      <p:pic>
        <p:nvPicPr>
          <p:cNvPr id="22" name="Picture 21">
            <a:extLst>
              <a:ext uri="{FF2B5EF4-FFF2-40B4-BE49-F238E27FC236}">
                <a16:creationId xmlns:a16="http://schemas.microsoft.com/office/drawing/2014/main" id="{5C333E71-CBE7-4266-A58D-1A489AB9F34A}"/>
              </a:ext>
            </a:extLst>
          </p:cNvPr>
          <p:cNvPicPr>
            <a:picLocks noChangeAspect="1"/>
          </p:cNvPicPr>
          <p:nvPr/>
        </p:nvPicPr>
        <p:blipFill>
          <a:blip r:embed="rId2"/>
          <a:stretch>
            <a:fillRect/>
          </a:stretch>
        </p:blipFill>
        <p:spPr>
          <a:xfrm>
            <a:off x="598500" y="5253715"/>
            <a:ext cx="5775649" cy="1009057"/>
          </a:xfrm>
          <a:prstGeom prst="rect">
            <a:avLst/>
          </a:prstGeom>
        </p:spPr>
      </p:pic>
      <p:pic>
        <p:nvPicPr>
          <p:cNvPr id="24" name="Picture 23">
            <a:extLst>
              <a:ext uri="{FF2B5EF4-FFF2-40B4-BE49-F238E27FC236}">
                <a16:creationId xmlns:a16="http://schemas.microsoft.com/office/drawing/2014/main" id="{0B85F12C-D357-49AD-AEF5-77991F42A7DF}"/>
              </a:ext>
            </a:extLst>
          </p:cNvPr>
          <p:cNvPicPr>
            <a:picLocks noChangeAspect="1"/>
          </p:cNvPicPr>
          <p:nvPr/>
        </p:nvPicPr>
        <p:blipFill>
          <a:blip r:embed="rId3"/>
          <a:stretch>
            <a:fillRect/>
          </a:stretch>
        </p:blipFill>
        <p:spPr>
          <a:xfrm>
            <a:off x="598500" y="6325898"/>
            <a:ext cx="2982686" cy="296707"/>
          </a:xfrm>
          <a:prstGeom prst="rect">
            <a:avLst/>
          </a:prstGeom>
        </p:spPr>
      </p:pic>
      <p:sp>
        <p:nvSpPr>
          <p:cNvPr id="25" name="TextBox 24">
            <a:extLst>
              <a:ext uri="{FF2B5EF4-FFF2-40B4-BE49-F238E27FC236}">
                <a16:creationId xmlns:a16="http://schemas.microsoft.com/office/drawing/2014/main" id="{85109720-94E7-4087-BFA8-71DD6025647F}"/>
              </a:ext>
            </a:extLst>
          </p:cNvPr>
          <p:cNvSpPr txBox="1"/>
          <p:nvPr/>
        </p:nvSpPr>
        <p:spPr>
          <a:xfrm>
            <a:off x="5671854" y="3543081"/>
            <a:ext cx="5234473" cy="369332"/>
          </a:xfrm>
          <a:prstGeom prst="rect">
            <a:avLst/>
          </a:prstGeom>
          <a:noFill/>
        </p:spPr>
        <p:txBody>
          <a:bodyPr wrap="square" rtlCol="0">
            <a:spAutoFit/>
          </a:bodyPr>
          <a:lstStyle/>
          <a:p>
            <a:r>
              <a:rPr lang="en-US" dirty="0"/>
              <a:t>……………………………(1)</a:t>
            </a:r>
          </a:p>
        </p:txBody>
      </p:sp>
      <p:sp>
        <p:nvSpPr>
          <p:cNvPr id="26" name="TextBox 25">
            <a:extLst>
              <a:ext uri="{FF2B5EF4-FFF2-40B4-BE49-F238E27FC236}">
                <a16:creationId xmlns:a16="http://schemas.microsoft.com/office/drawing/2014/main" id="{F27826AA-7227-44DE-ABAB-A7A0AF041989}"/>
              </a:ext>
            </a:extLst>
          </p:cNvPr>
          <p:cNvSpPr txBox="1"/>
          <p:nvPr/>
        </p:nvSpPr>
        <p:spPr>
          <a:xfrm>
            <a:off x="5671855" y="4316857"/>
            <a:ext cx="5234473" cy="369332"/>
          </a:xfrm>
          <a:prstGeom prst="rect">
            <a:avLst/>
          </a:prstGeom>
          <a:noFill/>
        </p:spPr>
        <p:txBody>
          <a:bodyPr wrap="square" rtlCol="0">
            <a:spAutoFit/>
          </a:bodyPr>
          <a:lstStyle/>
          <a:p>
            <a:r>
              <a:rPr lang="en-US" dirty="0"/>
              <a:t>……………………………(2)</a:t>
            </a:r>
          </a:p>
        </p:txBody>
      </p:sp>
      <p:sp>
        <p:nvSpPr>
          <p:cNvPr id="27" name="TextBox 26">
            <a:extLst>
              <a:ext uri="{FF2B5EF4-FFF2-40B4-BE49-F238E27FC236}">
                <a16:creationId xmlns:a16="http://schemas.microsoft.com/office/drawing/2014/main" id="{E3AE9B9D-35D6-4223-A6A4-7ADE32CC99F8}"/>
              </a:ext>
            </a:extLst>
          </p:cNvPr>
          <p:cNvSpPr txBox="1"/>
          <p:nvPr/>
        </p:nvSpPr>
        <p:spPr>
          <a:xfrm>
            <a:off x="598500" y="2464216"/>
            <a:ext cx="106754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Depending on the available data, density of saturated oils (P ≤ Pb) can be calculated from one of the following equations:</a:t>
            </a:r>
          </a:p>
        </p:txBody>
      </p:sp>
      <p:pic>
        <p:nvPicPr>
          <p:cNvPr id="28" name="Picture 27">
            <a:extLst>
              <a:ext uri="{FF2B5EF4-FFF2-40B4-BE49-F238E27FC236}">
                <a16:creationId xmlns:a16="http://schemas.microsoft.com/office/drawing/2014/main" id="{EB8FAAEA-2309-42B0-9F90-C99D93B60526}"/>
              </a:ext>
            </a:extLst>
          </p:cNvPr>
          <p:cNvPicPr>
            <a:picLocks noChangeAspect="1"/>
          </p:cNvPicPr>
          <p:nvPr/>
        </p:nvPicPr>
        <p:blipFill>
          <a:blip r:embed="rId4"/>
          <a:stretch>
            <a:fillRect/>
          </a:stretch>
        </p:blipFill>
        <p:spPr>
          <a:xfrm>
            <a:off x="657959" y="3374324"/>
            <a:ext cx="2512012" cy="646332"/>
          </a:xfrm>
          <a:prstGeom prst="rect">
            <a:avLst/>
          </a:prstGeom>
        </p:spPr>
      </p:pic>
      <p:pic>
        <p:nvPicPr>
          <p:cNvPr id="30" name="Picture 29">
            <a:extLst>
              <a:ext uri="{FF2B5EF4-FFF2-40B4-BE49-F238E27FC236}">
                <a16:creationId xmlns:a16="http://schemas.microsoft.com/office/drawing/2014/main" id="{01941040-70AF-40AE-A975-102120E241B3}"/>
              </a:ext>
            </a:extLst>
          </p:cNvPr>
          <p:cNvPicPr>
            <a:picLocks noChangeAspect="1"/>
          </p:cNvPicPr>
          <p:nvPr/>
        </p:nvPicPr>
        <p:blipFill>
          <a:blip r:embed="rId5"/>
          <a:stretch>
            <a:fillRect/>
          </a:stretch>
        </p:blipFill>
        <p:spPr>
          <a:xfrm>
            <a:off x="685445" y="4096299"/>
            <a:ext cx="4271661" cy="1081773"/>
          </a:xfrm>
          <a:prstGeom prst="rect">
            <a:avLst/>
          </a:prstGeom>
        </p:spPr>
      </p:pic>
    </p:spTree>
    <p:extLst>
      <p:ext uri="{BB962C8B-B14F-4D97-AF65-F5344CB8AC3E}">
        <p14:creationId xmlns:p14="http://schemas.microsoft.com/office/powerpoint/2010/main" val="406337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D5C4DF-4CAF-4D66-82AC-CBDF36D8FCDA}"/>
              </a:ext>
            </a:extLst>
          </p:cNvPr>
          <p:cNvSpPr>
            <a:spLocks noGrp="1"/>
          </p:cNvSpPr>
          <p:nvPr>
            <p:ph type="sldNum" sz="quarter" idx="12"/>
          </p:nvPr>
        </p:nvSpPr>
        <p:spPr/>
        <p:txBody>
          <a:bodyPr/>
          <a:lstStyle/>
          <a:p>
            <a:fld id="{FF24955D-8619-4099-8A53-AC1898540FFA}" type="slidenum">
              <a:rPr lang="en-GB" smtClean="0"/>
              <a:t>6</a:t>
            </a:fld>
            <a:endParaRPr lang="en-GB"/>
          </a:p>
        </p:txBody>
      </p:sp>
      <p:sp>
        <p:nvSpPr>
          <p:cNvPr id="5" name="Slide Number Placeholder 3">
            <a:extLst>
              <a:ext uri="{FF2B5EF4-FFF2-40B4-BE49-F238E27FC236}">
                <a16:creationId xmlns:a16="http://schemas.microsoft.com/office/drawing/2014/main" id="{4C8C6DFC-2093-43A6-8B0C-74AA450FC45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66467-F80C-4E33-A896-A51613E5EFF1}" type="slidenum">
              <a:rPr lang="en-US" smtClean="0"/>
              <a:pPr/>
              <a:t>6</a:t>
            </a:fld>
            <a:endParaRPr lang="en-US"/>
          </a:p>
        </p:txBody>
      </p:sp>
      <p:sp>
        <p:nvSpPr>
          <p:cNvPr id="6" name="Rectangle 5">
            <a:extLst>
              <a:ext uri="{FF2B5EF4-FFF2-40B4-BE49-F238E27FC236}">
                <a16:creationId xmlns:a16="http://schemas.microsoft.com/office/drawing/2014/main" id="{E80DA1CB-419C-41B2-991B-4FFB237427C4}"/>
              </a:ext>
            </a:extLst>
          </p:cNvPr>
          <p:cNvSpPr/>
          <p:nvPr/>
        </p:nvSpPr>
        <p:spPr>
          <a:xfrm>
            <a:off x="409179" y="2017482"/>
            <a:ext cx="10167625" cy="400110"/>
          </a:xfrm>
          <a:prstGeom prst="rect">
            <a:avLst/>
          </a:prstGeom>
        </p:spPr>
        <p:txBody>
          <a:bodyPr wrap="square">
            <a:spAutoFit/>
          </a:bodyPr>
          <a:lstStyle/>
          <a:p>
            <a:r>
              <a:rPr lang="en-US" sz="2000" dirty="0">
                <a:latin typeface="Times-Roman"/>
              </a:rPr>
              <a:t>Density of the oil at pressures above the bubble-point pressure can be calculated with:</a:t>
            </a:r>
            <a:endParaRPr lang="en-US" sz="2000" dirty="0"/>
          </a:p>
        </p:txBody>
      </p:sp>
      <p:sp>
        <p:nvSpPr>
          <p:cNvPr id="7" name="Rectangle 6">
            <a:extLst>
              <a:ext uri="{FF2B5EF4-FFF2-40B4-BE49-F238E27FC236}">
                <a16:creationId xmlns:a16="http://schemas.microsoft.com/office/drawing/2014/main" id="{65243ADD-04F1-4337-B079-D9ED4A0D05B0}"/>
              </a:ext>
            </a:extLst>
          </p:cNvPr>
          <p:cNvSpPr/>
          <p:nvPr/>
        </p:nvSpPr>
        <p:spPr>
          <a:xfrm>
            <a:off x="409179" y="1190482"/>
            <a:ext cx="6027099" cy="523220"/>
          </a:xfrm>
          <a:prstGeom prst="rect">
            <a:avLst/>
          </a:prstGeom>
        </p:spPr>
        <p:txBody>
          <a:bodyPr wrap="none">
            <a:spAutoFit/>
          </a:bodyPr>
          <a:lstStyle/>
          <a:p>
            <a:r>
              <a:rPr lang="en-US" sz="2800" dirty="0">
                <a:solidFill>
                  <a:srgbClr val="FF0000"/>
                </a:solidFill>
                <a:latin typeface="Times New Roman" panose="02020603050405020304" pitchFamily="18" charset="0"/>
                <a:cs typeface="Times New Roman" panose="02020603050405020304" pitchFamily="18" charset="0"/>
              </a:rPr>
              <a:t>Density of Undersaturated Oils (P &gt; Pb) </a:t>
            </a:r>
            <a:endParaRPr lang="en-US" sz="2800" dirty="0">
              <a:solidFill>
                <a:srgbClr val="FF0000"/>
              </a:solidFill>
            </a:endParaRPr>
          </a:p>
        </p:txBody>
      </p:sp>
      <p:pic>
        <p:nvPicPr>
          <p:cNvPr id="8" name="Picture 7">
            <a:extLst>
              <a:ext uri="{FF2B5EF4-FFF2-40B4-BE49-F238E27FC236}">
                <a16:creationId xmlns:a16="http://schemas.microsoft.com/office/drawing/2014/main" id="{DDB0FF7F-C308-422D-A768-C3C67119E7C0}"/>
              </a:ext>
            </a:extLst>
          </p:cNvPr>
          <p:cNvPicPr>
            <a:picLocks noChangeAspect="1"/>
          </p:cNvPicPr>
          <p:nvPr/>
        </p:nvPicPr>
        <p:blipFill>
          <a:blip r:embed="rId2"/>
          <a:stretch>
            <a:fillRect/>
          </a:stretch>
        </p:blipFill>
        <p:spPr>
          <a:xfrm>
            <a:off x="409179" y="3082970"/>
            <a:ext cx="8551941" cy="1539901"/>
          </a:xfrm>
          <a:prstGeom prst="rect">
            <a:avLst/>
          </a:prstGeom>
        </p:spPr>
      </p:pic>
      <p:sp>
        <p:nvSpPr>
          <p:cNvPr id="9" name="TextBox 8">
            <a:extLst>
              <a:ext uri="{FF2B5EF4-FFF2-40B4-BE49-F238E27FC236}">
                <a16:creationId xmlns:a16="http://schemas.microsoft.com/office/drawing/2014/main" id="{4BC3E25C-1909-41EA-BE82-8E4B460D5359}"/>
              </a:ext>
            </a:extLst>
          </p:cNvPr>
          <p:cNvSpPr txBox="1"/>
          <p:nvPr/>
        </p:nvSpPr>
        <p:spPr>
          <a:xfrm>
            <a:off x="409180" y="5063796"/>
            <a:ext cx="10449420" cy="707886"/>
          </a:xfrm>
          <a:prstGeom prst="rect">
            <a:avLst/>
          </a:prstGeom>
          <a:solidFill>
            <a:schemeClr val="bg1"/>
          </a:solidFill>
          <a:ln w="19050">
            <a:solidFill>
              <a:srgbClr val="C00000"/>
            </a:solidFill>
          </a:ln>
        </p:spPr>
        <p:txBody>
          <a:bodyPr wrap="square" rtlCol="0">
            <a:spAutoFit/>
          </a:bodyPr>
          <a:lstStyle/>
          <a:p>
            <a:pPr marL="801688" indent="-801688"/>
            <a:r>
              <a:rPr lang="en-US" sz="2000" dirty="0">
                <a:latin typeface="Times New Roman" panose="02020603050405020304" pitchFamily="18" charset="0"/>
                <a:cs typeface="Times New Roman" panose="02020603050405020304" pitchFamily="18" charset="0"/>
              </a:rPr>
              <a:t>Note: The isothermal compressibility coefficient (Co) can be calculated by any of the methods that can be used for undersaturated oils. </a:t>
            </a:r>
          </a:p>
        </p:txBody>
      </p:sp>
      <p:sp>
        <p:nvSpPr>
          <p:cNvPr id="10" name="Title 1">
            <a:extLst>
              <a:ext uri="{FF2B5EF4-FFF2-40B4-BE49-F238E27FC236}">
                <a16:creationId xmlns:a16="http://schemas.microsoft.com/office/drawing/2014/main" id="{9A349B8B-E04C-4482-BCC0-E76EFBA25C33}"/>
              </a:ext>
            </a:extLst>
          </p:cNvPr>
          <p:cNvSpPr>
            <a:spLocks noGrp="1"/>
          </p:cNvSpPr>
          <p:nvPr>
            <p:ph type="title"/>
          </p:nvPr>
        </p:nvSpPr>
        <p:spPr>
          <a:xfrm>
            <a:off x="678400" y="342011"/>
            <a:ext cx="10515600" cy="456346"/>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3200" b="1" dirty="0">
                <a:solidFill>
                  <a:srgbClr val="FF0000"/>
                </a:solidFill>
                <a:latin typeface="OpenSans-Bold"/>
                <a:ea typeface="+mn-ea"/>
                <a:cs typeface="+mn-cs"/>
              </a:rPr>
              <a:t>Crude Oil Density</a:t>
            </a:r>
          </a:p>
        </p:txBody>
      </p:sp>
    </p:spTree>
    <p:extLst>
      <p:ext uri="{BB962C8B-B14F-4D97-AF65-F5344CB8AC3E}">
        <p14:creationId xmlns:p14="http://schemas.microsoft.com/office/powerpoint/2010/main" val="238562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856" y="143667"/>
            <a:ext cx="11691582"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Oil specific gravity</a:t>
            </a:r>
          </a:p>
        </p:txBody>
      </p:sp>
      <p:sp>
        <p:nvSpPr>
          <p:cNvPr id="2" name="Footer Placeholder 1"/>
          <p:cNvSpPr>
            <a:spLocks noGrp="1"/>
          </p:cNvSpPr>
          <p:nvPr>
            <p:ph type="ftr" sz="quarter" idx="11"/>
          </p:nvPr>
        </p:nvSpPr>
        <p:spPr/>
        <p:txBody>
          <a:bodyPr/>
          <a:lstStyle/>
          <a:p>
            <a:r>
              <a:rPr lang="en-GB"/>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7</a:t>
            </a:fld>
            <a:endParaRPr lang="en-GB"/>
          </a:p>
        </p:txBody>
      </p:sp>
      <p:sp>
        <p:nvSpPr>
          <p:cNvPr id="8" name="Rectangle 7"/>
          <p:cNvSpPr/>
          <p:nvPr/>
        </p:nvSpPr>
        <p:spPr>
          <a:xfrm>
            <a:off x="263856" y="1262517"/>
            <a:ext cx="11003651" cy="707886"/>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The specific gravity of a crude oil is the ratio of the density of the oil to that of water at 60°F and atmospheric pressure.</a:t>
            </a:r>
          </a:p>
        </p:txBody>
      </p:sp>
      <mc:AlternateContent xmlns:mc="http://schemas.openxmlformats.org/markup-compatibility/2006" xmlns:a14="http://schemas.microsoft.com/office/drawing/2010/main">
        <mc:Choice Requires="a14">
          <p:sp>
            <p:nvSpPr>
              <p:cNvPr id="13" name="TextBox 12"/>
              <p:cNvSpPr txBox="1"/>
              <p:nvPr/>
            </p:nvSpPr>
            <p:spPr>
              <a:xfrm>
                <a:off x="787019" y="2451588"/>
                <a:ext cx="4413631" cy="9335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200" b="1" i="1" smtClean="0">
                              <a:latin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𝜸</m:t>
                          </m:r>
                        </m:e>
                        <m:sub>
                          <m:r>
                            <a:rPr lang="en-GB" sz="3200" b="1" i="1" smtClean="0">
                              <a:latin typeface="Cambria Math" panose="02040503050406030204" pitchFamily="18" charset="0"/>
                            </a:rPr>
                            <m:t>𝒐</m:t>
                          </m:r>
                        </m:sub>
                      </m:sSub>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sSub>
                            <m:sSubPr>
                              <m:ctrlPr>
                                <a:rPr lang="en-GB" sz="3200" b="1" i="1" smtClean="0">
                                  <a:latin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𝝆</m:t>
                              </m:r>
                            </m:e>
                            <m:sub>
                              <m:r>
                                <a:rPr lang="en-GB" sz="3200" b="1" i="1" smtClean="0">
                                  <a:latin typeface="Cambria Math" panose="02040503050406030204" pitchFamily="18" charset="0"/>
                                </a:rPr>
                                <m:t>𝒐</m:t>
                              </m:r>
                            </m:sub>
                          </m:sSub>
                        </m:num>
                        <m:den>
                          <m:sSub>
                            <m:sSubPr>
                              <m:ctrlPr>
                                <a:rPr lang="en-GB" sz="3200" b="1" i="1" smtClean="0">
                                  <a:latin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𝝆</m:t>
                              </m:r>
                            </m:e>
                            <m:sub>
                              <m:r>
                                <a:rPr lang="en-GB" sz="3200" b="1" i="1" smtClean="0">
                                  <a:latin typeface="Cambria Math" panose="02040503050406030204" pitchFamily="18" charset="0"/>
                                </a:rPr>
                                <m:t>𝒘</m:t>
                              </m:r>
                            </m:sub>
                          </m:sSub>
                        </m:den>
                      </m:f>
                    </m:oMath>
                  </m:oMathPara>
                </a14:m>
                <a:endParaRPr lang="en-GB" sz="32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787019" y="2451588"/>
                <a:ext cx="4413631" cy="933589"/>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54924" y="4003118"/>
                <a:ext cx="6096000" cy="1015663"/>
              </a:xfrm>
              <a:prstGeom prst="rect">
                <a:avLst/>
              </a:prstGeom>
            </p:spPr>
            <p:txBody>
              <a:bodyPr>
                <a:spAutoFit/>
              </a:bodyPr>
              <a:lstStyle/>
              <a:p>
                <a14:m>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𝜸</m:t>
                        </m:r>
                      </m:e>
                      <m:sub>
                        <m:r>
                          <a:rPr lang="en-GB" b="1" i="1">
                            <a:latin typeface="Cambria Math" panose="02040503050406030204" pitchFamily="18" charset="0"/>
                          </a:rPr>
                          <m:t>𝒐</m:t>
                        </m:r>
                      </m:sub>
                    </m:sSub>
                  </m:oMath>
                </a14:m>
                <a:r>
                  <a:rPr lang="en-GB" sz="2000" dirty="0">
                    <a:latin typeface="JansonText-Roman"/>
                  </a:rPr>
                  <a:t>= specific gravity of the oil</a:t>
                </a:r>
              </a:p>
              <a:p>
                <a14:m>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𝝆</m:t>
                        </m:r>
                      </m:e>
                      <m:sub>
                        <m:r>
                          <a:rPr lang="en-GB" b="1" i="1">
                            <a:latin typeface="Cambria Math" panose="02040503050406030204" pitchFamily="18" charset="0"/>
                          </a:rPr>
                          <m:t>𝒐</m:t>
                        </m:r>
                      </m:sub>
                    </m:sSub>
                  </m:oMath>
                </a14:m>
                <a:r>
                  <a:rPr lang="en-GB" sz="900" i="1" dirty="0">
                    <a:latin typeface="JansonText-Italic"/>
                  </a:rPr>
                  <a:t> </a:t>
                </a:r>
                <a:r>
                  <a:rPr lang="en-GB" sz="2000" dirty="0">
                    <a:latin typeface="JansonText-Roman"/>
                  </a:rPr>
                  <a:t>= density of the crude oil, lb/cubic </a:t>
                </a:r>
                <a:r>
                  <a:rPr lang="en-GB" sz="2000" dirty="0" err="1">
                    <a:latin typeface="JansonText-Roman"/>
                  </a:rPr>
                  <a:t>ft</a:t>
                </a:r>
                <a:endParaRPr lang="en-GB" sz="900" dirty="0">
                  <a:latin typeface="JansonText-Roman"/>
                </a:endParaRPr>
              </a:p>
              <a:p>
                <a14:m>
                  <m:oMath xmlns:m="http://schemas.openxmlformats.org/officeDocument/2006/math">
                    <m:sSub>
                      <m:sSubPr>
                        <m:ctrlPr>
                          <a:rPr lang="en-GB" sz="2000" b="1" i="1">
                            <a:latin typeface="Cambria Math" panose="02040503050406030204" pitchFamily="18" charset="0"/>
                          </a:rPr>
                        </m:ctrlPr>
                      </m:sSubPr>
                      <m:e>
                        <m:r>
                          <a:rPr lang="en-GB" sz="2000" b="1" i="1">
                            <a:latin typeface="Cambria Math" panose="02040503050406030204" pitchFamily="18" charset="0"/>
                            <a:ea typeface="Cambria Math" panose="02040503050406030204" pitchFamily="18" charset="0"/>
                          </a:rPr>
                          <m:t>𝝆</m:t>
                        </m:r>
                      </m:e>
                      <m:sub>
                        <m:r>
                          <a:rPr lang="en-GB" sz="2000" b="1" i="1">
                            <a:latin typeface="Cambria Math" panose="02040503050406030204" pitchFamily="18" charset="0"/>
                          </a:rPr>
                          <m:t>𝒘</m:t>
                        </m:r>
                      </m:sub>
                    </m:sSub>
                  </m:oMath>
                </a14:m>
                <a:r>
                  <a:rPr lang="en-GB" sz="2000" dirty="0">
                    <a:latin typeface="JansonText-Roman"/>
                  </a:rPr>
                  <a:t>= density of the water, lb/cubic </a:t>
                </a:r>
                <a:r>
                  <a:rPr lang="en-GB" sz="2000" dirty="0" err="1">
                    <a:latin typeface="JansonText-Roman"/>
                  </a:rPr>
                  <a:t>ft</a:t>
                </a:r>
                <a:endParaRPr lang="en-GB" sz="2000" dirty="0"/>
              </a:p>
            </p:txBody>
          </p:sp>
        </mc:Choice>
        <mc:Fallback xmlns="">
          <p:sp>
            <p:nvSpPr>
              <p:cNvPr id="14" name="Rectangle 13"/>
              <p:cNvSpPr>
                <a:spLocks noRot="1" noChangeAspect="1" noMove="1" noResize="1" noEditPoints="1" noAdjustHandles="1" noChangeArrowheads="1" noChangeShapeType="1" noTextEdit="1"/>
              </p:cNvSpPr>
              <p:nvPr/>
            </p:nvSpPr>
            <p:spPr>
              <a:xfrm>
                <a:off x="454924" y="4003118"/>
                <a:ext cx="6096000" cy="1015663"/>
              </a:xfrm>
              <a:prstGeom prst="rect">
                <a:avLst/>
              </a:prstGeom>
              <a:blipFill rotWithShape="0">
                <a:blip r:embed="rId4"/>
                <a:stretch>
                  <a:fillRect l="-100" t="-3012" b="-9639"/>
                </a:stretch>
              </a:blipFill>
            </p:spPr>
            <p:txBody>
              <a:bodyPr/>
              <a:lstStyle/>
              <a:p>
                <a:r>
                  <a:rPr lang="en-GB">
                    <a:noFill/>
                  </a:rPr>
                  <a:t> </a:t>
                </a:r>
              </a:p>
            </p:txBody>
          </p:sp>
        </mc:Fallback>
      </mc:AlternateContent>
      <p:sp>
        <p:nvSpPr>
          <p:cNvPr id="15" name="Rectangle 14"/>
          <p:cNvSpPr/>
          <p:nvPr/>
        </p:nvSpPr>
        <p:spPr>
          <a:xfrm>
            <a:off x="263856" y="5502807"/>
            <a:ext cx="10651794" cy="400110"/>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Density of pure water at 60°F and atmospheric pressure is 62.4 lb/ft3 = 1 gm/cc</a:t>
            </a:r>
          </a:p>
        </p:txBody>
      </p:sp>
    </p:spTree>
    <p:extLst>
      <p:ext uri="{BB962C8B-B14F-4D97-AF65-F5344CB8AC3E}">
        <p14:creationId xmlns:p14="http://schemas.microsoft.com/office/powerpoint/2010/main" val="165986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096" y="796541"/>
            <a:ext cx="10661198" cy="5622877"/>
          </a:xfrm>
        </p:spPr>
        <p:txBody>
          <a:bodyPr>
            <a:normAutofit/>
          </a:bodyPr>
          <a:lstStyle/>
          <a:p>
            <a:pPr algn="l">
              <a:lnSpc>
                <a:spcPct val="100000"/>
              </a:lnSpc>
            </a:pPr>
            <a:endPar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000" b="1" dirty="0">
              <a:solidFill>
                <a:srgbClr val="0070C0"/>
              </a:solidFill>
            </a:endParaRPr>
          </a:p>
          <a:p>
            <a:pPr algn="l"/>
            <a:endParaRPr lang="en-GB" sz="2000" b="1" u="sng" dirty="0"/>
          </a:p>
          <a:p>
            <a:pPr algn="l"/>
            <a:endParaRPr lang="en-GB" sz="2000" b="1" dirty="0"/>
          </a:p>
          <a:p>
            <a:pPr algn="l"/>
            <a:endParaRPr lang="en-GB" sz="2000" b="1" dirty="0"/>
          </a:p>
          <a:p>
            <a:pPr algn="l"/>
            <a:endParaRPr lang="en-GB" sz="2000" u="sng" dirty="0"/>
          </a:p>
          <a:p>
            <a:pPr algn="l"/>
            <a:endParaRPr lang="en-GB" sz="2000" u="sng" dirty="0"/>
          </a:p>
        </p:txBody>
      </p:sp>
      <p:sp>
        <p:nvSpPr>
          <p:cNvPr id="6" name="Rectangle 5"/>
          <p:cNvSpPr/>
          <p:nvPr/>
        </p:nvSpPr>
        <p:spPr>
          <a:xfrm>
            <a:off x="3055118" y="111643"/>
            <a:ext cx="6081763" cy="81886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API gravity</a:t>
            </a:r>
          </a:p>
        </p:txBody>
      </p:sp>
      <p:sp>
        <p:nvSpPr>
          <p:cNvPr id="2" name="Footer Placeholder 1"/>
          <p:cNvSpPr>
            <a:spLocks noGrp="1"/>
          </p:cNvSpPr>
          <p:nvPr>
            <p:ph type="ftr" sz="quarter" idx="11"/>
          </p:nvPr>
        </p:nvSpPr>
        <p:spPr/>
        <p:txBody>
          <a:bodyPr/>
          <a:lstStyle/>
          <a:p>
            <a:r>
              <a:rPr lang="en-GB" sz="2000" dirty="0"/>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z="2000" smtClean="0"/>
              <a:t>8</a:t>
            </a:fld>
            <a:endParaRPr lang="en-GB" sz="2000"/>
          </a:p>
        </p:txBody>
      </p:sp>
      <mc:AlternateContent xmlns:mc="http://schemas.openxmlformats.org/markup-compatibility/2006" xmlns:a14="http://schemas.microsoft.com/office/drawing/2010/main">
        <mc:Choice Requires="a14">
          <p:sp>
            <p:nvSpPr>
              <p:cNvPr id="8" name="TextBox 7"/>
              <p:cNvSpPr txBox="1"/>
              <p:nvPr/>
            </p:nvSpPr>
            <p:spPr>
              <a:xfrm>
                <a:off x="7135431" y="2526858"/>
                <a:ext cx="4724473" cy="487121"/>
              </a:xfrm>
              <a:prstGeom prst="rect">
                <a:avLst/>
              </a:prstGeom>
              <a:noFill/>
            </p:spPr>
            <p:txBody>
              <a:bodyPr wrap="square" lIns="0" tIns="0" rIns="0" bIns="0" rtlCol="0">
                <a:spAutoFit/>
              </a:bodyPr>
              <a:lstStyle/>
              <a:p>
                <a:r>
                  <a:rPr lang="en-GB" sz="2000" b="1" dirty="0"/>
                  <a:t>API</a:t>
                </a:r>
                <a14:m>
                  <m:oMath xmlns:m="http://schemas.openxmlformats.org/officeDocument/2006/math">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𝟏𝟒𝟏</m:t>
                        </m:r>
                        <m:r>
                          <a:rPr lang="en-GB" sz="2000" b="1" i="1" smtClean="0">
                            <a:latin typeface="Cambria Math" panose="02040503050406030204" pitchFamily="18" charset="0"/>
                          </a:rPr>
                          <m:t>.</m:t>
                        </m:r>
                        <m:r>
                          <a:rPr lang="en-GB" sz="2000" b="1" i="1" smtClean="0">
                            <a:latin typeface="Cambria Math" panose="02040503050406030204" pitchFamily="18" charset="0"/>
                          </a:rPr>
                          <m:t>𝟓</m:t>
                        </m:r>
                      </m:num>
                      <m:den>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ea typeface="Cambria Math" panose="02040503050406030204" pitchFamily="18" charset="0"/>
                              </a:rPr>
                              <m:t>𝜸</m:t>
                            </m:r>
                          </m:e>
                          <m:sub>
                            <m:r>
                              <a:rPr lang="en-GB" sz="2000" b="1" i="1" smtClean="0">
                                <a:latin typeface="Cambria Math" panose="02040503050406030204" pitchFamily="18" charset="0"/>
                              </a:rPr>
                              <m:t>𝒐</m:t>
                            </m:r>
                          </m:sub>
                        </m:sSub>
                      </m:den>
                    </m:f>
                    <m:r>
                      <a:rPr lang="en-GB" sz="2000" b="1" i="1" smtClean="0">
                        <a:latin typeface="Cambria Math" panose="02040503050406030204" pitchFamily="18" charset="0"/>
                      </a:rPr>
                      <m:t>−</m:t>
                    </m:r>
                    <m:r>
                      <a:rPr lang="en-GB" sz="2000" b="1" i="1" smtClean="0">
                        <a:latin typeface="Cambria Math" panose="02040503050406030204" pitchFamily="18" charset="0"/>
                      </a:rPr>
                      <m:t>𝟏𝟑𝟏</m:t>
                    </m:r>
                    <m:r>
                      <a:rPr lang="en-GB" sz="2000" b="1" i="1" smtClean="0">
                        <a:latin typeface="Cambria Math" panose="02040503050406030204" pitchFamily="18" charset="0"/>
                      </a:rPr>
                      <m:t>.</m:t>
                    </m:r>
                    <m:r>
                      <a:rPr lang="en-GB" sz="2000" b="1" i="1" smtClean="0">
                        <a:latin typeface="Cambria Math" panose="02040503050406030204" pitchFamily="18" charset="0"/>
                      </a:rPr>
                      <m:t>𝟓</m:t>
                    </m:r>
                  </m:oMath>
                </a14:m>
                <a:endParaRPr lang="en-GB"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135431" y="2526858"/>
                <a:ext cx="4724473" cy="487121"/>
              </a:xfrm>
              <a:prstGeom prst="rect">
                <a:avLst/>
              </a:prstGeom>
              <a:blipFill>
                <a:blip r:embed="rId2"/>
                <a:stretch>
                  <a:fillRect l="-3355" b="-11392"/>
                </a:stretch>
              </a:blipFill>
            </p:spPr>
            <p:txBody>
              <a:bodyPr/>
              <a:lstStyle/>
              <a:p>
                <a:r>
                  <a:rPr lang="en-US">
                    <a:noFill/>
                  </a:rPr>
                  <a:t> </a:t>
                </a:r>
              </a:p>
            </p:txBody>
          </p:sp>
        </mc:Fallback>
      </mc:AlternateContent>
      <p:sp>
        <p:nvSpPr>
          <p:cNvPr id="9" name="Rectangle 8"/>
          <p:cNvSpPr/>
          <p:nvPr/>
        </p:nvSpPr>
        <p:spPr>
          <a:xfrm>
            <a:off x="263854" y="3451044"/>
            <a:ext cx="11089946" cy="707886"/>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The API gravities of crude oils usually range from 47° API for the lighter crude oils to 10°API for the heavier asphaltic crude oils</a:t>
            </a:r>
            <a:r>
              <a:rPr lang="en-GB" sz="2000" dirty="0">
                <a:latin typeface="JansonText-Roman"/>
              </a:rPr>
              <a:t>.</a:t>
            </a:r>
            <a:endParaRPr lang="en-GB" sz="2000" dirty="0"/>
          </a:p>
        </p:txBody>
      </p:sp>
      <p:sp>
        <p:nvSpPr>
          <p:cNvPr id="10" name="Rectangle 9"/>
          <p:cNvSpPr/>
          <p:nvPr/>
        </p:nvSpPr>
        <p:spPr>
          <a:xfrm>
            <a:off x="260656" y="1001648"/>
            <a:ext cx="11455094" cy="400110"/>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API gravity is a commonly used index of the density of a crude oil.</a:t>
            </a:r>
          </a:p>
        </p:txBody>
      </p:sp>
      <p:sp>
        <p:nvSpPr>
          <p:cNvPr id="11" name="Rectangle 10"/>
          <p:cNvSpPr/>
          <p:nvPr/>
        </p:nvSpPr>
        <p:spPr>
          <a:xfrm>
            <a:off x="296376" y="1654522"/>
            <a:ext cx="10732638" cy="400110"/>
          </a:xfrm>
          <a:prstGeom prst="rect">
            <a:avLst/>
          </a:prstGeom>
        </p:spPr>
        <p:txBody>
          <a:bodyPr wrap="square">
            <a:spAutoFit/>
          </a:bodyPr>
          <a:lstStyle/>
          <a:p>
            <a:r>
              <a:rPr lang="en-GB" sz="2000" b="1" dirty="0">
                <a:solidFill>
                  <a:srgbClr val="FF0000"/>
                </a:solidFill>
                <a:latin typeface="Times New Roman" panose="02020603050405020304" pitchFamily="18" charset="0"/>
                <a:cs typeface="Times New Roman" panose="02020603050405020304" pitchFamily="18" charset="0"/>
              </a:rPr>
              <a:t>A</a:t>
            </a:r>
            <a:r>
              <a:rPr lang="en-GB" sz="2000" dirty="0">
                <a:solidFill>
                  <a:srgbClr val="00B050"/>
                </a:solidFill>
                <a:latin typeface="Times New Roman" panose="02020603050405020304" pitchFamily="18" charset="0"/>
                <a:cs typeface="Times New Roman" panose="02020603050405020304" pitchFamily="18" charset="0"/>
              </a:rPr>
              <a:t>P</a:t>
            </a:r>
            <a:r>
              <a:rPr lang="en-GB" sz="2000" dirty="0">
                <a:solidFill>
                  <a:srgbClr val="FFC000"/>
                </a:solidFill>
                <a:latin typeface="Times New Roman" panose="02020603050405020304" pitchFamily="18" charset="0"/>
                <a:cs typeface="Times New Roman" panose="02020603050405020304" pitchFamily="18" charset="0"/>
              </a:rPr>
              <a:t>I</a:t>
            </a:r>
            <a:r>
              <a:rPr lang="en-GB" sz="2000" dirty="0">
                <a:solidFill>
                  <a:srgbClr val="666666"/>
                </a:solidFill>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stands for the</a:t>
            </a:r>
            <a:r>
              <a:rPr lang="en-GB" sz="2000" dirty="0">
                <a:solidFill>
                  <a:srgbClr val="666666"/>
                </a:solidFill>
                <a:latin typeface="Times New Roman" panose="02020603050405020304" pitchFamily="18" charset="0"/>
                <a:cs typeface="Times New Roman" panose="02020603050405020304" pitchFamily="18" charset="0"/>
              </a:rPr>
              <a:t> </a:t>
            </a:r>
            <a:r>
              <a:rPr lang="en-GB" sz="2000" b="1" dirty="0">
                <a:solidFill>
                  <a:srgbClr val="FF0000"/>
                </a:solidFill>
                <a:latin typeface="Times New Roman" panose="02020603050405020304" pitchFamily="18" charset="0"/>
                <a:cs typeface="Times New Roman" panose="02020603050405020304" pitchFamily="18" charset="0"/>
              </a:rPr>
              <a:t>American</a:t>
            </a:r>
            <a:r>
              <a:rPr lang="en-GB" sz="2000" dirty="0">
                <a:solidFill>
                  <a:srgbClr val="666666"/>
                </a:solidFill>
                <a:latin typeface="Times New Roman" panose="02020603050405020304" pitchFamily="18" charset="0"/>
                <a:cs typeface="Times New Roman" panose="02020603050405020304" pitchFamily="18" charset="0"/>
              </a:rPr>
              <a:t> </a:t>
            </a:r>
            <a:r>
              <a:rPr lang="en-GB" sz="2000" b="1" dirty="0">
                <a:solidFill>
                  <a:srgbClr val="00B050"/>
                </a:solidFill>
                <a:latin typeface="Times New Roman" panose="02020603050405020304" pitchFamily="18" charset="0"/>
                <a:cs typeface="Times New Roman" panose="02020603050405020304" pitchFamily="18" charset="0"/>
              </a:rPr>
              <a:t>Petroleum</a:t>
            </a:r>
            <a:r>
              <a:rPr lang="en-GB" sz="2000" dirty="0">
                <a:solidFill>
                  <a:srgbClr val="666666"/>
                </a:solidFill>
                <a:latin typeface="Times New Roman" panose="02020603050405020304" pitchFamily="18" charset="0"/>
                <a:cs typeface="Times New Roman" panose="02020603050405020304" pitchFamily="18" charset="0"/>
              </a:rPr>
              <a:t> </a:t>
            </a:r>
            <a:r>
              <a:rPr lang="en-GB" sz="2000" b="1" dirty="0">
                <a:solidFill>
                  <a:srgbClr val="FFC000"/>
                </a:solidFill>
                <a:latin typeface="Times New Roman" panose="02020603050405020304" pitchFamily="18" charset="0"/>
                <a:cs typeface="Times New Roman" panose="02020603050405020304" pitchFamily="18" charset="0"/>
              </a:rPr>
              <a:t>Institute </a:t>
            </a:r>
            <a:r>
              <a:rPr lang="en-GB" sz="2000" dirty="0">
                <a:latin typeface="Times New Roman" panose="02020603050405020304" pitchFamily="18" charset="0"/>
                <a:cs typeface="Times New Roman" panose="02020603050405020304" pitchFamily="18" charset="0"/>
              </a:rPr>
              <a:t>(The industry organization that created this measure</a:t>
            </a:r>
            <a:r>
              <a:rPr lang="en-GB" sz="2000" dirty="0">
                <a:solidFill>
                  <a:srgbClr val="666666"/>
                </a:solidFill>
                <a:latin typeface="helvetica-roman"/>
              </a:rPr>
              <a:t>.</a:t>
            </a:r>
            <a:endParaRPr lang="en-GB" sz="2000" dirty="0"/>
          </a:p>
        </p:txBody>
      </p:sp>
      <p:sp>
        <p:nvSpPr>
          <p:cNvPr id="12" name="Rectangle 11"/>
          <p:cNvSpPr/>
          <p:nvPr/>
        </p:nvSpPr>
        <p:spPr>
          <a:xfrm>
            <a:off x="260656" y="2570364"/>
            <a:ext cx="10169217" cy="400110"/>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API is calculated from a hydrocarbon's specific gravity:</a:t>
            </a:r>
          </a:p>
        </p:txBody>
      </p:sp>
      <p:sp>
        <p:nvSpPr>
          <p:cNvPr id="13" name="Rectangle 12"/>
          <p:cNvSpPr/>
          <p:nvPr/>
        </p:nvSpPr>
        <p:spPr>
          <a:xfrm>
            <a:off x="296376" y="4595995"/>
            <a:ext cx="11467644" cy="707886"/>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Lighter (high API) crudes are more valuable because they yield more high-value light products when run through a </a:t>
            </a:r>
            <a:r>
              <a:rPr lang="en-GB" sz="2000" dirty="0">
                <a:latin typeface="Times New Roman" panose="02020603050405020304" pitchFamily="18" charset="0"/>
                <a:cs typeface="Times New Roman" panose="02020603050405020304" pitchFamily="18" charset="0"/>
                <a:hlinkClick r:id="rId3" tooltip="Refining"/>
              </a:rPr>
              <a:t>refinery</a:t>
            </a:r>
            <a:r>
              <a:rPr lang="en-GB" sz="2000" dirty="0">
                <a:solidFill>
                  <a:srgbClr val="666666"/>
                </a:solidFill>
                <a:latin typeface="helvetica-roman"/>
              </a:rPr>
              <a:t>.</a:t>
            </a:r>
            <a:endParaRPr lang="en-GB" sz="2000" dirty="0"/>
          </a:p>
        </p:txBody>
      </p:sp>
    </p:spTree>
    <p:extLst>
      <p:ext uri="{BB962C8B-B14F-4D97-AF65-F5344CB8AC3E}">
        <p14:creationId xmlns:p14="http://schemas.microsoft.com/office/powerpoint/2010/main" val="315473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096" y="796541"/>
            <a:ext cx="10661198" cy="5622877"/>
          </a:xfrm>
        </p:spPr>
        <p:txBody>
          <a:bodyPr>
            <a:normAutofit/>
          </a:bodyPr>
          <a:lstStyle/>
          <a:p>
            <a:pPr algn="l"/>
            <a:endParaRPr lang="en-GB" dirty="0"/>
          </a:p>
          <a:p>
            <a:pPr algn="l">
              <a:lnSpc>
                <a:spcPct val="100000"/>
              </a:lnSpc>
            </a:pPr>
            <a:endParaRPr lang="en-GB" sz="2800" b="1" dirty="0">
              <a:solidFill>
                <a:srgbClr val="C05700"/>
              </a:solidFill>
              <a:latin typeface="OpenSans-Bold"/>
            </a:endParaRPr>
          </a:p>
          <a:p>
            <a:pPr algn="l">
              <a:lnSpc>
                <a:spcPct val="100000"/>
              </a:lnSpc>
            </a:pPr>
            <a:endParaRPr lang="en-GB" dirty="0">
              <a:solidFill>
                <a:srgbClr val="666666"/>
              </a:solidFill>
              <a:latin typeface="Times New Roman" panose="02020603050405020304" pitchFamily="18" charset="0"/>
              <a:cs typeface="Times New Roman" panose="02020603050405020304" pitchFamily="18" charset="0"/>
            </a:endParaRPr>
          </a:p>
          <a:p>
            <a:pPr algn="l">
              <a:lnSpc>
                <a:spcPct val="100000"/>
              </a:lnSpc>
            </a:pPr>
            <a:endParaRPr lang="en-GB" dirty="0">
              <a:solidFill>
                <a:srgbClr val="666666"/>
              </a:solidFill>
              <a:latin typeface="Times New Roman" panose="02020603050405020304" pitchFamily="18" charset="0"/>
              <a:cs typeface="Times New Roman" panose="02020603050405020304" pitchFamily="18"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4000" b="1" dirty="0">
              <a:solidFill>
                <a:srgbClr val="0070C0"/>
              </a:solidFill>
            </a:endParaRPr>
          </a:p>
          <a:p>
            <a:pPr algn="l"/>
            <a:endParaRPr lang="en-GB" sz="2800" b="1" u="sng" dirty="0"/>
          </a:p>
          <a:p>
            <a:pPr algn="l"/>
            <a:endParaRPr lang="en-GB" sz="2800" b="1" dirty="0"/>
          </a:p>
          <a:p>
            <a:pPr algn="l"/>
            <a:endParaRPr lang="en-GB" sz="2800" b="1" dirty="0"/>
          </a:p>
          <a:p>
            <a:pPr algn="l"/>
            <a:endParaRPr lang="en-GB" sz="2800" u="sng" dirty="0"/>
          </a:p>
          <a:p>
            <a:pPr algn="l"/>
            <a:endParaRPr lang="en-GB" sz="2800" u="sng" dirty="0"/>
          </a:p>
        </p:txBody>
      </p:sp>
      <p:sp>
        <p:nvSpPr>
          <p:cNvPr id="6" name="Rectangle 5"/>
          <p:cNvSpPr/>
          <p:nvPr/>
        </p:nvSpPr>
        <p:spPr>
          <a:xfrm>
            <a:off x="3370145" y="253989"/>
            <a:ext cx="4909357" cy="461666"/>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OpenSans-Bold"/>
              </a:rPr>
              <a:t>API gravity</a:t>
            </a:r>
          </a:p>
        </p:txBody>
      </p:sp>
      <p:sp>
        <p:nvSpPr>
          <p:cNvPr id="2" name="Footer Placeholder 1"/>
          <p:cNvSpPr>
            <a:spLocks noGrp="1"/>
          </p:cNvSpPr>
          <p:nvPr>
            <p:ph type="ftr" sz="quarter" idx="11"/>
          </p:nvPr>
        </p:nvSpPr>
        <p:spPr/>
        <p:txBody>
          <a:bodyPr/>
          <a:lstStyle/>
          <a:p>
            <a:r>
              <a:rPr lang="en-GB"/>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9</a:t>
            </a:fld>
            <a:endParaRPr lang="en-GB"/>
          </a:p>
        </p:txBody>
      </p:sp>
      <p:sp>
        <p:nvSpPr>
          <p:cNvPr id="5" name="Rectangle 4"/>
          <p:cNvSpPr/>
          <p:nvPr/>
        </p:nvSpPr>
        <p:spPr>
          <a:xfrm>
            <a:off x="263856" y="1288074"/>
            <a:ext cx="8015646" cy="461665"/>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Light crude is typically in the 35-45 API range,</a:t>
            </a:r>
          </a:p>
        </p:txBody>
      </p:sp>
      <p:sp>
        <p:nvSpPr>
          <p:cNvPr id="14" name="Rectangle 13"/>
          <p:cNvSpPr/>
          <p:nvPr/>
        </p:nvSpPr>
        <p:spPr>
          <a:xfrm>
            <a:off x="263855" y="3744620"/>
            <a:ext cx="10966119" cy="1200329"/>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Crudes lighter than 45 are typically considered extra-light crude or </a:t>
            </a:r>
            <a:r>
              <a:rPr lang="en-GB" sz="2400" dirty="0">
                <a:latin typeface="Times New Roman" panose="02020603050405020304" pitchFamily="18" charset="0"/>
                <a:cs typeface="Times New Roman" panose="02020603050405020304" pitchFamily="18" charset="0"/>
                <a:hlinkClick r:id="rId2" tooltip="Condensate"/>
              </a:rPr>
              <a:t>condensates</a:t>
            </a:r>
            <a:r>
              <a:rPr lang="en-GB" sz="2400" dirty="0">
                <a:latin typeface="Times New Roman" panose="02020603050405020304" pitchFamily="18" charset="0"/>
                <a:cs typeface="Times New Roman" panose="02020603050405020304" pitchFamily="18" charset="0"/>
              </a:rPr>
              <a:t> and are valued lower than light crude because they contain a lot of </a:t>
            </a:r>
            <a:r>
              <a:rPr lang="en-GB" sz="2400" dirty="0">
                <a:latin typeface="Times New Roman" panose="02020603050405020304" pitchFamily="18" charset="0"/>
                <a:cs typeface="Times New Roman" panose="02020603050405020304" pitchFamily="18" charset="0"/>
                <a:hlinkClick r:id="rId3" tooltip="Light ends"/>
              </a:rPr>
              <a:t>light ends</a:t>
            </a:r>
            <a:r>
              <a:rPr lang="en-GB" sz="2400" dirty="0">
                <a:latin typeface="Times New Roman" panose="02020603050405020304" pitchFamily="18" charset="0"/>
                <a:cs typeface="Times New Roman" panose="02020603050405020304" pitchFamily="18" charset="0"/>
              </a:rPr>
              <a:t> such as </a:t>
            </a:r>
            <a:r>
              <a:rPr lang="en-GB" sz="2400" dirty="0">
                <a:latin typeface="Times New Roman" panose="02020603050405020304" pitchFamily="18" charset="0"/>
                <a:cs typeface="Times New Roman" panose="02020603050405020304" pitchFamily="18" charset="0"/>
                <a:hlinkClick r:id="rId4" tooltip="Propane"/>
              </a:rPr>
              <a:t>propane</a:t>
            </a:r>
            <a:r>
              <a:rPr lang="en-GB" sz="2400" dirty="0">
                <a:latin typeface="Times New Roman" panose="02020603050405020304" pitchFamily="18" charset="0"/>
                <a:cs typeface="Times New Roman" panose="02020603050405020304" pitchFamily="18" charset="0"/>
              </a:rPr>
              <a:t> and </a:t>
            </a:r>
            <a:r>
              <a:rPr lang="en-GB" sz="2400" dirty="0">
                <a:latin typeface="Times New Roman" panose="02020603050405020304" pitchFamily="18" charset="0"/>
                <a:cs typeface="Times New Roman" panose="02020603050405020304" pitchFamily="18" charset="0"/>
                <a:hlinkClick r:id="rId5" tooltip="Butane"/>
              </a:rPr>
              <a:t>butane</a:t>
            </a:r>
            <a:endParaRPr lang="en-GB"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266987" y="1896223"/>
            <a:ext cx="5395708" cy="461665"/>
          </a:xfrm>
          <a:prstGeom prst="rect">
            <a:avLst/>
          </a:prstGeom>
        </p:spPr>
        <p:txBody>
          <a:bodyPr wrap="none">
            <a:spAutoFit/>
          </a:bodyPr>
          <a:lstStyle/>
          <a:p>
            <a:r>
              <a:rPr lang="en-GB" sz="2400" dirty="0">
                <a:latin typeface="Times New Roman" panose="02020603050405020304" pitchFamily="18" charset="0"/>
                <a:cs typeface="Times New Roman" panose="02020603050405020304" pitchFamily="18" charset="0"/>
              </a:rPr>
              <a:t>A medium crude is in the 25-35 API range</a:t>
            </a:r>
          </a:p>
        </p:txBody>
      </p:sp>
      <p:sp>
        <p:nvSpPr>
          <p:cNvPr id="16" name="Rectangle 15"/>
          <p:cNvSpPr/>
          <p:nvPr/>
        </p:nvSpPr>
        <p:spPr>
          <a:xfrm>
            <a:off x="263856" y="2572711"/>
            <a:ext cx="4909357" cy="461665"/>
          </a:xfrm>
          <a:prstGeom prst="rect">
            <a:avLst/>
          </a:prstGeom>
        </p:spPr>
        <p:txBody>
          <a:bodyPr wrap="none">
            <a:spAutoFit/>
          </a:bodyPr>
          <a:lstStyle/>
          <a:p>
            <a:r>
              <a:rPr lang="en-GB" sz="2400" dirty="0">
                <a:latin typeface="Times New Roman" panose="02020603050405020304" pitchFamily="18" charset="0"/>
                <a:cs typeface="Times New Roman" panose="02020603050405020304" pitchFamily="18" charset="0"/>
              </a:rPr>
              <a:t>Heavy crude is in the 15-25 API range</a:t>
            </a:r>
          </a:p>
        </p:txBody>
      </p:sp>
      <p:sp>
        <p:nvSpPr>
          <p:cNvPr id="17" name="Rectangle 16"/>
          <p:cNvSpPr/>
          <p:nvPr/>
        </p:nvSpPr>
        <p:spPr>
          <a:xfrm>
            <a:off x="263856" y="5445239"/>
            <a:ext cx="10380332" cy="461665"/>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Anything below 15 API would be considered an extra-heavy crude</a:t>
            </a:r>
            <a:r>
              <a:rPr lang="en-GB" dirty="0">
                <a:latin typeface="helvetica-roman"/>
              </a:rPr>
              <a:t>.</a:t>
            </a:r>
            <a:endParaRPr lang="en-GB" dirty="0"/>
          </a:p>
        </p:txBody>
      </p:sp>
    </p:spTree>
    <p:extLst>
      <p:ext uri="{BB962C8B-B14F-4D97-AF65-F5344CB8AC3E}">
        <p14:creationId xmlns:p14="http://schemas.microsoft.com/office/powerpoint/2010/main" val="235710662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339537F-235A-4CA3-B5B9-D0465057AABF}" vid="{DF1A4090-5E67-4768-9F22-00BAE507B1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4414</TotalTime>
  <Words>2391</Words>
  <Application>Microsoft Office PowerPoint</Application>
  <PresentationFormat>Widescreen</PresentationFormat>
  <Paragraphs>311</Paragraphs>
  <Slides>30</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30</vt:i4>
      </vt:variant>
    </vt:vector>
  </HeadingPairs>
  <TitlesOfParts>
    <vt:vector size="49" baseType="lpstr">
      <vt:lpstr>-apple-system</vt:lpstr>
      <vt:lpstr>Arial</vt:lpstr>
      <vt:lpstr>ArialNarrow</vt:lpstr>
      <vt:lpstr>Calibri</vt:lpstr>
      <vt:lpstr>Calibri Light</vt:lpstr>
      <vt:lpstr>Cambria Math</vt:lpstr>
      <vt:lpstr>Futura</vt:lpstr>
      <vt:lpstr>Futura-Bold</vt:lpstr>
      <vt:lpstr>helvetica-roman</vt:lpstr>
      <vt:lpstr>JansonText-Italic</vt:lpstr>
      <vt:lpstr>JansonText-Roman</vt:lpstr>
      <vt:lpstr>OpenSans-Bold</vt:lpstr>
      <vt:lpstr>Symbol</vt:lpstr>
      <vt:lpstr>Tahoma</vt:lpstr>
      <vt:lpstr>Times New Roman</vt:lpstr>
      <vt:lpstr>Times-Bold</vt:lpstr>
      <vt:lpstr>Times-Italic</vt:lpstr>
      <vt:lpstr>Times-Roman</vt:lpstr>
      <vt:lpstr>Theme1</vt:lpstr>
      <vt:lpstr>AL-AYEN UNIVRSITY COLLEGE OF ENGINEERING</vt:lpstr>
      <vt:lpstr>PowerPoint Presentation</vt:lpstr>
      <vt:lpstr>PowerPoint Presentation</vt:lpstr>
      <vt:lpstr>PowerPoint Presentation</vt:lpstr>
      <vt:lpstr>Crude Oil Density</vt:lpstr>
      <vt:lpstr>Crude Oil Density</vt:lpstr>
      <vt:lpstr>PowerPoint Presentation</vt:lpstr>
      <vt:lpstr>PowerPoint Presentation</vt:lpstr>
      <vt:lpstr>PowerPoint Presentation</vt:lpstr>
      <vt:lpstr>Specific Gravity of the Solution Gas</vt:lpstr>
      <vt:lpstr>Specific Gravity of the Solution Gas</vt:lpstr>
      <vt:lpstr>PowerPoint Presentation</vt:lpstr>
      <vt:lpstr>Empirical correlations for estimating the bubble-point pressure:</vt:lpstr>
      <vt:lpstr>PowerPoint Presentation</vt:lpstr>
      <vt:lpstr>PowerPoint Presentation</vt:lpstr>
      <vt:lpstr>PowerPoint Presentation</vt:lpstr>
      <vt:lpstr>PowerPoint Presentation</vt:lpstr>
      <vt:lpstr>Oil Formation Volume Factor for Saturated Oils (P ≤ Pb) </vt:lpstr>
      <vt:lpstr>PowerPoint Presentation</vt:lpstr>
      <vt:lpstr>PowerPoint Presentation</vt:lpstr>
      <vt:lpstr>PowerPoint Presentation</vt:lpstr>
      <vt:lpstr>PowerPoint Presentation</vt:lpstr>
      <vt:lpstr>Empirical correlations for estimating the gas solubility</vt:lpstr>
      <vt:lpstr>Total Formation Volume Factor</vt:lpstr>
      <vt:lpstr>PowerPoint Presentation</vt:lpstr>
      <vt:lpstr>PowerPoint Presentation</vt:lpstr>
      <vt:lpstr>PowerPoint Presentation</vt:lpstr>
      <vt:lpstr>PowerPoint Presentation</vt:lpstr>
      <vt:lpstr>PowerPoint Presentation</vt:lpstr>
      <vt:lpstr>The cumulative gas-oil ratio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Reservoir rock properties</dc:title>
  <dc:creator>User</dc:creator>
  <cp:lastModifiedBy>2021</cp:lastModifiedBy>
  <cp:revision>958</cp:revision>
  <dcterms:created xsi:type="dcterms:W3CDTF">2017-09-28T15:37:37Z</dcterms:created>
  <dcterms:modified xsi:type="dcterms:W3CDTF">2022-10-20T17:57:27Z</dcterms:modified>
</cp:coreProperties>
</file>