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57" r:id="rId4"/>
    <p:sldId id="268" r:id="rId5"/>
    <p:sldId id="269" r:id="rId6"/>
    <p:sldId id="259" r:id="rId7"/>
    <p:sldId id="260" r:id="rId8"/>
    <p:sldId id="261" r:id="rId9"/>
    <p:sldId id="262" r:id="rId10"/>
    <p:sldId id="270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E9477-E6E8-4C33-8B41-74B7684DB3A0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C6570-3E81-41CB-8630-B9DB5CADD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5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C6570-3E81-41CB-8630-B9DB5CADD1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C3E9-2CCE-4343-B876-2A527A8BADBF}" type="uaqdatetime1">
              <a:rPr lang="ar-SA" smtClean="0"/>
              <a:t>14/08/1444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2080-6C91-476B-8E91-392031B33883}" type="uaqdatetime1">
              <a:rPr lang="ar-SA" smtClean="0"/>
              <a:t>14/08/1444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0403-EDA2-4F01-ACA9-FB0416C424F2}" type="uaqdatetime1">
              <a:rPr lang="ar-SA" smtClean="0"/>
              <a:t>14/08/1444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5263-C017-4C1C-81AB-4E7A2EA0CD07}" type="uaqdatetime1">
              <a:rPr lang="ar-SA" smtClean="0"/>
              <a:t>14/08/1444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8064-EBC4-47FF-AE51-7D1302A88A69}" type="uaqdatetime1">
              <a:rPr lang="ar-SA" smtClean="0"/>
              <a:t>14/08/1444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CFD3-E6F2-4789-83BF-277317930911}" type="uaqdatetime1">
              <a:rPr lang="ar-SA" smtClean="0"/>
              <a:t>14/08/1444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1BB0-D71C-4BEE-9324-AA2A558436C8}" type="uaqdatetime1">
              <a:rPr lang="ar-SA" smtClean="0"/>
              <a:t>14/08/1444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3473-4B08-45D3-9D58-B2029928DBC9}" type="uaqdatetime1">
              <a:rPr lang="ar-SA" smtClean="0"/>
              <a:t>14/08/1444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8B06-0F52-4AAC-9025-0B47A4BF5F69}" type="uaqdatetime1">
              <a:rPr lang="ar-SA" smtClean="0"/>
              <a:t>14/08/1444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B81F-65B7-415E-B4EF-F903472BB6AE}" type="uaqdatetime1">
              <a:rPr lang="ar-SA" smtClean="0"/>
              <a:t>14/08/1444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D1DE-0168-4ACA-90EE-1FA811703B93}" type="uaqdatetime1">
              <a:rPr lang="ar-SA" smtClean="0"/>
              <a:t>14/08/1444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4649E-B503-44EF-9D14-4F704D1439EF}" type="uaqdatetime1">
              <a:rPr lang="ar-SA" smtClean="0"/>
              <a:t>14/08/1444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0"/>
            <a:ext cx="2915816" cy="6858000"/>
          </a:xfrm>
          <a:prstGeom prst="rect">
            <a:avLst/>
          </a:prstGeom>
        </p:spPr>
      </p:pic>
      <p:pic>
        <p:nvPicPr>
          <p:cNvPr id="6" name="صورة 66">
            <a:extLst>
              <a:ext uri="{FF2B5EF4-FFF2-40B4-BE49-F238E27FC236}">
                <a16:creationId xmlns:a16="http://schemas.microsoft.com/office/drawing/2014/main" xmlns="" id="{00000000-0008-0000-0200-000008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61529" cy="11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F26FCD00-4833-44CB-8AE2-6CA8012B8E93}"/>
              </a:ext>
            </a:extLst>
          </p:cNvPr>
          <p:cNvSpPr txBox="1">
            <a:spLocks/>
          </p:cNvSpPr>
          <p:nvPr/>
        </p:nvSpPr>
        <p:spPr>
          <a:xfrm>
            <a:off x="539552" y="1309361"/>
            <a:ext cx="5795117" cy="104452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B0F0"/>
                </a:solidFill>
              </a:rPr>
              <a:t>AL-AYEN UNIVRSITY</a:t>
            </a:r>
            <a:br>
              <a:rPr lang="en-US" sz="4000" dirty="0">
                <a:solidFill>
                  <a:srgbClr val="00B0F0"/>
                </a:solidFill>
              </a:rPr>
            </a:br>
            <a:r>
              <a:rPr lang="en-US" sz="4000" dirty="0">
                <a:solidFill>
                  <a:srgbClr val="00B0F0"/>
                </a:solidFill>
              </a:rPr>
              <a:t>COLLEGE OF </a:t>
            </a:r>
          </a:p>
          <a:p>
            <a:r>
              <a:rPr lang="en-US" sz="4000" dirty="0">
                <a:solidFill>
                  <a:srgbClr val="00B0F0"/>
                </a:solidFill>
              </a:rPr>
              <a:t>PETROLEUM ENGINEERING</a:t>
            </a:r>
            <a:endParaRPr lang="ar-SY" sz="4000" dirty="0">
              <a:solidFill>
                <a:srgbClr val="00B0F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05A88EBC-0EE8-44D8-A89F-FB82ECB9325C}"/>
              </a:ext>
            </a:extLst>
          </p:cNvPr>
          <p:cNvSpPr txBox="1">
            <a:spLocks/>
          </p:cNvSpPr>
          <p:nvPr/>
        </p:nvSpPr>
        <p:spPr>
          <a:xfrm>
            <a:off x="179512" y="2851955"/>
            <a:ext cx="5795117" cy="8295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TECHNICAL ENGLISH</a:t>
            </a:r>
            <a:endParaRPr lang="ar-SY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D6A447-38A3-4F07-B0C0-4629A650A3E7}"/>
              </a:ext>
            </a:extLst>
          </p:cNvPr>
          <p:cNvSpPr txBox="1"/>
          <p:nvPr/>
        </p:nvSpPr>
        <p:spPr>
          <a:xfrm>
            <a:off x="179512" y="3636447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Lecture#11_ Drilling</a:t>
            </a:r>
            <a:endParaRPr lang="en-GB" sz="11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89821" y="4581128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2022-2023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99497" y="54619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NASIR ALSHMLH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ASMAA ALGHAZI</a:t>
            </a:r>
            <a:endParaRPr lang="ar-SY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0A77DC5-2F94-129F-517F-961A6629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750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0F2D31-F6D6-9E1C-737F-B8DDA341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/>
          </a:p>
        </p:txBody>
      </p:sp>
      <p:sp>
        <p:nvSpPr>
          <p:cNvPr id="5" name="مستطيل 5">
            <a:extLst>
              <a:ext uri="{FF2B5EF4-FFF2-40B4-BE49-F238E27FC236}">
                <a16:creationId xmlns:a16="http://schemas.microsoft.com/office/drawing/2014/main" xmlns="" id="{70C5B3ED-635B-E13D-55A0-AA38DC0016E5}"/>
              </a:ext>
            </a:extLst>
          </p:cNvPr>
          <p:cNvSpPr/>
          <p:nvPr/>
        </p:nvSpPr>
        <p:spPr>
          <a:xfrm>
            <a:off x="467544" y="116632"/>
            <a:ext cx="81369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ABBREVIATIONS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E089330E-F9C3-BA03-E977-E4619C65F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07117"/>
              </p:ext>
            </p:extLst>
          </p:nvPr>
        </p:nvGraphicFramePr>
        <p:xfrm>
          <a:off x="1524000" y="13970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3830672602"/>
                    </a:ext>
                  </a:extLst>
                </a:gridCol>
                <a:gridCol w="4344144">
                  <a:extLst>
                    <a:ext uri="{9D8B030D-6E8A-4147-A177-3AD203B41FA5}">
                      <a16:colId xmlns:a16="http://schemas.microsoft.com/office/drawing/2014/main" xmlns="" val="1400643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134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POOH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Pull Out Of Hole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737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RIH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Run In Hole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204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Drill pipe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766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Drill collar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407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HWDp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Heavy weight Drill Pipe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232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BHA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Bottom Hole </a:t>
                      </a:r>
                      <a:r>
                        <a:rPr lang="en-US" dirty="0" err="1"/>
                        <a:t>Assebmly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248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WOB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Weight On 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3370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Rate Of </a:t>
                      </a:r>
                      <a:r>
                        <a:rPr lang="en-US" dirty="0" err="1"/>
                        <a:t>Pentration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493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BPM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Barrel </a:t>
                      </a:r>
                      <a:r>
                        <a:rPr lang="en-US"/>
                        <a:t>Per Stroke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1367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78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3198" y="677761"/>
            <a:ext cx="825292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Prepare to Drill </a:t>
            </a:r>
            <a:endParaRPr lang="en-US" sz="1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Once the site has been selected, it must be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surveyed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determine its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boundaries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environmental impact studies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may be done.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Lease agreements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titles and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right-of-way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accesses for the land must be obtained and evaluated legally. Once the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legal issues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have been settled, the crew goes about preparing the land: </a:t>
            </a:r>
          </a:p>
          <a:p>
            <a:pPr algn="just" rtl="0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the land is cleared and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levelled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access roads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may be built;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because water is used in drilling, there must be a source of water nearby. If there is no natural source, they drill a water well;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they dig a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reserve pit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which is used to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dispose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rock cuttings and drilling mud during the drilling process, and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line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it with plastic to protect the environment. If the site is an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ecologically sensitive area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such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 a marsh or wilderness, then the cuttings and mud must be disposed offsite –trucked away instead of placed in a pit.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Once the land has been prepared, several holes must be dug to make way for the rig and the main hole. A rectangular pit, called a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cellar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is dug around the location of the actual drilling hole. The cellar provides a work space around the hole, for the workers and 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drilling accessories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The crew then begins drilling the main hole, often with a small drill truck rather than the main rig. The first part of the hole is larger and shallower than the main portion and is lined with a large-diameter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conductor pipe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Additional holes are dug off to the side to temporarily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store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equipment – when these holes are finished, the rig equipment can be brought in and setup. </a:t>
            </a:r>
          </a:p>
          <a:p>
            <a:pPr algn="just" rtl="0"/>
            <a:endParaRPr lang="en-US" sz="1600" dirty="0"/>
          </a:p>
        </p:txBody>
      </p:sp>
      <p:sp>
        <p:nvSpPr>
          <p:cNvPr id="6" name="مستطيل 5"/>
          <p:cNvSpPr/>
          <p:nvPr/>
        </p:nvSpPr>
        <p:spPr>
          <a:xfrm>
            <a:off x="467544" y="116632"/>
            <a:ext cx="81369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Drilling</a:t>
            </a:r>
          </a:p>
        </p:txBody>
      </p:sp>
    </p:spTree>
    <p:extLst>
      <p:ext uri="{BB962C8B-B14F-4D97-AF65-F5344CB8AC3E}">
        <p14:creationId xmlns:p14="http://schemas.microsoft.com/office/powerpoint/2010/main" val="325703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45005" y="0"/>
            <a:ext cx="813690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Drilling Rig Components </a:t>
            </a:r>
            <a:endParaRPr lang="en-US" sz="1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Once the equipment is at the site, the rig is set up. Here are the major systems of a land rig: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1. 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Power system </a:t>
            </a:r>
            <a:endParaRPr lang="en-US" sz="1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Large diesel engines – burn diesel fuel oil to provide the main source power;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Electrical generators – powered by the diesel engines to provide electrical power;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2. 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Mechanical system </a:t>
            </a:r>
            <a:endParaRPr lang="en-US" sz="1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Hoisting system – used for lifting heavy loads; consists of a mechanical winch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drawworks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with a large steel cable spool, a block-and-tackle pulley and a receiving storage reel for the cable;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Turntable – part of the drilling apparatus;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3. 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Rotating equipment </a:t>
            </a:r>
            <a:endParaRPr lang="en-US" sz="18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Swivel – large handle that holds the weight of the drill string; allows the string to rotate and makes a pressure- tight seal on the hole;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Kelly – four\six-sided pipe that transfer rotary motion to the turntable and drill string;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Turntable (rotary table) – drives the rotating motion using power from electric motors;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Drill string – consists of drill pipe (connected sections of about 30ft\10m) and drill collars (large diameter, heavier pipe that fits around the drill pipe and places weight on the drill bit);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Drill bit – end of the drill that actually cuts the rock; </a:t>
            </a:r>
          </a:p>
          <a:p>
            <a:pPr algn="r" rtl="0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2AD9CC4-FC38-A18B-8119-BF387A8F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190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95536" y="404664"/>
            <a:ext cx="8136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2AD9CC4-FC38-A18B-8119-BF387A8F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75979B-6183-1F81-B315-1EF0BEAA97BC}"/>
              </a:ext>
            </a:extLst>
          </p:cNvPr>
          <p:cNvSpPr txBox="1"/>
          <p:nvPr/>
        </p:nvSpPr>
        <p:spPr>
          <a:xfrm>
            <a:off x="35496" y="332656"/>
            <a:ext cx="857929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endParaRPr lang="en-US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Casing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large-diameter concrete pipe that lines the drill hole; prevents the hole from collapsing and allows drilling mud to circulate.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Circulation system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pumps drilling mud (mixture of water, clay and weighting material and chemicals; used to lift rock cuttings from the drill bit to the surface) under pressure through the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rotary table drill pipes and drill collars: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Pump – sucks mud from the mud pits and pumps it to the drilling apparatus;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Pipes and hoses – connects pump to drilling apparatus;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Mud-return line – return mud from hole;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Shale-shaker – shaker \sieve that separates rock cuttings from the mud;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Shale slide – conveys cuttings to the reserve pit;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Reserve pit – collects rock cuttings separated from the mud;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Mud pits – where drilling mud is mixed and recycled;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Mud-mixing hopper – where new mud is mixed and then sent to the mud pits;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6. 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Derrick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support structure that holds the drilling apparatus: tall enough to allow new sections of drill pipe to be added to the drilling apparatus as drilling progresses. </a:t>
            </a:r>
          </a:p>
          <a:p>
            <a:pPr algn="just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7. 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Blowout preventer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high-pressure valves (located under the land rig) that relieve pressure when necessary to prevent a blowout (uncontrolled gush of gas or oil to the surface, often associated with fire).</a:t>
            </a:r>
          </a:p>
        </p:txBody>
      </p:sp>
    </p:spTree>
    <p:extLst>
      <p:ext uri="{BB962C8B-B14F-4D97-AF65-F5344CB8AC3E}">
        <p14:creationId xmlns:p14="http://schemas.microsoft.com/office/powerpoint/2010/main" val="331073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376C68-3682-4DD2-8428-20F6159D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F599E1-FBB6-0500-B6D2-F1E18698B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23" y="0"/>
            <a:ext cx="5728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4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683568" y="674691"/>
            <a:ext cx="7560840" cy="57606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i="1" dirty="0"/>
              <a:t>1.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Match the words in the left column with the definitions in the right one. </a:t>
            </a:r>
            <a:endParaRPr lang="ar-SA" sz="2400" dirty="0"/>
          </a:p>
        </p:txBody>
      </p:sp>
      <p:sp>
        <p:nvSpPr>
          <p:cNvPr id="2" name="مستطيل 5">
            <a:extLst>
              <a:ext uri="{FF2B5EF4-FFF2-40B4-BE49-F238E27FC236}">
                <a16:creationId xmlns:a16="http://schemas.microsoft.com/office/drawing/2014/main" xmlns="" id="{F68CDC12-7020-3908-A5EE-7FDCE4E01354}"/>
              </a:ext>
            </a:extLst>
          </p:cNvPr>
          <p:cNvSpPr/>
          <p:nvPr/>
        </p:nvSpPr>
        <p:spPr>
          <a:xfrm>
            <a:off x="2771800" y="98627"/>
            <a:ext cx="324036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1326AD1-4B8E-1A62-B9B3-E08C18C0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1207909-D81D-FB0C-E025-283E07876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624736" cy="501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95536" y="670262"/>
            <a:ext cx="8136904" cy="57606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i="1" dirty="0"/>
              <a:t>2. </a:t>
            </a:r>
            <a:r>
              <a:rPr lang="en-US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Describe the function of the following elements, using the words given in the right column. </a:t>
            </a:r>
            <a:endParaRPr lang="ar-SA" sz="2400" b="1" i="1" dirty="0"/>
          </a:p>
        </p:txBody>
      </p:sp>
      <p:sp>
        <p:nvSpPr>
          <p:cNvPr id="4" name="مستطيل 5">
            <a:extLst>
              <a:ext uri="{FF2B5EF4-FFF2-40B4-BE49-F238E27FC236}">
                <a16:creationId xmlns:a16="http://schemas.microsoft.com/office/drawing/2014/main" xmlns="" id="{E6F9AE8A-19D6-97D9-BD3E-E7680DA08C6B}"/>
              </a:ext>
            </a:extLst>
          </p:cNvPr>
          <p:cNvSpPr/>
          <p:nvPr/>
        </p:nvSpPr>
        <p:spPr>
          <a:xfrm>
            <a:off x="2748669" y="31791"/>
            <a:ext cx="3240360" cy="576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2DEE16D-44B8-7759-7359-C20A2511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C42987-08E0-08B3-B75B-39C9FBC7E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33864"/>
            <a:ext cx="6563641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4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15"/>
          <p:cNvSpPr/>
          <p:nvPr/>
        </p:nvSpPr>
        <p:spPr>
          <a:xfrm>
            <a:off x="457200" y="630423"/>
            <a:ext cx="7859216" cy="63949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State whether the following sentences are true or false. Correct the false ones.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مستطيل 5">
            <a:extLst>
              <a:ext uri="{FF2B5EF4-FFF2-40B4-BE49-F238E27FC236}">
                <a16:creationId xmlns:a16="http://schemas.microsoft.com/office/drawing/2014/main" xmlns="" id="{DC0FE218-37EB-8EFA-F2B1-7D5535E12486}"/>
              </a:ext>
            </a:extLst>
          </p:cNvPr>
          <p:cNvSpPr/>
          <p:nvPr/>
        </p:nvSpPr>
        <p:spPr>
          <a:xfrm>
            <a:off x="2703329" y="-18854"/>
            <a:ext cx="3240360" cy="576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09208A-E861-2AB8-B949-801496CF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8</a:t>
            </a:fld>
            <a:endParaRPr lang="ar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401F05-98B9-EAF5-47BB-5EDCEDE57701}"/>
              </a:ext>
            </a:extLst>
          </p:cNvPr>
          <p:cNvSpPr txBox="1"/>
          <p:nvPr/>
        </p:nvSpPr>
        <p:spPr>
          <a:xfrm>
            <a:off x="457200" y="1484784"/>
            <a:ext cx="850728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The Kelly is hexagonal. The reason for that is to make it possible for the rotary table to turn the Kelly without slipping.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Cement job is performed only when quality of casing is poor.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Drill pipe is hollow. The reason for this is to make it possible for the mud to pass through it.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Elevator is a device for lifting derrickman to the monkey board.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Drilling crew members use scratchers to scratch each other and thus clean themselves of oil.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6. Doghouse is a room where security guard and patrol dog live.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7. Drilling cuttings are washed out to the surface with drilling mud made of clay and water.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8. Shale shaker is used for separating fluid from drilling cuttings.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9. Cuttings in a well mean cracks on wellbore walls. </a:t>
            </a:r>
          </a:p>
          <a:p>
            <a:pPr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10. Conductor is a person who knows everything at the drilling site. He is in charge of coordinating work of drilling crews.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9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539552" y="696961"/>
            <a:ext cx="7722858" cy="57606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i="1" dirty="0"/>
              <a:t>4. Fill in the gaps with the correct words</a:t>
            </a:r>
            <a:endParaRPr lang="ar-SA" sz="24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80A695-EEF4-E5C3-1EC9-AC8C6411E390}"/>
              </a:ext>
            </a:extLst>
          </p:cNvPr>
          <p:cNvSpPr txBox="1"/>
          <p:nvPr/>
        </p:nvSpPr>
        <p:spPr>
          <a:xfrm>
            <a:off x="431540" y="2217496"/>
            <a:ext cx="8280920" cy="2956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The land is cleared and ………..may be built.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Once the site has been selected, it must be ………to determine its ………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They dig a……….., which is used to ……….rock cuttings and drilling mud during the drilling process .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4……… end of the drill that actually cuts the rock.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5…………. conveys cuttings to the reserve pit. </a:t>
            </a:r>
          </a:p>
          <a:p>
            <a:pPr algn="l" rtl="0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6………. powered by the diesel engines to provide electrical power. </a:t>
            </a:r>
            <a:endParaRPr lang="en-GB" dirty="0"/>
          </a:p>
        </p:txBody>
      </p:sp>
      <p:sp>
        <p:nvSpPr>
          <p:cNvPr id="7" name="مستطيل 5">
            <a:extLst>
              <a:ext uri="{FF2B5EF4-FFF2-40B4-BE49-F238E27FC236}">
                <a16:creationId xmlns:a16="http://schemas.microsoft.com/office/drawing/2014/main" xmlns="" id="{B479DA66-FEAF-2DA8-8BFA-FA45CB5960BC}"/>
              </a:ext>
            </a:extLst>
          </p:cNvPr>
          <p:cNvSpPr/>
          <p:nvPr/>
        </p:nvSpPr>
        <p:spPr>
          <a:xfrm>
            <a:off x="2699792" y="0"/>
            <a:ext cx="32403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F25550D-AD2F-0089-7D5A-A476E145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51D676-5AC2-A732-7839-9A98B2578DD4}"/>
              </a:ext>
            </a:extLst>
          </p:cNvPr>
          <p:cNvSpPr txBox="1"/>
          <p:nvPr/>
        </p:nvSpPr>
        <p:spPr>
          <a:xfrm>
            <a:off x="611560" y="1340768"/>
            <a:ext cx="810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surveyed       dispose          Drill bit            Electrical generators        Shale slide        levelled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access roads              boundaries      reserve pit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297456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1183</Words>
  <Application>Microsoft Office PowerPoint</Application>
  <PresentationFormat>On-screen Show (4:3)</PresentationFormat>
  <Paragraphs>96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Maher</cp:lastModifiedBy>
  <cp:revision>81</cp:revision>
  <dcterms:created xsi:type="dcterms:W3CDTF">2022-10-13T17:56:31Z</dcterms:created>
  <dcterms:modified xsi:type="dcterms:W3CDTF">2023-04-11T08:05:17Z</dcterms:modified>
</cp:coreProperties>
</file>