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8" r:id="rId4"/>
    <p:sldId id="259" r:id="rId5"/>
    <p:sldId id="260" r:id="rId6"/>
    <p:sldId id="261" r:id="rId7"/>
    <p:sldId id="269" r:id="rId8"/>
    <p:sldId id="262" r:id="rId9"/>
    <p:sldId id="263" r:id="rId10"/>
    <p:sldId id="264" r:id="rId11"/>
    <p:sldId id="265" r:id="rId12"/>
    <p:sldId id="268" r:id="rId13"/>
    <p:sldId id="266" r:id="rId14"/>
    <p:sldId id="272" r:id="rId15"/>
    <p:sldId id="273" r:id="rId16"/>
    <p:sldId id="274" r:id="rId1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DB64F1E-69AB-4A52-BEE3-187C03451DD0}" type="datetimeFigureOut">
              <a:rPr lang="ar-IQ" smtClean="0"/>
              <a:t>11/09/1445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276760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DB64F1E-69AB-4A52-BEE3-187C03451DD0}" type="datetimeFigureOut">
              <a:rPr lang="ar-IQ" smtClean="0"/>
              <a:t>11/09/1445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145759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DB64F1E-69AB-4A52-BEE3-187C03451DD0}" type="datetimeFigureOut">
              <a:rPr lang="ar-IQ" smtClean="0"/>
              <a:t>11/09/1445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390471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DB64F1E-69AB-4A52-BEE3-187C03451DD0}" type="datetimeFigureOut">
              <a:rPr lang="ar-IQ" smtClean="0"/>
              <a:t>11/09/1445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2732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B64F1E-69AB-4A52-BEE3-187C03451DD0}" type="datetimeFigureOut">
              <a:rPr lang="ar-IQ" smtClean="0"/>
              <a:t>11/09/1445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406494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DB64F1E-69AB-4A52-BEE3-187C03451DD0}" type="datetimeFigureOut">
              <a:rPr lang="ar-IQ" smtClean="0"/>
              <a:t>11/09/1445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54658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DB64F1E-69AB-4A52-BEE3-187C03451DD0}" type="datetimeFigureOut">
              <a:rPr lang="ar-IQ" smtClean="0"/>
              <a:t>11/09/1445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200188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DB64F1E-69AB-4A52-BEE3-187C03451DD0}" type="datetimeFigureOut">
              <a:rPr lang="ar-IQ" smtClean="0"/>
              <a:t>11/09/1445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426998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64F1E-69AB-4A52-BEE3-187C03451DD0}" type="datetimeFigureOut">
              <a:rPr lang="ar-IQ" smtClean="0"/>
              <a:t>11/09/1445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145223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B64F1E-69AB-4A52-BEE3-187C03451DD0}" type="datetimeFigureOut">
              <a:rPr lang="ar-IQ" smtClean="0"/>
              <a:t>11/09/1445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203345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B64F1E-69AB-4A52-BEE3-187C03451DD0}" type="datetimeFigureOut">
              <a:rPr lang="ar-IQ" smtClean="0"/>
              <a:t>11/09/1445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5850BF-C7AA-4539-B56D-9C35A1639580}" type="slidenum">
              <a:rPr lang="ar-IQ" smtClean="0"/>
              <a:t>‹#›</a:t>
            </a:fld>
            <a:endParaRPr lang="ar-IQ"/>
          </a:p>
        </p:txBody>
      </p:sp>
    </p:spTree>
    <p:extLst>
      <p:ext uri="{BB962C8B-B14F-4D97-AF65-F5344CB8AC3E}">
        <p14:creationId xmlns:p14="http://schemas.microsoft.com/office/powerpoint/2010/main" val="231023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64F1E-69AB-4A52-BEE3-187C03451DD0}" type="datetimeFigureOut">
              <a:rPr lang="ar-IQ" smtClean="0"/>
              <a:t>11/09/1445</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850BF-C7AA-4539-B56D-9C35A1639580}" type="slidenum">
              <a:rPr lang="ar-IQ" smtClean="0"/>
              <a:t>‹#›</a:t>
            </a:fld>
            <a:endParaRPr lang="ar-IQ"/>
          </a:p>
        </p:txBody>
      </p:sp>
    </p:spTree>
    <p:extLst>
      <p:ext uri="{BB962C8B-B14F-4D97-AF65-F5344CB8AC3E}">
        <p14:creationId xmlns:p14="http://schemas.microsoft.com/office/powerpoint/2010/main" val="156858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7893" y="2987691"/>
            <a:ext cx="4911743" cy="646331"/>
          </a:xfrm>
          <a:prstGeom prst="rect">
            <a:avLst/>
          </a:prstGeom>
          <a:noFill/>
        </p:spPr>
        <p:txBody>
          <a:bodyPr wrap="square" rtlCol="1">
            <a:spAutoFit/>
          </a:bodyPr>
          <a:lstStyle/>
          <a:p>
            <a:r>
              <a:rPr lang="en-US" sz="3600" b="1" dirty="0" smtClean="0"/>
              <a:t>Chapter 5: cardiac </a:t>
            </a:r>
            <a:r>
              <a:rPr lang="en-US" sz="3600" b="1" dirty="0"/>
              <a:t>cycle</a:t>
            </a:r>
            <a:endParaRPr lang="ar-IQ" sz="3600" b="1" dirty="0"/>
          </a:p>
        </p:txBody>
      </p:sp>
      <p:pic>
        <p:nvPicPr>
          <p:cNvPr id="3" name="Picture 2"/>
          <p:cNvPicPr>
            <a:picLocks noChangeAspect="1"/>
          </p:cNvPicPr>
          <p:nvPr/>
        </p:nvPicPr>
        <p:blipFill>
          <a:blip r:embed="rId2"/>
          <a:stretch>
            <a:fillRect/>
          </a:stretch>
        </p:blipFill>
        <p:spPr>
          <a:xfrm>
            <a:off x="8944360" y="4571998"/>
            <a:ext cx="3247640" cy="2286001"/>
          </a:xfrm>
          <a:prstGeom prst="rect">
            <a:avLst/>
          </a:prstGeom>
          <a:ln>
            <a:solidFill>
              <a:schemeClr val="bg1">
                <a:lumMod val="85000"/>
              </a:schemeClr>
            </a:solidFill>
          </a:ln>
        </p:spPr>
      </p:pic>
      <p:pic>
        <p:nvPicPr>
          <p:cNvPr id="1026" name="Picture 2" descr="Afficher l’image sour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03" y="4571999"/>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57893" y="3757132"/>
            <a:ext cx="4909677" cy="523220"/>
          </a:xfrm>
          <a:prstGeom prst="rect">
            <a:avLst/>
          </a:prstGeom>
          <a:noFill/>
        </p:spPr>
        <p:txBody>
          <a:bodyPr wrap="none" rtlCol="1">
            <a:spAutoFit/>
          </a:bodyPr>
          <a:lstStyle/>
          <a:p>
            <a:r>
              <a:rPr lang="en-US" sz="2800" b="1" dirty="0" smtClean="0"/>
              <a:t>By: MSC </a:t>
            </a:r>
            <a:r>
              <a:rPr lang="en-US" sz="2800" b="1" dirty="0" err="1" smtClean="0"/>
              <a:t>khitam</a:t>
            </a:r>
            <a:r>
              <a:rPr lang="en-US" sz="2800" b="1" dirty="0" smtClean="0"/>
              <a:t> AL-</a:t>
            </a:r>
            <a:r>
              <a:rPr lang="en-US" sz="2800" b="1" dirty="0" err="1" smtClean="0"/>
              <a:t>mohammed</a:t>
            </a:r>
            <a:endParaRPr lang="ar-IQ" sz="2800" b="1" dirty="0"/>
          </a:p>
        </p:txBody>
      </p:sp>
      <p:sp>
        <p:nvSpPr>
          <p:cNvPr id="4" name="Rounded Rectangle 3"/>
          <p:cNvSpPr/>
          <p:nvPr/>
        </p:nvSpPr>
        <p:spPr>
          <a:xfrm>
            <a:off x="8390965" y="833718"/>
            <a:ext cx="3281082" cy="995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Al-ayen Iraqi university </a:t>
            </a:r>
          </a:p>
          <a:p>
            <a:pPr algn="ctr"/>
            <a:r>
              <a:rPr lang="en-US"/>
              <a:t>College of Heaith &amp;Medical Technology</a:t>
            </a:r>
          </a:p>
          <a:p>
            <a:pPr algn="ctr"/>
            <a:r>
              <a:rPr lang="en-US"/>
              <a:t>Department of Anasthesia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71" y="376518"/>
            <a:ext cx="2581835" cy="2488063"/>
          </a:xfrm>
          <a:prstGeom prst="rect">
            <a:avLst/>
          </a:prstGeom>
        </p:spPr>
      </p:pic>
    </p:spTree>
    <p:extLst>
      <p:ext uri="{BB962C8B-B14F-4D97-AF65-F5344CB8AC3E}">
        <p14:creationId xmlns:p14="http://schemas.microsoft.com/office/powerpoint/2010/main" val="220534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2204"/>
            <a:ext cx="6497842" cy="6370975"/>
          </a:xfrm>
          <a:prstGeom prst="rect">
            <a:avLst/>
          </a:prstGeom>
        </p:spPr>
        <p:txBody>
          <a:bodyPr wrap="square">
            <a:spAutoFit/>
          </a:bodyPr>
          <a:lstStyle/>
          <a:p>
            <a:pPr algn="just"/>
            <a:r>
              <a:rPr lang="en-US" sz="2400" b="1" dirty="0" smtClean="0"/>
              <a:t>7- The left ventricle ejects about 70 mL of blood </a:t>
            </a:r>
            <a:r>
              <a:rPr lang="en-US" sz="2400" dirty="0" smtClean="0"/>
              <a:t>into the aorta and the right ventricle ejects the same volume of blood into the pulmonary trunk. </a:t>
            </a:r>
          </a:p>
          <a:p>
            <a:pPr marL="342900" indent="-342900" algn="just">
              <a:buFont typeface="Arial" panose="020B0604020202020204" pitchFamily="34" charset="0"/>
              <a:buChar char="•"/>
            </a:pPr>
            <a:endParaRPr lang="en-US" sz="2400" dirty="0"/>
          </a:p>
          <a:p>
            <a:pPr marL="800100" lvl="1" indent="-342900" algn="just">
              <a:buFont typeface="Wingdings" panose="05000000000000000000" pitchFamily="2" charset="2"/>
              <a:buChar char="ü"/>
            </a:pPr>
            <a:r>
              <a:rPr lang="en-US" sz="2400" dirty="0" smtClean="0"/>
              <a:t>The volume remaining in each ventricle at the end of systole, about 60 mL, is the end-systolic volume (ESV). </a:t>
            </a:r>
          </a:p>
          <a:p>
            <a:pPr marL="800100" lvl="1" indent="-342900" algn="just">
              <a:buFont typeface="Wingdings" panose="05000000000000000000" pitchFamily="2" charset="2"/>
              <a:buChar char="ü"/>
            </a:pPr>
            <a:endParaRPr lang="en-US" sz="2400" dirty="0"/>
          </a:p>
          <a:p>
            <a:pPr marL="800100" lvl="1" indent="-342900" algn="just">
              <a:buFont typeface="Wingdings" panose="05000000000000000000" pitchFamily="2" charset="2"/>
              <a:buChar char="ü"/>
            </a:pPr>
            <a:r>
              <a:rPr lang="en-US" sz="2400" dirty="0" smtClean="0"/>
              <a:t>Stroke volume, the volume ejected per beat from each ventricle, equals end-diastolic volume minus end-systolic volume: SV = EDV - ESV. </a:t>
            </a:r>
          </a:p>
          <a:p>
            <a:pPr marL="800100" lvl="1" indent="-342900" algn="just">
              <a:buFont typeface="Wingdings" panose="05000000000000000000" pitchFamily="2" charset="2"/>
              <a:buChar char="ü"/>
            </a:pPr>
            <a:endParaRPr lang="en-US" sz="2400" dirty="0"/>
          </a:p>
          <a:p>
            <a:pPr marL="800100" lvl="1" indent="-342900" algn="just">
              <a:buFont typeface="Wingdings" panose="05000000000000000000" pitchFamily="2" charset="2"/>
              <a:buChar char="ü"/>
            </a:pPr>
            <a:r>
              <a:rPr lang="en-US" sz="2400" dirty="0" smtClean="0"/>
              <a:t>At rest, the stroke volume is about 130 mL  - 60 mL =  70 </a:t>
            </a:r>
            <a:r>
              <a:rPr lang="en-US" sz="2400" dirty="0" err="1" smtClean="0"/>
              <a:t>mL.</a:t>
            </a:r>
            <a:r>
              <a:rPr lang="en-US" sz="2400" dirty="0" smtClean="0"/>
              <a:t> </a:t>
            </a:r>
            <a:endParaRPr lang="en-US" sz="2400" dirty="0"/>
          </a:p>
          <a:p>
            <a:pPr algn="just"/>
            <a:r>
              <a:rPr lang="en-US" sz="2400" b="1" dirty="0" smtClean="0"/>
              <a:t>8- The T wave </a:t>
            </a:r>
            <a:r>
              <a:rPr lang="en-US" sz="2400" dirty="0" smtClean="0"/>
              <a:t>in the ECG marks the onset of ventricular repolarization.</a:t>
            </a:r>
            <a:endParaRPr lang="ar-IQ" sz="2400" dirty="0" smtClean="0"/>
          </a:p>
        </p:txBody>
      </p:sp>
      <p:sp>
        <p:nvSpPr>
          <p:cNvPr id="3" name="Rectangle 2"/>
          <p:cNvSpPr/>
          <p:nvPr/>
        </p:nvSpPr>
        <p:spPr>
          <a:xfrm>
            <a:off x="0" y="30539"/>
            <a:ext cx="2854308"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Ventricular Systole</a:t>
            </a:r>
          </a:p>
        </p:txBody>
      </p:sp>
      <p:pic>
        <p:nvPicPr>
          <p:cNvPr id="4" name="Picture 3"/>
          <p:cNvPicPr>
            <a:picLocks noChangeAspect="1"/>
          </p:cNvPicPr>
          <p:nvPr/>
        </p:nvPicPr>
        <p:blipFill>
          <a:blip r:embed="rId2"/>
          <a:stretch>
            <a:fillRect/>
          </a:stretch>
        </p:blipFill>
        <p:spPr>
          <a:xfrm>
            <a:off x="7103534" y="1461954"/>
            <a:ext cx="5088466" cy="4135059"/>
          </a:xfrm>
          <a:prstGeom prst="rect">
            <a:avLst/>
          </a:prstGeom>
        </p:spPr>
      </p:pic>
    </p:spTree>
    <p:extLst>
      <p:ext uri="{BB962C8B-B14F-4D97-AF65-F5344CB8AC3E}">
        <p14:creationId xmlns:p14="http://schemas.microsoft.com/office/powerpoint/2010/main" val="313473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1665"/>
            <a:ext cx="7270955" cy="6370975"/>
          </a:xfrm>
          <a:prstGeom prst="rect">
            <a:avLst/>
          </a:prstGeom>
        </p:spPr>
        <p:txBody>
          <a:bodyPr wrap="square">
            <a:spAutoFit/>
          </a:bodyPr>
          <a:lstStyle/>
          <a:p>
            <a:pPr marL="285750" indent="-285750" algn="just">
              <a:buFont typeface="Arial" panose="020B0604020202020204" pitchFamily="34" charset="0"/>
              <a:buChar char="•"/>
            </a:pPr>
            <a:r>
              <a:rPr lang="en-US" sz="2400" dirty="0" smtClean="0"/>
              <a:t>During the relaxation period, which lasts about 0.4 sec, the atria and the ventricles are both relaxed.  </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As the heart beats faster and faster, the relaxation period becomes shorter and shorter, whereas the durations of atrial systole and ventricular systole shorten only slightly. </a:t>
            </a:r>
          </a:p>
          <a:p>
            <a:pPr algn="just"/>
            <a:endParaRPr lang="en-US" sz="2400" dirty="0"/>
          </a:p>
          <a:p>
            <a:pPr algn="just"/>
            <a:r>
              <a:rPr lang="en-US" sz="2400" b="1" dirty="0" smtClean="0"/>
              <a:t>9- Ventricular repolarization causes ventricular diastole. </a:t>
            </a:r>
            <a:endParaRPr lang="en-US" sz="2400" dirty="0"/>
          </a:p>
          <a:p>
            <a:pPr marL="285750" indent="-285750" algn="just">
              <a:buFont typeface="Wingdings" panose="05000000000000000000" pitchFamily="2" charset="2"/>
              <a:buChar char="ü"/>
            </a:pPr>
            <a:r>
              <a:rPr lang="en-US" sz="2400" dirty="0" smtClean="0"/>
              <a:t>As the ventricles relax, pressure within the chambers falls, and blood in the aorta and pulmonary trunk begins to flow backward toward the regions of lower pressure in the ventricles. </a:t>
            </a:r>
          </a:p>
          <a:p>
            <a:pPr marL="285750" indent="-285750" algn="just">
              <a:buFont typeface="Wingdings" panose="05000000000000000000" pitchFamily="2" charset="2"/>
              <a:buChar char="ü"/>
            </a:pPr>
            <a:endParaRPr lang="en-US" sz="2400" dirty="0" smtClean="0"/>
          </a:p>
          <a:p>
            <a:pPr marL="285750" indent="-285750" algn="just">
              <a:buFont typeface="Wingdings" panose="05000000000000000000" pitchFamily="2" charset="2"/>
              <a:buChar char="ü"/>
            </a:pPr>
            <a:r>
              <a:rPr lang="en-US" sz="2400" dirty="0" err="1" smtClean="0"/>
              <a:t>Backflowing</a:t>
            </a:r>
            <a:r>
              <a:rPr lang="en-US" sz="2400" dirty="0" smtClean="0"/>
              <a:t> blood catches in the valve cusps and closes the SL valves. The aortic valve closes at a pressure of about 100 mmHg. </a:t>
            </a:r>
          </a:p>
        </p:txBody>
      </p:sp>
      <p:sp>
        <p:nvSpPr>
          <p:cNvPr id="4" name="Rectangle 3"/>
          <p:cNvSpPr/>
          <p:nvPr/>
        </p:nvSpPr>
        <p:spPr>
          <a:xfrm>
            <a:off x="0" y="0"/>
            <a:ext cx="2844881"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t>Relaxation Period </a:t>
            </a:r>
            <a:endParaRPr lang="ar-IQ" sz="2400" b="1" dirty="0"/>
          </a:p>
        </p:txBody>
      </p:sp>
      <p:pic>
        <p:nvPicPr>
          <p:cNvPr id="5" name="Picture 4"/>
          <p:cNvPicPr>
            <a:picLocks noChangeAspect="1"/>
          </p:cNvPicPr>
          <p:nvPr/>
        </p:nvPicPr>
        <p:blipFill>
          <a:blip r:embed="rId2"/>
          <a:stretch>
            <a:fillRect/>
          </a:stretch>
        </p:blipFill>
        <p:spPr>
          <a:xfrm>
            <a:off x="7666150" y="1329219"/>
            <a:ext cx="4525850" cy="3677858"/>
          </a:xfrm>
          <a:prstGeom prst="rect">
            <a:avLst/>
          </a:prstGeom>
        </p:spPr>
      </p:pic>
    </p:spTree>
    <p:extLst>
      <p:ext uri="{BB962C8B-B14F-4D97-AF65-F5344CB8AC3E}">
        <p14:creationId xmlns:p14="http://schemas.microsoft.com/office/powerpoint/2010/main" val="339445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1800"/>
            <a:ext cx="6096000" cy="4154984"/>
          </a:xfrm>
          <a:prstGeom prst="rect">
            <a:avLst/>
          </a:prstGeom>
        </p:spPr>
        <p:txBody>
          <a:bodyPr>
            <a:spAutoFit/>
          </a:bodyPr>
          <a:lstStyle/>
          <a:p>
            <a:pPr marL="285750" indent="-285750" algn="just">
              <a:buFont typeface="Wingdings" panose="05000000000000000000" pitchFamily="2" charset="2"/>
              <a:buChar char="ü"/>
            </a:pPr>
            <a:r>
              <a:rPr lang="en-US" sz="2400" dirty="0" smtClean="0"/>
              <a:t>Rebound of blood off the closed cusps of the aortic valve produces the </a:t>
            </a:r>
            <a:r>
              <a:rPr lang="en-US" sz="2400" dirty="0" err="1" smtClean="0"/>
              <a:t>dicrotic</a:t>
            </a:r>
            <a:r>
              <a:rPr lang="en-US" sz="2400" dirty="0" smtClean="0"/>
              <a:t> wave on the aortic pressure curve. </a:t>
            </a:r>
          </a:p>
          <a:p>
            <a:pPr marL="742950" lvl="1" indent="-285750" algn="just">
              <a:buFont typeface="Wingdings" panose="05000000000000000000" pitchFamily="2" charset="2"/>
              <a:buChar char="ü"/>
            </a:pPr>
            <a:endParaRPr lang="en-US" sz="2400" dirty="0" smtClean="0"/>
          </a:p>
          <a:p>
            <a:pPr marL="342900" indent="-342900" algn="just">
              <a:buFont typeface="Wingdings" panose="05000000000000000000" pitchFamily="2" charset="2"/>
              <a:buChar char="ü"/>
            </a:pPr>
            <a:endParaRPr lang="en-US" sz="2400" dirty="0" smtClean="0"/>
          </a:p>
          <a:p>
            <a:pPr marL="342900" indent="-342900" algn="just">
              <a:buFont typeface="Wingdings" panose="05000000000000000000" pitchFamily="2" charset="2"/>
              <a:buChar char="ü"/>
            </a:pPr>
            <a:r>
              <a:rPr lang="en-US" sz="2400" dirty="0" smtClean="0"/>
              <a:t>After the SL valves close, there is a brief interval when ventricular blood volume does not change because all four valves are closed. </a:t>
            </a:r>
          </a:p>
          <a:p>
            <a:pPr marL="342900" indent="-342900" algn="just">
              <a:buFont typeface="Wingdings" panose="05000000000000000000" pitchFamily="2" charset="2"/>
              <a:buChar char="ü"/>
            </a:pPr>
            <a:endParaRPr lang="en-US" sz="2400" dirty="0" smtClean="0"/>
          </a:p>
          <a:p>
            <a:pPr marL="342900" indent="-342900" algn="just">
              <a:buFont typeface="Wingdings" panose="05000000000000000000" pitchFamily="2" charset="2"/>
              <a:buChar char="ü"/>
            </a:pPr>
            <a:r>
              <a:rPr lang="en-US" sz="2400" dirty="0" smtClean="0"/>
              <a:t>This is the period of </a:t>
            </a:r>
            <a:r>
              <a:rPr lang="en-US" sz="2400" dirty="0" err="1" smtClean="0"/>
              <a:t>isovolumetric</a:t>
            </a:r>
            <a:r>
              <a:rPr lang="en-US" sz="2400" dirty="0" smtClean="0"/>
              <a:t> relaxation. </a:t>
            </a:r>
            <a:endParaRPr lang="en-US" sz="2400" dirty="0"/>
          </a:p>
        </p:txBody>
      </p:sp>
      <p:sp>
        <p:nvSpPr>
          <p:cNvPr id="3" name="Rectangle 2"/>
          <p:cNvSpPr/>
          <p:nvPr/>
        </p:nvSpPr>
        <p:spPr>
          <a:xfrm>
            <a:off x="0" y="1002579"/>
            <a:ext cx="7361631" cy="461665"/>
          </a:xfrm>
          <a:prstGeom prst="rect">
            <a:avLst/>
          </a:prstGeom>
        </p:spPr>
        <p:txBody>
          <a:bodyPr wrap="none">
            <a:spAutoFit/>
          </a:bodyPr>
          <a:lstStyle/>
          <a:p>
            <a:pPr algn="just"/>
            <a:r>
              <a:rPr lang="en-US" sz="2400" b="1" dirty="0"/>
              <a:t>9- Ventricular repolarization causes ventricular diastole. </a:t>
            </a:r>
            <a:endParaRPr lang="en-US" sz="2400" dirty="0"/>
          </a:p>
        </p:txBody>
      </p:sp>
      <p:sp>
        <p:nvSpPr>
          <p:cNvPr id="4" name="Rectangle 3"/>
          <p:cNvSpPr/>
          <p:nvPr/>
        </p:nvSpPr>
        <p:spPr>
          <a:xfrm>
            <a:off x="0" y="250002"/>
            <a:ext cx="2844881" cy="461665"/>
          </a:xfrm>
          <a:prstGeom prst="rect">
            <a:avLst/>
          </a:prstGeom>
        </p:spPr>
        <p:txBody>
          <a:bodyPr wrap="none">
            <a:spAutoFit/>
          </a:bodyPr>
          <a:lstStyle/>
          <a:p>
            <a:pPr marL="342900" indent="-342900">
              <a:buFont typeface="Wingdings" panose="05000000000000000000" pitchFamily="2" charset="2"/>
              <a:buChar char="q"/>
            </a:pPr>
            <a:r>
              <a:rPr lang="en-US" sz="2400" b="1" dirty="0" smtClean="0"/>
              <a:t>Relaxation Period </a:t>
            </a:r>
            <a:endParaRPr lang="ar-IQ" sz="2400" b="1" dirty="0"/>
          </a:p>
        </p:txBody>
      </p:sp>
      <p:pic>
        <p:nvPicPr>
          <p:cNvPr id="5" name="Picture 4"/>
          <p:cNvPicPr>
            <a:picLocks noChangeAspect="1"/>
          </p:cNvPicPr>
          <p:nvPr/>
        </p:nvPicPr>
        <p:blipFill rotWithShape="1">
          <a:blip r:embed="rId2"/>
          <a:srcRect b="4564"/>
          <a:stretch/>
        </p:blipFill>
        <p:spPr>
          <a:xfrm>
            <a:off x="6497842" y="2232486"/>
            <a:ext cx="5694158" cy="4625514"/>
          </a:xfrm>
          <a:prstGeom prst="rect">
            <a:avLst/>
          </a:prstGeom>
        </p:spPr>
      </p:pic>
    </p:spTree>
    <p:extLst>
      <p:ext uri="{BB962C8B-B14F-4D97-AF65-F5344CB8AC3E}">
        <p14:creationId xmlns:p14="http://schemas.microsoft.com/office/powerpoint/2010/main" val="332615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6393426" cy="6001643"/>
          </a:xfrm>
          <a:prstGeom prst="rect">
            <a:avLst/>
          </a:prstGeom>
        </p:spPr>
        <p:txBody>
          <a:bodyPr wrap="square">
            <a:spAutoFit/>
          </a:bodyPr>
          <a:lstStyle/>
          <a:p>
            <a:pPr marL="285750" indent="-285750" algn="just">
              <a:buFont typeface="Wingdings" panose="05000000000000000000" pitchFamily="2" charset="2"/>
              <a:buChar char="ü"/>
            </a:pPr>
            <a:r>
              <a:rPr lang="en-US" sz="2400" dirty="0" smtClean="0"/>
              <a:t>When ventricular pressure drops below atrial pressure, the AV valves open, and ventricular filling begins.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The major part of ventricular filling occurs just after the AV valves open.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Blood that has been flowing into and building up in the atria during ventricular systole then rushes rapidly into the ventricles.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At the end of the relaxation period, the ventricles are about three-quarters full.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The P wave appears in the ECG, signaling the start of another cardiac cycle.</a:t>
            </a:r>
            <a:endParaRPr lang="ar-IQ" sz="2400" dirty="0"/>
          </a:p>
        </p:txBody>
      </p:sp>
      <p:pic>
        <p:nvPicPr>
          <p:cNvPr id="6" name="Picture 5"/>
          <p:cNvPicPr>
            <a:picLocks noChangeAspect="1"/>
          </p:cNvPicPr>
          <p:nvPr/>
        </p:nvPicPr>
        <p:blipFill>
          <a:blip r:embed="rId2"/>
          <a:stretch>
            <a:fillRect/>
          </a:stretch>
        </p:blipFill>
        <p:spPr>
          <a:xfrm>
            <a:off x="6499650" y="1907494"/>
            <a:ext cx="5692350" cy="4847267"/>
          </a:xfrm>
          <a:prstGeom prst="rect">
            <a:avLst/>
          </a:prstGeom>
        </p:spPr>
      </p:pic>
      <p:sp>
        <p:nvSpPr>
          <p:cNvPr id="7" name="Rectangle 6"/>
          <p:cNvSpPr/>
          <p:nvPr/>
        </p:nvSpPr>
        <p:spPr>
          <a:xfrm>
            <a:off x="0" y="132703"/>
            <a:ext cx="11105535" cy="461665"/>
          </a:xfrm>
          <a:prstGeom prst="rect">
            <a:avLst/>
          </a:prstGeom>
        </p:spPr>
        <p:txBody>
          <a:bodyPr wrap="square">
            <a:spAutoFit/>
          </a:bodyPr>
          <a:lstStyle/>
          <a:p>
            <a:pPr algn="just"/>
            <a:r>
              <a:rPr lang="en-US" sz="2400" b="1" dirty="0"/>
              <a:t>10- As the ventricles continue to relax, the pressure falls quickly. </a:t>
            </a:r>
            <a:endParaRPr lang="en-US" sz="2400" dirty="0"/>
          </a:p>
        </p:txBody>
      </p:sp>
    </p:spTree>
    <p:extLst>
      <p:ext uri="{BB962C8B-B14F-4D97-AF65-F5344CB8AC3E}">
        <p14:creationId xmlns:p14="http://schemas.microsoft.com/office/powerpoint/2010/main" val="286425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7968" y="0"/>
            <a:ext cx="6906377" cy="6754761"/>
          </a:xfrm>
          <a:prstGeom prst="rect">
            <a:avLst/>
          </a:prstGeom>
        </p:spPr>
      </p:pic>
    </p:spTree>
    <p:extLst>
      <p:ext uri="{BB962C8B-B14F-4D97-AF65-F5344CB8AC3E}">
        <p14:creationId xmlns:p14="http://schemas.microsoft.com/office/powerpoint/2010/main" val="174564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846" y="0"/>
            <a:ext cx="9146456" cy="6846776"/>
          </a:xfrm>
          <a:prstGeom prst="rect">
            <a:avLst/>
          </a:prstGeom>
        </p:spPr>
      </p:pic>
    </p:spTree>
    <p:extLst>
      <p:ext uri="{BB962C8B-B14F-4D97-AF65-F5344CB8AC3E}">
        <p14:creationId xmlns:p14="http://schemas.microsoft.com/office/powerpoint/2010/main" val="248460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ficher l’image sour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3091" y="1054761"/>
            <a:ext cx="6244200" cy="47111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2838" y="5102942"/>
            <a:ext cx="1779141" cy="1107996"/>
          </a:xfrm>
          <a:prstGeom prst="rect">
            <a:avLst/>
          </a:prstGeom>
          <a:noFill/>
        </p:spPr>
        <p:txBody>
          <a:bodyPr wrap="none" rtlCol="1">
            <a:spAutoFit/>
          </a:bodyPr>
          <a:lstStyle/>
          <a:p>
            <a:r>
              <a:rPr lang="en-US" sz="6600" dirty="0" smtClean="0">
                <a:solidFill>
                  <a:srgbClr val="FF0000"/>
                </a:solidFill>
              </a:rPr>
              <a:t>false</a:t>
            </a:r>
            <a:endParaRPr lang="ar-IQ" sz="6600" dirty="0">
              <a:solidFill>
                <a:srgbClr val="FF0000"/>
              </a:solidFill>
            </a:endParaRPr>
          </a:p>
        </p:txBody>
      </p:sp>
      <p:sp>
        <p:nvSpPr>
          <p:cNvPr id="3" name="TextBox 2"/>
          <p:cNvSpPr txBox="1"/>
          <p:nvPr/>
        </p:nvSpPr>
        <p:spPr>
          <a:xfrm>
            <a:off x="958645" y="2197510"/>
            <a:ext cx="718466" cy="1569660"/>
          </a:xfrm>
          <a:prstGeom prst="rect">
            <a:avLst/>
          </a:prstGeom>
          <a:noFill/>
        </p:spPr>
        <p:txBody>
          <a:bodyPr wrap="none" rtlCol="1">
            <a:spAutoFit/>
          </a:bodyPr>
          <a:lstStyle/>
          <a:p>
            <a:r>
              <a:rPr lang="en-US" sz="9600" dirty="0" smtClean="0">
                <a:solidFill>
                  <a:srgbClr val="FF0000"/>
                </a:solidFill>
              </a:rPr>
              <a:t>x</a:t>
            </a:r>
            <a:endParaRPr lang="ar-IQ" sz="9600" dirty="0">
              <a:solidFill>
                <a:srgbClr val="FF0000"/>
              </a:solidFill>
            </a:endParaRPr>
          </a:p>
        </p:txBody>
      </p:sp>
    </p:spTree>
    <p:extLst>
      <p:ext uri="{BB962C8B-B14F-4D97-AF65-F5344CB8AC3E}">
        <p14:creationId xmlns:p14="http://schemas.microsoft.com/office/powerpoint/2010/main" val="31538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684" y="719546"/>
            <a:ext cx="5872420" cy="587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1616"/>
            <a:ext cx="7012858" cy="5632311"/>
          </a:xfrm>
          <a:prstGeom prst="rect">
            <a:avLst/>
          </a:prstGeom>
        </p:spPr>
        <p:txBody>
          <a:bodyPr wrap="square">
            <a:spAutoFit/>
          </a:bodyPr>
          <a:lstStyle/>
          <a:p>
            <a:pPr marL="285750" indent="-285750" algn="just">
              <a:buFont typeface="Arial" panose="020B0604020202020204" pitchFamily="34" charset="0"/>
              <a:buChar char="•"/>
            </a:pPr>
            <a:r>
              <a:rPr lang="en-US" sz="2000" dirty="0" smtClean="0"/>
              <a:t>"</a:t>
            </a:r>
            <a:r>
              <a:rPr lang="en-US" sz="2000" dirty="0"/>
              <a:t>Why does blood flow</a:t>
            </a:r>
            <a:r>
              <a:rPr lang="en-US" sz="2000" dirty="0" smtClean="0"/>
              <a:t>?“</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Liquids </a:t>
            </a:r>
            <a:r>
              <a:rPr lang="en-US" sz="2000" dirty="0"/>
              <a:t>and gases flow down pressure gradients (AP) from regions of </a:t>
            </a:r>
            <a:r>
              <a:rPr lang="en-US" sz="2000" b="1" dirty="0">
                <a:solidFill>
                  <a:srgbClr val="FF0000"/>
                </a:solidFill>
              </a:rPr>
              <a:t>higher pressure to regions of lower pressure</a:t>
            </a:r>
            <a:r>
              <a:rPr lang="en-US" sz="2000" b="1" dirty="0" smtClean="0">
                <a:solidFill>
                  <a:srgbClr val="FF0000"/>
                </a:solidFill>
              </a:rPr>
              <a:t>.</a:t>
            </a:r>
          </a:p>
          <a:p>
            <a:pPr algn="just"/>
            <a:endParaRPr lang="en-US" sz="2000" b="1" dirty="0">
              <a:solidFill>
                <a:srgbClr val="FF0000"/>
              </a:solidFill>
            </a:endParaRPr>
          </a:p>
          <a:p>
            <a:pPr marL="285750" indent="-285750" algn="just">
              <a:buFont typeface="Arial" panose="020B0604020202020204" pitchFamily="34" charset="0"/>
              <a:buChar char="•"/>
            </a:pPr>
            <a:r>
              <a:rPr lang="en-US" sz="2000" dirty="0" smtClean="0"/>
              <a:t>In </a:t>
            </a:r>
            <a:r>
              <a:rPr lang="en-US" sz="2000" dirty="0"/>
              <a:t>humans, the heart creates high pressure when it </a:t>
            </a:r>
            <a:r>
              <a:rPr lang="en-US" sz="2000" dirty="0" smtClean="0"/>
              <a:t>contracts.</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As </a:t>
            </a:r>
            <a:r>
              <a:rPr lang="en-US" sz="2000" dirty="0"/>
              <a:t>blood moves through the system, pressure is lost because of friction between the fluid and the blood vessel walls. </a:t>
            </a:r>
            <a:r>
              <a:rPr lang="en-US" sz="2000" dirty="0" smtClean="0"/>
              <a:t>Consequently</a:t>
            </a:r>
            <a:r>
              <a:rPr lang="en-US" sz="2000" dirty="0"/>
              <a:t>, pressure falls continuously as blood moves </a:t>
            </a:r>
            <a:r>
              <a:rPr lang="en-US" sz="2000" dirty="0" smtClean="0"/>
              <a:t>farther </a:t>
            </a:r>
            <a:r>
              <a:rPr lang="en-US" sz="2000" dirty="0"/>
              <a:t>from the </a:t>
            </a:r>
            <a:r>
              <a:rPr lang="en-US" sz="2000" dirty="0" smtClean="0"/>
              <a:t>heart</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The </a:t>
            </a:r>
            <a:r>
              <a:rPr lang="en-US" sz="2000" dirty="0"/>
              <a:t>highest pressure in the vessels of the cardiovascular system is </a:t>
            </a:r>
            <a:r>
              <a:rPr lang="en-US" sz="2000" dirty="0" smtClean="0"/>
              <a:t>found </a:t>
            </a:r>
            <a:r>
              <a:rPr lang="en-US" sz="2000" dirty="0"/>
              <a:t>in the aorta and systemic arteries as they receive blood from the left ventricle. </a:t>
            </a:r>
            <a:endParaRPr lang="en-US" sz="2000" dirty="0" smtClean="0"/>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smtClean="0"/>
              <a:t>The </a:t>
            </a:r>
            <a:r>
              <a:rPr lang="en-US" sz="2000" dirty="0"/>
              <a:t>lowest pressure is in the venae </a:t>
            </a:r>
            <a:r>
              <a:rPr lang="en-US" sz="2000" dirty="0" smtClean="0"/>
              <a:t>cava, </a:t>
            </a:r>
            <a:r>
              <a:rPr lang="en-US" sz="2000" dirty="0"/>
              <a:t>just before they empty into the right atrium</a:t>
            </a:r>
            <a:r>
              <a:rPr lang="en-US" sz="2000" dirty="0" smtClean="0"/>
              <a:t>.</a:t>
            </a:r>
          </a:p>
        </p:txBody>
      </p:sp>
      <p:sp>
        <p:nvSpPr>
          <p:cNvPr id="3" name="Rectangle 2"/>
          <p:cNvSpPr/>
          <p:nvPr/>
        </p:nvSpPr>
        <p:spPr>
          <a:xfrm>
            <a:off x="0" y="161052"/>
            <a:ext cx="3728841" cy="461665"/>
          </a:xfrm>
          <a:prstGeom prst="rect">
            <a:avLst/>
          </a:prstGeom>
        </p:spPr>
        <p:txBody>
          <a:bodyPr wrap="none">
            <a:spAutoFit/>
          </a:bodyPr>
          <a:lstStyle/>
          <a:p>
            <a:r>
              <a:rPr lang="en-US" sz="2400" b="1" dirty="0"/>
              <a:t>PRESSURE, VOLUME, </a:t>
            </a:r>
            <a:r>
              <a:rPr lang="en-US" sz="2400" b="1" dirty="0" smtClean="0"/>
              <a:t>FLOW </a:t>
            </a:r>
            <a:endParaRPr lang="en-US" sz="2400" b="1" dirty="0"/>
          </a:p>
        </p:txBody>
      </p:sp>
      <p:pic>
        <p:nvPicPr>
          <p:cNvPr id="4" name="Picture 3"/>
          <p:cNvPicPr>
            <a:picLocks noChangeAspect="1"/>
          </p:cNvPicPr>
          <p:nvPr/>
        </p:nvPicPr>
        <p:blipFill>
          <a:blip r:embed="rId2"/>
          <a:stretch>
            <a:fillRect/>
          </a:stretch>
        </p:blipFill>
        <p:spPr>
          <a:xfrm>
            <a:off x="7300021" y="312847"/>
            <a:ext cx="4324167" cy="3042411"/>
          </a:xfrm>
          <a:prstGeom prst="rect">
            <a:avLst/>
          </a:prstGeom>
        </p:spPr>
      </p:pic>
      <p:pic>
        <p:nvPicPr>
          <p:cNvPr id="2050" name="Picture 2" descr="Afficher l’image sour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77801" y="4050224"/>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4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38078"/>
            <a:ext cx="6430297" cy="4524315"/>
          </a:xfrm>
          <a:prstGeom prst="rect">
            <a:avLst/>
          </a:prstGeom>
        </p:spPr>
        <p:txBody>
          <a:bodyPr wrap="square">
            <a:spAutoFit/>
          </a:bodyPr>
          <a:lstStyle/>
          <a:p>
            <a:pPr marL="285750" indent="-285750" algn="just">
              <a:buFont typeface="Wingdings" panose="05000000000000000000" pitchFamily="2" charset="2"/>
              <a:buChar char="ü"/>
            </a:pPr>
            <a:r>
              <a:rPr lang="en-US" sz="2400" dirty="0" smtClean="0"/>
              <a:t>In each cardiac cycle, the atria and ventricles alternately contract and relax, forcing blood from areas of higher pressure to areas of lower pressure.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As a chamber of the heart contracts, blood pressure within it increases.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smtClean="0"/>
              <a:t>There is a relationship between the heart’s electrical signals (ECG) and changes in atrial pressure, ventricular pressure, aortic pressure, and ventricular volume during the cardiac cycle. </a:t>
            </a:r>
          </a:p>
        </p:txBody>
      </p:sp>
      <p:sp>
        <p:nvSpPr>
          <p:cNvPr id="4" name="Rectangle 3"/>
          <p:cNvSpPr/>
          <p:nvPr/>
        </p:nvSpPr>
        <p:spPr>
          <a:xfrm>
            <a:off x="0" y="337878"/>
            <a:ext cx="7442871"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Pressure and Volume Changes during the Cardiac Cycle</a:t>
            </a:r>
          </a:p>
        </p:txBody>
      </p:sp>
      <p:pic>
        <p:nvPicPr>
          <p:cNvPr id="5" name="Picture 2" descr="Afficher l’image sour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76171" y="2199301"/>
            <a:ext cx="3832190" cy="287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1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547"/>
            <a:ext cx="6636774" cy="4524315"/>
          </a:xfrm>
          <a:prstGeom prst="rect">
            <a:avLst/>
          </a:prstGeom>
        </p:spPr>
        <p:txBody>
          <a:bodyPr wrap="square">
            <a:spAutoFit/>
          </a:bodyPr>
          <a:lstStyle/>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The pressures given in the figure apply to the left side of the heart; pressures on the right side are considerably lower.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Each ventricle, however, expels the same volume of blood per beat, and the same pattern exists for both pumping chambers.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When heart rate is 75 beats/min, a cardiac cycle lasts 0.8 sec. </a:t>
            </a:r>
            <a:endParaRPr lang="en-US" sz="2400" dirty="0" smtClean="0"/>
          </a:p>
          <a:p>
            <a:pPr marL="285750" indent="-285750" algn="just">
              <a:buFont typeface="Wingdings" panose="05000000000000000000" pitchFamily="2" charset="2"/>
              <a:buChar char="ü"/>
            </a:pPr>
            <a:endParaRPr lang="en-US" sz="2400" dirty="0"/>
          </a:p>
        </p:txBody>
      </p:sp>
      <p:sp>
        <p:nvSpPr>
          <p:cNvPr id="3" name="Rectangle 2"/>
          <p:cNvSpPr/>
          <p:nvPr/>
        </p:nvSpPr>
        <p:spPr>
          <a:xfrm>
            <a:off x="0" y="337878"/>
            <a:ext cx="7442871"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Pressure and Volume Changes during the Cardiac Cycle</a:t>
            </a:r>
          </a:p>
        </p:txBody>
      </p:sp>
      <p:pic>
        <p:nvPicPr>
          <p:cNvPr id="4" name="Picture 2" descr="Afficher l’image sour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80307" y="1970701"/>
            <a:ext cx="4009172" cy="30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7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34821"/>
            <a:ext cx="5796116" cy="5262979"/>
          </a:xfrm>
          <a:prstGeom prst="rect">
            <a:avLst/>
          </a:prstGeom>
        </p:spPr>
        <p:txBody>
          <a:bodyPr wrap="square">
            <a:spAutoFit/>
          </a:bodyPr>
          <a:lstStyle/>
          <a:p>
            <a:pPr marL="285750" indent="-285750" algn="just">
              <a:buFont typeface="Arial" panose="020B0604020202020204" pitchFamily="34" charset="0"/>
              <a:buChar char="•"/>
            </a:pPr>
            <a:r>
              <a:rPr lang="en-US" sz="2400" dirty="0" smtClean="0"/>
              <a:t>During atrial systole, which lasts about 0.1 sec, the atria are contracting. At the same time, the ventricles are relaxed.</a:t>
            </a:r>
          </a:p>
          <a:p>
            <a:pPr marL="285750" indent="-285750" algn="just">
              <a:buFont typeface="Arial" panose="020B0604020202020204" pitchFamily="34" charset="0"/>
              <a:buChar char="•"/>
            </a:pPr>
            <a:endParaRPr lang="en-US" sz="2400" dirty="0" smtClean="0"/>
          </a:p>
          <a:p>
            <a:pPr algn="just"/>
            <a:r>
              <a:rPr lang="en-US" sz="2400" b="1" dirty="0" smtClean="0"/>
              <a:t>1- Depolarization of the SA node </a:t>
            </a:r>
            <a:r>
              <a:rPr lang="en-US" sz="2400" dirty="0" smtClean="0"/>
              <a:t>causes atrial depolarization, marked by the P wave in the ECG.</a:t>
            </a:r>
          </a:p>
          <a:p>
            <a:pPr algn="just"/>
            <a:endParaRPr lang="en-US" sz="2400" dirty="0"/>
          </a:p>
          <a:p>
            <a:pPr algn="just"/>
            <a:r>
              <a:rPr lang="en-US" sz="2400" dirty="0" smtClean="0"/>
              <a:t>2- </a:t>
            </a:r>
            <a:r>
              <a:rPr lang="en-US" sz="2400" b="1" dirty="0" smtClean="0"/>
              <a:t>Atrial depolarization causes atrial systole. </a:t>
            </a:r>
          </a:p>
          <a:p>
            <a:pPr algn="just"/>
            <a:endParaRPr lang="en-US" sz="2400" dirty="0"/>
          </a:p>
          <a:p>
            <a:pPr marL="800100" lvl="1" indent="-342900" algn="just">
              <a:buFont typeface="Wingdings" panose="05000000000000000000" pitchFamily="2" charset="2"/>
              <a:buChar char="ü"/>
            </a:pPr>
            <a:r>
              <a:rPr lang="en-US" sz="2400" dirty="0" smtClean="0"/>
              <a:t>As the atria contract, they exert pressure on the blood within, which forces blood through the open AV valves into the ventricles.</a:t>
            </a:r>
          </a:p>
        </p:txBody>
      </p:sp>
      <p:sp>
        <p:nvSpPr>
          <p:cNvPr id="3" name="Rectangle 2"/>
          <p:cNvSpPr/>
          <p:nvPr/>
        </p:nvSpPr>
        <p:spPr>
          <a:xfrm>
            <a:off x="0" y="359950"/>
            <a:ext cx="2143728"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Atrial Systole</a:t>
            </a:r>
          </a:p>
        </p:txBody>
      </p:sp>
      <p:pic>
        <p:nvPicPr>
          <p:cNvPr id="4" name="Picture 3"/>
          <p:cNvPicPr>
            <a:picLocks noChangeAspect="1"/>
          </p:cNvPicPr>
          <p:nvPr/>
        </p:nvPicPr>
        <p:blipFill>
          <a:blip r:embed="rId2"/>
          <a:stretch>
            <a:fillRect/>
          </a:stretch>
        </p:blipFill>
        <p:spPr>
          <a:xfrm>
            <a:off x="6840374" y="1469328"/>
            <a:ext cx="5351625" cy="4348911"/>
          </a:xfrm>
          <a:prstGeom prst="rect">
            <a:avLst/>
          </a:prstGeom>
        </p:spPr>
      </p:pic>
    </p:spTree>
    <p:extLst>
      <p:ext uri="{BB962C8B-B14F-4D97-AF65-F5344CB8AC3E}">
        <p14:creationId xmlns:p14="http://schemas.microsoft.com/office/powerpoint/2010/main" val="427222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1637"/>
            <a:ext cx="6548284" cy="5632311"/>
          </a:xfrm>
          <a:prstGeom prst="rect">
            <a:avLst/>
          </a:prstGeom>
        </p:spPr>
        <p:txBody>
          <a:bodyPr wrap="square">
            <a:spAutoFit/>
          </a:bodyPr>
          <a:lstStyle/>
          <a:p>
            <a:pPr algn="just"/>
            <a:r>
              <a:rPr lang="en-US" sz="2400" b="1" dirty="0" smtClean="0"/>
              <a:t>3- Atrial systole contributes a final 25 mL </a:t>
            </a:r>
            <a:r>
              <a:rPr lang="en-US" sz="2400" dirty="0" smtClean="0"/>
              <a:t>of blood to the volume already in each ventricle (about 105 mL). </a:t>
            </a:r>
          </a:p>
          <a:p>
            <a:pPr algn="just"/>
            <a:endParaRPr lang="en-US" sz="2400" dirty="0"/>
          </a:p>
          <a:p>
            <a:pPr marL="914400" lvl="1" indent="-457200" algn="just">
              <a:buFont typeface="Wingdings" panose="05000000000000000000" pitchFamily="2" charset="2"/>
              <a:buChar char="ü"/>
            </a:pPr>
            <a:r>
              <a:rPr lang="en-US" sz="2400" dirty="0" smtClean="0"/>
              <a:t>The end of atrial systole is also the end of ventricular diastole (relaxation). </a:t>
            </a:r>
          </a:p>
          <a:p>
            <a:pPr marL="914400" lvl="1" indent="-457200" algn="just">
              <a:buFont typeface="Wingdings" panose="05000000000000000000" pitchFamily="2" charset="2"/>
              <a:buChar char="ü"/>
            </a:pPr>
            <a:endParaRPr lang="en-US" sz="2400" dirty="0"/>
          </a:p>
          <a:p>
            <a:pPr marL="914400" lvl="1" indent="-457200" algn="just">
              <a:buFont typeface="Wingdings" panose="05000000000000000000" pitchFamily="2" charset="2"/>
              <a:buChar char="ü"/>
            </a:pPr>
            <a:r>
              <a:rPr lang="en-US" sz="2400" dirty="0" smtClean="0"/>
              <a:t>Thus, each ventricle contains about 130 mL at the end of its relaxation period (diastole). </a:t>
            </a:r>
          </a:p>
          <a:p>
            <a:pPr marL="914400" lvl="1" indent="-457200" algn="just">
              <a:buFont typeface="Wingdings" panose="05000000000000000000" pitchFamily="2" charset="2"/>
              <a:buChar char="ü"/>
            </a:pPr>
            <a:endParaRPr lang="en-US" sz="2400" dirty="0"/>
          </a:p>
          <a:p>
            <a:pPr marL="914400" lvl="1" indent="-457200" algn="just">
              <a:buFont typeface="Wingdings" panose="05000000000000000000" pitchFamily="2" charset="2"/>
              <a:buChar char="ü"/>
            </a:pPr>
            <a:r>
              <a:rPr lang="en-US" sz="2400" dirty="0" smtClean="0"/>
              <a:t>This blood volume is called the end-diastolic volume (EDV).</a:t>
            </a:r>
          </a:p>
          <a:p>
            <a:pPr algn="just"/>
            <a:endParaRPr lang="en-US" sz="2400" dirty="0" smtClean="0"/>
          </a:p>
          <a:p>
            <a:pPr algn="just"/>
            <a:r>
              <a:rPr lang="en-US" sz="2400" b="1" dirty="0" smtClean="0"/>
              <a:t>4- The QRS complex </a:t>
            </a:r>
            <a:r>
              <a:rPr lang="en-US" sz="2400" dirty="0" smtClean="0"/>
              <a:t>in the ECG marks the onset of ventricular depolarization.</a:t>
            </a:r>
            <a:endParaRPr lang="ar-IQ" sz="2400" dirty="0"/>
          </a:p>
        </p:txBody>
      </p:sp>
      <p:sp>
        <p:nvSpPr>
          <p:cNvPr id="3" name="Rectangle 2"/>
          <p:cNvSpPr/>
          <p:nvPr/>
        </p:nvSpPr>
        <p:spPr>
          <a:xfrm>
            <a:off x="0" y="359950"/>
            <a:ext cx="2143728"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Atrial Systole</a:t>
            </a:r>
          </a:p>
        </p:txBody>
      </p:sp>
      <p:pic>
        <p:nvPicPr>
          <p:cNvPr id="4" name="Picture 3"/>
          <p:cNvPicPr>
            <a:picLocks noChangeAspect="1"/>
          </p:cNvPicPr>
          <p:nvPr/>
        </p:nvPicPr>
        <p:blipFill>
          <a:blip r:embed="rId2"/>
          <a:stretch>
            <a:fillRect/>
          </a:stretch>
        </p:blipFill>
        <p:spPr>
          <a:xfrm>
            <a:off x="7103537" y="1447207"/>
            <a:ext cx="5088464" cy="4135058"/>
          </a:xfrm>
          <a:prstGeom prst="rect">
            <a:avLst/>
          </a:prstGeom>
          <a:ln>
            <a:solidFill>
              <a:schemeClr val="bg2"/>
            </a:solidFill>
          </a:ln>
        </p:spPr>
      </p:pic>
    </p:spTree>
    <p:extLst>
      <p:ext uri="{BB962C8B-B14F-4D97-AF65-F5344CB8AC3E}">
        <p14:creationId xmlns:p14="http://schemas.microsoft.com/office/powerpoint/2010/main" val="337285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2204"/>
            <a:ext cx="7196718" cy="6247864"/>
          </a:xfrm>
          <a:prstGeom prst="rect">
            <a:avLst/>
          </a:prstGeom>
        </p:spPr>
        <p:txBody>
          <a:bodyPr wrap="square">
            <a:spAutoFit/>
          </a:bodyPr>
          <a:lstStyle/>
          <a:p>
            <a:pPr marL="285750" indent="-285750" algn="just">
              <a:buFont typeface="Arial" panose="020B0604020202020204" pitchFamily="34" charset="0"/>
              <a:buChar char="•"/>
            </a:pPr>
            <a:r>
              <a:rPr lang="en-US" sz="2000" dirty="0" smtClean="0">
                <a:cs typeface="+mj-cs"/>
              </a:rPr>
              <a:t>During ventricular systole, which lasts about 0.3 sec, the ventricles are contracting. At the same time, the atria are relaxed in atrial diastole.</a:t>
            </a:r>
          </a:p>
          <a:p>
            <a:pPr marL="285750" indent="-285750" algn="just">
              <a:buFont typeface="Arial" panose="020B0604020202020204" pitchFamily="34" charset="0"/>
              <a:buChar char="•"/>
            </a:pPr>
            <a:endParaRPr lang="en-US" sz="2000" dirty="0" smtClean="0">
              <a:cs typeface="+mj-cs"/>
            </a:endParaRPr>
          </a:p>
          <a:p>
            <a:pPr algn="just"/>
            <a:r>
              <a:rPr lang="en-US" sz="2000" b="1" dirty="0" smtClean="0">
                <a:cs typeface="+mj-cs"/>
              </a:rPr>
              <a:t>5-Ventricular depolarization causes ventricular systole. </a:t>
            </a:r>
          </a:p>
          <a:p>
            <a:pPr algn="just"/>
            <a:endParaRPr lang="en-US" sz="2000" dirty="0" smtClean="0">
              <a:cs typeface="+mj-cs"/>
            </a:endParaRPr>
          </a:p>
          <a:p>
            <a:pPr marL="342900" indent="-342900" algn="just">
              <a:buFont typeface="Wingdings" panose="05000000000000000000" pitchFamily="2" charset="2"/>
              <a:buChar char="ü"/>
            </a:pPr>
            <a:r>
              <a:rPr lang="en-US" sz="2000" dirty="0" smtClean="0">
                <a:cs typeface="+mj-cs"/>
              </a:rPr>
              <a:t>As ventricular systole begins, pressure rises inside the ventricles and pushes blood up against the atrioventricular (AV) valves, forcing them shut. </a:t>
            </a:r>
          </a:p>
          <a:p>
            <a:pPr marL="342900" indent="-342900" algn="just">
              <a:buFont typeface="Wingdings" panose="05000000000000000000" pitchFamily="2" charset="2"/>
              <a:buChar char="ü"/>
            </a:pPr>
            <a:endParaRPr lang="en-US" sz="2000" dirty="0" smtClean="0">
              <a:cs typeface="+mj-cs"/>
            </a:endParaRPr>
          </a:p>
          <a:p>
            <a:pPr marL="342900" indent="-342900" algn="just">
              <a:buFont typeface="Wingdings" panose="05000000000000000000" pitchFamily="2" charset="2"/>
              <a:buChar char="ü"/>
            </a:pPr>
            <a:r>
              <a:rPr lang="en-US" sz="2000" dirty="0" smtClean="0">
                <a:cs typeface="+mj-cs"/>
              </a:rPr>
              <a:t>For about 0.05 seconds, both the SL (semilunar) and AV valves are closed. This is the period of </a:t>
            </a:r>
            <a:r>
              <a:rPr lang="en-US" sz="2000" dirty="0" err="1" smtClean="0">
                <a:cs typeface="+mj-cs"/>
              </a:rPr>
              <a:t>isovolummetric</a:t>
            </a:r>
            <a:r>
              <a:rPr lang="en-US" sz="2000" dirty="0" smtClean="0">
                <a:cs typeface="+mj-cs"/>
              </a:rPr>
              <a:t> contraction. </a:t>
            </a:r>
          </a:p>
          <a:p>
            <a:pPr marL="342900" indent="-342900" algn="just">
              <a:buFont typeface="Wingdings" panose="05000000000000000000" pitchFamily="2" charset="2"/>
              <a:buChar char="ü"/>
            </a:pPr>
            <a:endParaRPr lang="en-US" sz="2000" dirty="0">
              <a:cs typeface="+mj-cs"/>
            </a:endParaRPr>
          </a:p>
          <a:p>
            <a:pPr marL="342900" indent="-342900" algn="just">
              <a:buFont typeface="Wingdings" panose="05000000000000000000" pitchFamily="2" charset="2"/>
              <a:buChar char="ü"/>
            </a:pPr>
            <a:r>
              <a:rPr lang="en-US" sz="2000" dirty="0" smtClean="0">
                <a:cs typeface="+mj-cs"/>
              </a:rPr>
              <a:t>During this interval, cardiac muscle fibers are contracting and exerting force but are not yet shortening. </a:t>
            </a:r>
          </a:p>
          <a:p>
            <a:pPr marL="342900" indent="-342900" algn="just">
              <a:buFont typeface="Wingdings" panose="05000000000000000000" pitchFamily="2" charset="2"/>
              <a:buChar char="ü"/>
            </a:pPr>
            <a:endParaRPr lang="en-US" sz="2000" dirty="0">
              <a:cs typeface="+mj-cs"/>
            </a:endParaRPr>
          </a:p>
          <a:p>
            <a:pPr marL="342900" indent="-342900" algn="just">
              <a:buFont typeface="Wingdings" panose="05000000000000000000" pitchFamily="2" charset="2"/>
              <a:buChar char="ü"/>
            </a:pPr>
            <a:r>
              <a:rPr lang="en-US" sz="2000" dirty="0" smtClean="0">
                <a:cs typeface="+mj-cs"/>
              </a:rPr>
              <a:t>Thus, the muscle contraction is isometric (same length). </a:t>
            </a:r>
          </a:p>
          <a:p>
            <a:pPr marL="342900" indent="-342900" algn="just">
              <a:buFont typeface="Wingdings" panose="05000000000000000000" pitchFamily="2" charset="2"/>
              <a:buChar char="ü"/>
            </a:pPr>
            <a:endParaRPr lang="en-US" sz="2000" dirty="0">
              <a:cs typeface="+mj-cs"/>
            </a:endParaRPr>
          </a:p>
          <a:p>
            <a:pPr marL="342900" indent="-342900" algn="just">
              <a:buFont typeface="Wingdings" panose="05000000000000000000" pitchFamily="2" charset="2"/>
              <a:buChar char="ü"/>
            </a:pPr>
            <a:r>
              <a:rPr lang="en-US" sz="2000" dirty="0" smtClean="0">
                <a:cs typeface="+mj-cs"/>
              </a:rPr>
              <a:t>Moreover, because all four valves are closed, ventricular volume remains the same (</a:t>
            </a:r>
            <a:r>
              <a:rPr lang="en-US" sz="2000" dirty="0" err="1" smtClean="0">
                <a:cs typeface="+mj-cs"/>
              </a:rPr>
              <a:t>isovolumic</a:t>
            </a:r>
            <a:r>
              <a:rPr lang="en-US" sz="2000" dirty="0" smtClean="0">
                <a:cs typeface="+mj-cs"/>
              </a:rPr>
              <a:t>). </a:t>
            </a:r>
            <a:endParaRPr lang="ar-IQ" sz="2000" dirty="0">
              <a:cs typeface="+mj-cs"/>
            </a:endParaRPr>
          </a:p>
        </p:txBody>
      </p:sp>
      <p:sp>
        <p:nvSpPr>
          <p:cNvPr id="3" name="Rectangle 2"/>
          <p:cNvSpPr/>
          <p:nvPr/>
        </p:nvSpPr>
        <p:spPr>
          <a:xfrm>
            <a:off x="0" y="30539"/>
            <a:ext cx="2854308"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Ventricular Systole</a:t>
            </a:r>
          </a:p>
        </p:txBody>
      </p:sp>
      <p:pic>
        <p:nvPicPr>
          <p:cNvPr id="4" name="Picture 3"/>
          <p:cNvPicPr>
            <a:picLocks noChangeAspect="1"/>
          </p:cNvPicPr>
          <p:nvPr/>
        </p:nvPicPr>
        <p:blipFill>
          <a:blip r:embed="rId2"/>
          <a:stretch>
            <a:fillRect/>
          </a:stretch>
        </p:blipFill>
        <p:spPr>
          <a:xfrm>
            <a:off x="7775046" y="1867537"/>
            <a:ext cx="4416954" cy="3589366"/>
          </a:xfrm>
          <a:prstGeom prst="rect">
            <a:avLst/>
          </a:prstGeom>
          <a:ln>
            <a:solidFill>
              <a:schemeClr val="bg2"/>
            </a:solidFill>
          </a:ln>
        </p:spPr>
      </p:pic>
    </p:spTree>
    <p:extLst>
      <p:ext uri="{BB962C8B-B14F-4D97-AF65-F5344CB8AC3E}">
        <p14:creationId xmlns:p14="http://schemas.microsoft.com/office/powerpoint/2010/main" val="69820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7025"/>
            <a:ext cx="7012858" cy="6370975"/>
          </a:xfrm>
          <a:prstGeom prst="rect">
            <a:avLst/>
          </a:prstGeom>
        </p:spPr>
        <p:txBody>
          <a:bodyPr wrap="square">
            <a:spAutoFit/>
          </a:bodyPr>
          <a:lstStyle/>
          <a:p>
            <a:pPr algn="just"/>
            <a:r>
              <a:rPr lang="en-US" sz="2400" b="1" dirty="0" smtClean="0"/>
              <a:t>6- Continued contraction of the ventricles causes pressure inside the chambers to rise sharply. </a:t>
            </a:r>
          </a:p>
          <a:p>
            <a:pPr algn="just"/>
            <a:endParaRPr lang="en-US" sz="2400" b="1" dirty="0" smtClean="0"/>
          </a:p>
          <a:p>
            <a:pPr marL="800100" lvl="1" indent="-342900" algn="just">
              <a:buFont typeface="Wingdings" panose="05000000000000000000" pitchFamily="2" charset="2"/>
              <a:buChar char="ü"/>
            </a:pPr>
            <a:r>
              <a:rPr lang="en-US" sz="2400" dirty="0" smtClean="0"/>
              <a:t>When left ventricular pressure surpasses aortic pressure at about 80 millimeters of mercury (mmHg) and right ventricular pressure rises above the pressure in the pulmonary trunk (about 20 mmHg), both SL valves open. </a:t>
            </a:r>
          </a:p>
          <a:p>
            <a:pPr marL="800100" lvl="1" indent="-342900" algn="just">
              <a:buFont typeface="Wingdings" panose="05000000000000000000" pitchFamily="2" charset="2"/>
              <a:buChar char="ü"/>
            </a:pPr>
            <a:endParaRPr lang="en-US" sz="2400" dirty="0"/>
          </a:p>
          <a:p>
            <a:pPr marL="800100" lvl="1" indent="-342900" algn="just">
              <a:buFont typeface="Wingdings" panose="05000000000000000000" pitchFamily="2" charset="2"/>
              <a:buChar char="ü"/>
            </a:pPr>
            <a:r>
              <a:rPr lang="en-US" sz="2400" dirty="0" smtClean="0"/>
              <a:t>At this point, ejection of blood from the heart begins. The period when the SL valves are open is ventricular ejection and lasts for about 0.25 sec. </a:t>
            </a:r>
          </a:p>
          <a:p>
            <a:pPr marL="800100" lvl="1" indent="-342900" algn="just">
              <a:buFont typeface="Wingdings" panose="05000000000000000000" pitchFamily="2" charset="2"/>
              <a:buChar char="ü"/>
            </a:pPr>
            <a:endParaRPr lang="en-US" sz="2400" dirty="0"/>
          </a:p>
          <a:p>
            <a:pPr marL="800100" lvl="1" indent="-342900" algn="just">
              <a:buFont typeface="Wingdings" panose="05000000000000000000" pitchFamily="2" charset="2"/>
              <a:buChar char="ü"/>
            </a:pPr>
            <a:r>
              <a:rPr lang="en-US" sz="2400" dirty="0" smtClean="0"/>
              <a:t>The pressure in the left ventricle continues to rise to about 120 mmHg, and the pressure in the right ventricle climbs to about 25–30 mmHg. </a:t>
            </a:r>
          </a:p>
        </p:txBody>
      </p:sp>
      <p:sp>
        <p:nvSpPr>
          <p:cNvPr id="3" name="Rectangle 2"/>
          <p:cNvSpPr/>
          <p:nvPr/>
        </p:nvSpPr>
        <p:spPr>
          <a:xfrm>
            <a:off x="0" y="30539"/>
            <a:ext cx="2854308" cy="461665"/>
          </a:xfrm>
          <a:prstGeom prst="rect">
            <a:avLst/>
          </a:prstGeom>
        </p:spPr>
        <p:txBody>
          <a:bodyPr wrap="none">
            <a:spAutoFit/>
          </a:bodyPr>
          <a:lstStyle/>
          <a:p>
            <a:pPr marL="285750" indent="-285750">
              <a:buFont typeface="Wingdings" panose="05000000000000000000" pitchFamily="2" charset="2"/>
              <a:buChar char="q"/>
            </a:pPr>
            <a:r>
              <a:rPr lang="en-US" sz="2400" b="1" dirty="0" smtClean="0"/>
              <a:t>Ventricular Systole</a:t>
            </a:r>
          </a:p>
        </p:txBody>
      </p:sp>
      <p:pic>
        <p:nvPicPr>
          <p:cNvPr id="4" name="Picture 3"/>
          <p:cNvPicPr>
            <a:picLocks noChangeAspect="1"/>
          </p:cNvPicPr>
          <p:nvPr/>
        </p:nvPicPr>
        <p:blipFill>
          <a:blip r:embed="rId2"/>
          <a:stretch>
            <a:fillRect/>
          </a:stretch>
        </p:blipFill>
        <p:spPr>
          <a:xfrm>
            <a:off x="7121682" y="1506199"/>
            <a:ext cx="5070317" cy="4120311"/>
          </a:xfrm>
          <a:prstGeom prst="rect">
            <a:avLst/>
          </a:prstGeom>
        </p:spPr>
      </p:pic>
    </p:spTree>
    <p:extLst>
      <p:ext uri="{BB962C8B-B14F-4D97-AF65-F5344CB8AC3E}">
        <p14:creationId xmlns:p14="http://schemas.microsoft.com/office/powerpoint/2010/main" val="3561223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1089</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dc:creator>
  <cp:lastModifiedBy>Maher</cp:lastModifiedBy>
  <cp:revision>53</cp:revision>
  <dcterms:created xsi:type="dcterms:W3CDTF">2022-11-04T09:07:29Z</dcterms:created>
  <dcterms:modified xsi:type="dcterms:W3CDTF">2024-03-20T03:02:13Z</dcterms:modified>
</cp:coreProperties>
</file>