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6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2" autoAdjust="0"/>
  </p:normalViewPr>
  <p:slideViewPr>
    <p:cSldViewPr>
      <p:cViewPr>
        <p:scale>
          <a:sx n="70" d="100"/>
          <a:sy n="7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C2989-F203-48B5-97B7-FF3CC31A063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F10B4-12C2-438C-82AC-3454F27BE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8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F10B4-12C2-438C-82AC-3454F27BE8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2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CC04DB-6A80-48E5-92F3-0A8AD88F611F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D1347E-3894-4500-AF0C-F3BD2D2B1B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0" y="5334000"/>
            <a:ext cx="9144000" cy="1524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CHAPTE R 1 Medical terminology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914400"/>
            <a:ext cx="1247800" cy="12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48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7772400" cy="6227136"/>
          </a:xfrm>
        </p:spPr>
        <p:txBody>
          <a:bodyPr/>
          <a:lstStyle/>
          <a:p>
            <a:r>
              <a:rPr lang="en-US" dirty="0"/>
              <a:t>5. Islamic doctors were especially good in the field </a:t>
            </a:r>
            <a:r>
              <a:rPr lang="en-US" dirty="0" smtClean="0"/>
              <a:t>of........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pl-PL" dirty="0"/>
              <a:t>a. </a:t>
            </a:r>
            <a:r>
              <a:rPr lang="pl-PL" dirty="0" smtClean="0"/>
              <a:t>Psychiatry</a:t>
            </a:r>
            <a:endParaRPr lang="en-US" dirty="0" smtClean="0"/>
          </a:p>
          <a:p>
            <a:endParaRPr lang="pl-PL" dirty="0"/>
          </a:p>
          <a:p>
            <a:r>
              <a:rPr lang="pl-PL" dirty="0"/>
              <a:t>b. </a:t>
            </a:r>
            <a:r>
              <a:rPr lang="pl-PL" dirty="0" smtClean="0"/>
              <a:t>Ophthalmology</a:t>
            </a:r>
            <a:endParaRPr lang="en-US" dirty="0" smtClean="0"/>
          </a:p>
          <a:p>
            <a:endParaRPr lang="pl-PL" dirty="0"/>
          </a:p>
          <a:p>
            <a:r>
              <a:rPr lang="pl-PL" dirty="0"/>
              <a:t>c. </a:t>
            </a:r>
            <a:r>
              <a:rPr lang="pl-PL" dirty="0" smtClean="0"/>
              <a:t>Cardiology</a:t>
            </a:r>
            <a:endParaRPr lang="en-US" dirty="0" smtClean="0"/>
          </a:p>
          <a:p>
            <a:endParaRPr lang="pl-PL" dirty="0"/>
          </a:p>
          <a:p>
            <a:r>
              <a:rPr lang="pl-PL" dirty="0"/>
              <a:t>d. psychology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" y="16002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1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227136"/>
          </a:xfrm>
        </p:spPr>
        <p:txBody>
          <a:bodyPr/>
          <a:lstStyle/>
          <a:p>
            <a:r>
              <a:rPr lang="en-US" dirty="0"/>
              <a:t>6. Ninth-century Muslim hospitals </a:t>
            </a:r>
            <a:r>
              <a:rPr lang="en-US" dirty="0" smtClean="0"/>
              <a:t>were ........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a. quite similar in organization to modern </a:t>
            </a:r>
            <a:r>
              <a:rPr lang="en-US" dirty="0" smtClean="0"/>
              <a:t>ones</a:t>
            </a:r>
          </a:p>
          <a:p>
            <a:endParaRPr lang="en-US" dirty="0"/>
          </a:p>
          <a:p>
            <a:r>
              <a:rPr lang="en-US" dirty="0"/>
              <a:t>b. quite different in organization from modern </a:t>
            </a:r>
            <a:r>
              <a:rPr lang="en-US" dirty="0" smtClean="0"/>
              <a:t>ones</a:t>
            </a:r>
          </a:p>
          <a:p>
            <a:endParaRPr lang="en-US" dirty="0"/>
          </a:p>
          <a:p>
            <a:r>
              <a:rPr lang="en-US" dirty="0"/>
              <a:t>c. simple tents with all patients </a:t>
            </a:r>
            <a:r>
              <a:rPr lang="en-US" dirty="0" smtClean="0"/>
              <a:t>placed together</a:t>
            </a:r>
          </a:p>
          <a:p>
            <a:endParaRPr lang="en-US" dirty="0"/>
          </a:p>
          <a:p>
            <a:r>
              <a:rPr lang="en-US" dirty="0"/>
              <a:t>d. nonexistent; doctors made house calls instead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15240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8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467600" cy="6227136"/>
          </a:xfrm>
        </p:spPr>
        <p:txBody>
          <a:bodyPr/>
          <a:lstStyle/>
          <a:p>
            <a:r>
              <a:rPr lang="en-US" dirty="0"/>
              <a:t>7. In the eleventh century, the Muslim solution to </a:t>
            </a:r>
            <a:r>
              <a:rPr lang="en-US" dirty="0" smtClean="0"/>
              <a:t>caring for </a:t>
            </a:r>
            <a:r>
              <a:rPr lang="en-US" dirty="0"/>
              <a:t>patients in remote areas was </a:t>
            </a:r>
            <a:r>
              <a:rPr lang="en-US" dirty="0" smtClean="0"/>
              <a:t>........</a:t>
            </a:r>
          </a:p>
          <a:p>
            <a:endParaRPr lang="en-US" dirty="0"/>
          </a:p>
          <a:p>
            <a:r>
              <a:rPr lang="en-US" dirty="0"/>
              <a:t>a. the creation of pharmacies in all small towns and </a:t>
            </a:r>
            <a:r>
              <a:rPr lang="en-US" dirty="0" smtClean="0"/>
              <a:t>oases</a:t>
            </a:r>
          </a:p>
          <a:p>
            <a:endParaRPr lang="en-US" dirty="0"/>
          </a:p>
          <a:p>
            <a:r>
              <a:rPr lang="en-US" dirty="0"/>
              <a:t>b. traveling clinics that moved on the backs of </a:t>
            </a:r>
            <a:r>
              <a:rPr lang="en-US" dirty="0" smtClean="0"/>
              <a:t>camels</a:t>
            </a:r>
          </a:p>
          <a:p>
            <a:endParaRPr lang="en-US" dirty="0"/>
          </a:p>
          <a:p>
            <a:r>
              <a:rPr lang="en-US" dirty="0"/>
              <a:t>c. an emergency service that brought patients to </a:t>
            </a:r>
            <a:r>
              <a:rPr lang="en-US" dirty="0" smtClean="0"/>
              <a:t>the doctor’s house</a:t>
            </a:r>
          </a:p>
          <a:p>
            <a:endParaRPr lang="en-US" dirty="0"/>
          </a:p>
          <a:p>
            <a:r>
              <a:rPr lang="en-US" dirty="0"/>
              <a:t>d. hiring doctors forever in those areas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2971800"/>
            <a:ext cx="609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89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543800" cy="6324600"/>
          </a:xfrm>
        </p:spPr>
        <p:txBody>
          <a:bodyPr/>
          <a:lstStyle/>
          <a:p>
            <a:r>
              <a:rPr lang="en-US" dirty="0"/>
              <a:t>8. The underlined pronoun “They” (paragraph. 7) </a:t>
            </a:r>
            <a:r>
              <a:rPr lang="en-US" dirty="0" smtClean="0"/>
              <a:t>refers to ......</a:t>
            </a:r>
          </a:p>
          <a:p>
            <a:endParaRPr lang="en-US" dirty="0"/>
          </a:p>
          <a:p>
            <a:r>
              <a:rPr lang="en-US" dirty="0"/>
              <a:t>a. </a:t>
            </a:r>
            <a:r>
              <a:rPr lang="en-US" dirty="0" smtClean="0"/>
              <a:t>patients</a:t>
            </a:r>
          </a:p>
          <a:p>
            <a:endParaRPr lang="en-US" dirty="0"/>
          </a:p>
          <a:p>
            <a:r>
              <a:rPr lang="en-US" dirty="0"/>
              <a:t>b. Muslim </a:t>
            </a:r>
            <a:r>
              <a:rPr lang="en-US" dirty="0" smtClean="0"/>
              <a:t>people</a:t>
            </a:r>
          </a:p>
          <a:p>
            <a:endParaRPr lang="en-US" dirty="0"/>
          </a:p>
          <a:p>
            <a:r>
              <a:rPr lang="en-US" dirty="0"/>
              <a:t>c. </a:t>
            </a:r>
            <a:r>
              <a:rPr lang="en-US" dirty="0" smtClean="0"/>
              <a:t>hospitals</a:t>
            </a:r>
          </a:p>
          <a:p>
            <a:endParaRPr lang="en-US" dirty="0"/>
          </a:p>
          <a:p>
            <a:r>
              <a:rPr lang="en-US" dirty="0"/>
              <a:t>d. different wards</a:t>
            </a:r>
          </a:p>
        </p:txBody>
      </p:sp>
      <p:sp>
        <p:nvSpPr>
          <p:cNvPr id="4" name="Oval 3"/>
          <p:cNvSpPr/>
          <p:nvPr/>
        </p:nvSpPr>
        <p:spPr>
          <a:xfrm>
            <a:off x="457200" y="2590800"/>
            <a:ext cx="6096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List of Contents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Focus on reading</a:t>
            </a:r>
          </a:p>
          <a:p>
            <a:r>
              <a:rPr lang="en-US" sz="2800" dirty="0" smtClean="0"/>
              <a:t>Questions</a:t>
            </a:r>
          </a:p>
          <a:p>
            <a:r>
              <a:rPr lang="en-US" sz="2800" dirty="0" smtClean="0"/>
              <a:t>True / false</a:t>
            </a:r>
          </a:p>
          <a:p>
            <a:r>
              <a:rPr lang="en-US" sz="2800" dirty="0" smtClean="0"/>
              <a:t>Circle the letter from the correct answers 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181600"/>
            <a:ext cx="37349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09063" y="5181600"/>
            <a:ext cx="3581400" cy="1562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2800" dirty="0">
                <a:solidFill>
                  <a:prstClr val="black"/>
                </a:solidFill>
                <a:cs typeface="+mj-cs"/>
              </a:rPr>
              <a:t>Set by Lect.</a:t>
            </a:r>
          </a:p>
          <a:p>
            <a:pPr lvl="0" algn="ctr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2800" dirty="0" smtClean="0">
                <a:solidFill>
                  <a:prstClr val="black"/>
                </a:solidFill>
                <a:cs typeface="+mj-cs"/>
              </a:rPr>
              <a:t>Dr. </a:t>
            </a:r>
            <a:r>
              <a:rPr lang="en-US" sz="2800" dirty="0" err="1" smtClean="0">
                <a:solidFill>
                  <a:prstClr val="black"/>
                </a:solidFill>
                <a:cs typeface="+mj-cs"/>
              </a:rPr>
              <a:t>Laith</a:t>
            </a:r>
            <a:r>
              <a:rPr lang="en-US" sz="2800" dirty="0" smtClean="0">
                <a:solidFill>
                  <a:prstClr val="black"/>
                </a:solidFill>
                <a:cs typeface="+mj-cs"/>
              </a:rPr>
              <a:t> </a:t>
            </a:r>
            <a:r>
              <a:rPr lang="ar-SA" sz="2800" dirty="0" smtClean="0">
                <a:solidFill>
                  <a:prstClr val="black"/>
                </a:solidFill>
                <a:cs typeface="+mj-cs"/>
              </a:rPr>
              <a:t>&amp;</a:t>
            </a:r>
            <a:r>
              <a:rPr lang="en-US" sz="2800" dirty="0" smtClean="0">
                <a:solidFill>
                  <a:prstClr val="black"/>
                </a:solidFill>
                <a:cs typeface="+mj-cs"/>
              </a:rPr>
              <a:t>Dr. </a:t>
            </a:r>
            <a:r>
              <a:rPr lang="en-US" sz="2800" dirty="0" err="1" smtClean="0">
                <a:solidFill>
                  <a:prstClr val="black"/>
                </a:solidFill>
                <a:cs typeface="+mj-cs"/>
              </a:rPr>
              <a:t>Asaad</a:t>
            </a:r>
            <a:r>
              <a:rPr lang="en-US" sz="2800" dirty="0" smtClean="0">
                <a:solidFill>
                  <a:prstClr val="black"/>
                </a:solidFill>
                <a:cs typeface="+mj-cs"/>
              </a:rPr>
              <a:t> Lect. 6</a:t>
            </a:r>
            <a:endParaRPr lang="en-US" sz="2800" dirty="0">
              <a:solidFill>
                <a:prstClr val="black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394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 following question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Name some early Arab and Muslim scholars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*1/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known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Experienced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2/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Ibn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also called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“the Prince of Philosophers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Ibn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better known in the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West by his Latin name,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Avicenna</a:t>
            </a:r>
          </a:p>
        </p:txBody>
      </p:sp>
    </p:spTree>
    <p:extLst>
      <p:ext uri="{BB962C8B-B14F-4D97-AF65-F5344CB8AC3E}">
        <p14:creationId xmlns:p14="http://schemas.microsoft.com/office/powerpoint/2010/main" val="330067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7924800" cy="6248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In which fields did they excel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ranging in subject matter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medicine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alchemy to theology and astronomy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About half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on medicine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including a well-known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treatise on smallpox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credited with such personal contributions as recognizing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contagious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nature of tuberculosis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describing certain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skin diseases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psychological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disorders. He also observed that certain diseases can be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spread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water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and soil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 advanced view for his time.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8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True / false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</a:t>
            </a:r>
            <a:r>
              <a:rPr lang="en-US" dirty="0" smtClean="0"/>
              <a:t>----</a:t>
            </a:r>
            <a:r>
              <a:rPr lang="en-US" b="1" dirty="0" smtClean="0"/>
              <a:t>False</a:t>
            </a:r>
            <a:r>
              <a:rPr lang="en-US" dirty="0" smtClean="0"/>
              <a:t>----Al-</a:t>
            </a:r>
            <a:r>
              <a:rPr lang="en-US" dirty="0" err="1" smtClean="0"/>
              <a:t>Razi’s</a:t>
            </a:r>
            <a:r>
              <a:rPr lang="en-US" dirty="0" smtClean="0"/>
              <a:t> </a:t>
            </a:r>
            <a:r>
              <a:rPr lang="en-US" dirty="0"/>
              <a:t>encyclopedia had no influence </a:t>
            </a:r>
            <a:r>
              <a:rPr lang="en-US" dirty="0" smtClean="0"/>
              <a:t>on European </a:t>
            </a:r>
            <a:r>
              <a:rPr lang="en-US" dirty="0"/>
              <a:t>medicine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2- </a:t>
            </a:r>
            <a:r>
              <a:rPr lang="en-US" dirty="0"/>
              <a:t>......</a:t>
            </a:r>
            <a:r>
              <a:rPr lang="en-US" b="1" dirty="0"/>
              <a:t>True</a:t>
            </a:r>
            <a:r>
              <a:rPr lang="en-US" dirty="0"/>
              <a:t>.... Muslim physicians were able to </a:t>
            </a:r>
            <a:r>
              <a:rPr lang="en-US" dirty="0" smtClean="0"/>
              <a:t>perform complex </a:t>
            </a:r>
            <a:r>
              <a:rPr lang="en-US" dirty="0"/>
              <a:t>operations</a:t>
            </a:r>
            <a:r>
              <a:rPr lang="en-US" dirty="0" smtClean="0"/>
              <a:t>.</a:t>
            </a:r>
          </a:p>
          <a:p>
            <a:r>
              <a:rPr lang="en-US" dirty="0"/>
              <a:t>3- ....</a:t>
            </a:r>
            <a:r>
              <a:rPr lang="en-US" b="1" dirty="0"/>
              <a:t>.False</a:t>
            </a:r>
            <a:r>
              <a:rPr lang="en-US" dirty="0"/>
              <a:t>.... Both Al-</a:t>
            </a:r>
            <a:r>
              <a:rPr lang="en-US" dirty="0" err="1"/>
              <a:t>Razi</a:t>
            </a:r>
            <a:r>
              <a:rPr lang="en-US" dirty="0"/>
              <a:t> and </a:t>
            </a:r>
            <a:r>
              <a:rPr lang="en-US" dirty="0" err="1"/>
              <a:t>Ibn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were Latin by birth.</a:t>
            </a:r>
          </a:p>
          <a:p>
            <a:r>
              <a:rPr lang="en-US" dirty="0"/>
              <a:t>4- .....</a:t>
            </a:r>
            <a:r>
              <a:rPr lang="en-US" b="1" dirty="0"/>
              <a:t>False</a:t>
            </a:r>
            <a:r>
              <a:rPr lang="en-US" dirty="0"/>
              <a:t>.... Muslim physicians did not know how </a:t>
            </a:r>
            <a:r>
              <a:rPr lang="en-US" dirty="0" smtClean="0"/>
              <a:t>to perform </a:t>
            </a:r>
            <a:r>
              <a:rPr lang="en-US" dirty="0"/>
              <a:t>operations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5- </a:t>
            </a:r>
            <a:r>
              <a:rPr lang="en-US" dirty="0"/>
              <a:t>......</a:t>
            </a:r>
            <a:r>
              <a:rPr lang="en-US" b="1" dirty="0"/>
              <a:t>True</a:t>
            </a:r>
            <a:r>
              <a:rPr lang="en-US" dirty="0"/>
              <a:t>..... Muslims had outpatient clinics in the </a:t>
            </a:r>
            <a:r>
              <a:rPr lang="en-US" dirty="0" smtClean="0"/>
              <a:t>tenth century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575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B\</a:t>
            </a:r>
            <a:r>
              <a:rPr lang="en-US" cap="none" dirty="0" smtClean="0"/>
              <a:t>circle the letter of the correct answer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What is an appropriate title for this text</a:t>
            </a:r>
            <a:r>
              <a:rPr lang="en-US" b="1" dirty="0" smtClean="0"/>
              <a:t>?</a:t>
            </a:r>
          </a:p>
          <a:p>
            <a:endParaRPr lang="en-US" dirty="0"/>
          </a:p>
          <a:p>
            <a:r>
              <a:rPr lang="en-US" dirty="0"/>
              <a:t>a.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Mobile clinics in the Middle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b. The influence of Islamic scientists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 medicine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c. Scientific terms with Arabic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roots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d. The clinical symptoms of smallpox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3496101"/>
            <a:ext cx="6858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55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7924800" cy="6477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2. In the ninth century, Al-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Experienced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” was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first to describe specific symptoms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disease. 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was important because doctors could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a. write books about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b. relate it to many eruptive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fevers.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c. diagnose it and predict 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d. include them in their dairy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" y="1981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07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7772400" cy="6227136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wrote an enormous encyclopedia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included medical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knowledge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from....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a. Greece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b. Persia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Syria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c. his own clinical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observations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d. all of the above</a:t>
            </a:r>
          </a:p>
        </p:txBody>
      </p:sp>
      <p:sp>
        <p:nvSpPr>
          <p:cNvPr id="4" name="Oval 3"/>
          <p:cNvSpPr/>
          <p:nvPr/>
        </p:nvSpPr>
        <p:spPr>
          <a:xfrm>
            <a:off x="381000" y="4419600"/>
            <a:ext cx="533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7620000" cy="6227136"/>
          </a:xfrm>
        </p:spPr>
        <p:txBody>
          <a:bodyPr/>
          <a:lstStyle/>
          <a:p>
            <a:r>
              <a:rPr lang="en-US" dirty="0"/>
              <a:t>4. One of </a:t>
            </a:r>
            <a:r>
              <a:rPr lang="en-US" dirty="0" err="1"/>
              <a:t>Ibn</a:t>
            </a:r>
            <a:r>
              <a:rPr lang="en-US" dirty="0"/>
              <a:t> </a:t>
            </a:r>
            <a:r>
              <a:rPr lang="en-US" dirty="0" err="1"/>
              <a:t>Sina’s</a:t>
            </a:r>
            <a:r>
              <a:rPr lang="en-US" dirty="0"/>
              <a:t> views that was advanced for his </a:t>
            </a:r>
            <a:r>
              <a:rPr lang="en-US" dirty="0" smtClean="0"/>
              <a:t>time was </a:t>
            </a:r>
            <a:r>
              <a:rPr lang="en-US" dirty="0"/>
              <a:t>that certain </a:t>
            </a:r>
            <a:r>
              <a:rPr lang="en-US" dirty="0" smtClean="0"/>
              <a:t>diseases ......</a:t>
            </a:r>
          </a:p>
          <a:p>
            <a:endParaRPr lang="en-US" dirty="0"/>
          </a:p>
          <a:p>
            <a:r>
              <a:rPr lang="en-US" dirty="0"/>
              <a:t>a. are spread by water and </a:t>
            </a:r>
            <a:r>
              <a:rPr lang="en-US" dirty="0" smtClean="0"/>
              <a:t>soil</a:t>
            </a:r>
          </a:p>
          <a:p>
            <a:endParaRPr lang="en-US" dirty="0"/>
          </a:p>
          <a:p>
            <a:r>
              <a:rPr lang="en-US" dirty="0"/>
              <a:t>b. are </a:t>
            </a:r>
            <a:r>
              <a:rPr lang="en-US" dirty="0" smtClean="0"/>
              <a:t>contagious</a:t>
            </a:r>
          </a:p>
          <a:p>
            <a:endParaRPr lang="en-US" dirty="0"/>
          </a:p>
          <a:p>
            <a:r>
              <a:rPr lang="en-US" dirty="0"/>
              <a:t>c. can result in loss of </a:t>
            </a:r>
            <a:r>
              <a:rPr lang="en-US" dirty="0" smtClean="0"/>
              <a:t>weight</a:t>
            </a:r>
          </a:p>
          <a:p>
            <a:endParaRPr lang="en-US" dirty="0"/>
          </a:p>
          <a:p>
            <a:r>
              <a:rPr lang="en-US" dirty="0"/>
              <a:t>d. cannot be cured</a:t>
            </a:r>
          </a:p>
        </p:txBody>
      </p:sp>
      <p:sp>
        <p:nvSpPr>
          <p:cNvPr id="4" name="Oval 3"/>
          <p:cNvSpPr/>
          <p:nvPr/>
        </p:nvSpPr>
        <p:spPr>
          <a:xfrm>
            <a:off x="304800" y="1524000"/>
            <a:ext cx="6858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09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WHITE 2">
      <a:dk1>
        <a:sysClr val="windowText" lastClr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12175</TotalTime>
  <Words>594</Words>
  <Application>Microsoft Office PowerPoint</Application>
  <PresentationFormat>عرض على الشاشة (3:4)‏</PresentationFormat>
  <Paragraphs>99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وافر</vt:lpstr>
      <vt:lpstr>عرض تقديمي في PowerPoint</vt:lpstr>
      <vt:lpstr>List of Contents</vt:lpstr>
      <vt:lpstr>Answer the following question s</vt:lpstr>
      <vt:lpstr>عرض تقديمي في PowerPoint</vt:lpstr>
      <vt:lpstr>a. True / false </vt:lpstr>
      <vt:lpstr>B\circle the letter of the correct answer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DR.Ahmed Saker 2O11</cp:lastModifiedBy>
  <cp:revision>80</cp:revision>
  <dcterms:created xsi:type="dcterms:W3CDTF">2022-12-09T11:19:13Z</dcterms:created>
  <dcterms:modified xsi:type="dcterms:W3CDTF">2024-03-19T17:27:42Z</dcterms:modified>
</cp:coreProperties>
</file>