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8"/>
      </p:cViewPr>
      <p:guideLst>
        <p:guide orient="horz" pos="2160"/>
        <p:guide pos="2880"/>
      </p:guideLst>
    </p:cSldViewPr>
  </p:slideViewPr>
  <p:notesTextViewPr>
    <p:cViewPr>
      <p:scale>
        <a:sx n="1" d="1"/>
        <a:sy n="1" d="1"/>
      </p:scale>
      <p:origin x="0" y="0"/>
    </p:cViewPr>
  </p:notesTextViewPr>
  <p:sorterViewPr>
    <p:cViewPr>
      <p:scale>
        <a:sx n="100" d="100"/>
        <a:sy n="100" d="100"/>
      </p:scale>
      <p:origin x="0" y="162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652E0F-8431-4E06-9D73-95FD72B85338}" type="datetimeFigureOut">
              <a:rPr lang="en-US" smtClean="0"/>
              <a:t>9/10/2023</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D4D2F1-C5A6-4937-90D1-67F937D1F7C5}" type="slidenum">
              <a:rPr lang="en-US" smtClean="0"/>
              <a:t>‹#›</a:t>
            </a:fld>
            <a:endParaRPr lang="en-US"/>
          </a:p>
        </p:txBody>
      </p:sp>
    </p:spTree>
    <p:extLst>
      <p:ext uri="{BB962C8B-B14F-4D97-AF65-F5344CB8AC3E}">
        <p14:creationId xmlns:p14="http://schemas.microsoft.com/office/powerpoint/2010/main" val="217931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3655435C-C874-4621-9167-3BEB038832B8}" type="datetime1">
              <a:rPr lang="en-US" smtClean="0"/>
              <a:t>9/10/2023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4099249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D344263-C964-45A2-9825-57A237EC09D4}" type="datetime1">
              <a:rPr lang="en-US" smtClean="0"/>
              <a:t>9/10/2023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1339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643AE3F8-381E-4018-A80C-CBB920A05C54}" type="datetime1">
              <a:rPr lang="en-US" smtClean="0"/>
              <a:t>9/10/2023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67364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B7BF232A-CBA4-4A5D-9C9C-90391F43CC6C}" type="datetime1">
              <a:rPr lang="en-US" smtClean="0"/>
              <a:t>9/10/2023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236356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D6AD3507-FA1A-42D3-BEDD-B7FBF7EEBA67}" type="datetime1">
              <a:rPr lang="en-US" smtClean="0"/>
              <a:t>9/10/2023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247891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C8A70179-E362-4F7E-A85F-12E0A09C2CDE}" type="datetime1">
              <a:rPr lang="en-US" smtClean="0"/>
              <a:t>9/10/2023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28989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7DC735D5-90FE-47E5-8BAB-C9BB17E30E2C}" type="datetime1">
              <a:rPr lang="en-US" smtClean="0"/>
              <a:t>9/10/2023</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217644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B5582D96-1081-4B82-A5D4-9FC40FCCB007}" type="datetime1">
              <a:rPr lang="en-US" smtClean="0"/>
              <a:t>9/10/2023</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178638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BF4A4BE-3089-4A13-B616-10781E938435}" type="datetime1">
              <a:rPr lang="en-US" smtClean="0"/>
              <a:t>9/10/2023</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195230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2B7309F4-A271-4FD2-9778-845083A0E4E5}" type="datetime1">
              <a:rPr lang="en-US" smtClean="0"/>
              <a:t>9/10/2023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1465856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24A5D0D9-3814-4C72-863A-B0C897C47597}" type="datetime1">
              <a:rPr lang="en-US" smtClean="0"/>
              <a:t>9/10/2023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C2E9791E-16EB-4DBF-9630-88DA671BAA0C}" type="slidenum">
              <a:rPr lang="en-US" smtClean="0"/>
              <a:t>‹#›</a:t>
            </a:fld>
            <a:endParaRPr lang="en-US"/>
          </a:p>
        </p:txBody>
      </p:sp>
    </p:spTree>
    <p:extLst>
      <p:ext uri="{BB962C8B-B14F-4D97-AF65-F5344CB8AC3E}">
        <p14:creationId xmlns:p14="http://schemas.microsoft.com/office/powerpoint/2010/main" val="1697734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E3CAC-3007-4203-B24D-E25CB04C274A}" type="datetime1">
              <a:rPr lang="en-US" smtClean="0"/>
              <a:t>9/10/2023</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9791E-16EB-4DBF-9630-88DA671BAA0C}" type="slidenum">
              <a:rPr lang="en-US" smtClean="0"/>
              <a:t>‹#›</a:t>
            </a:fld>
            <a:endParaRPr lang="en-US"/>
          </a:p>
        </p:txBody>
      </p:sp>
    </p:spTree>
    <p:extLst>
      <p:ext uri="{BB962C8B-B14F-4D97-AF65-F5344CB8AC3E}">
        <p14:creationId xmlns:p14="http://schemas.microsoft.com/office/powerpoint/2010/main" val="1869173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minerals-slideshare-1-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763000" cy="5724525"/>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C2E9791E-16EB-4DBF-9630-88DA671BAA0C}" type="slidenum">
              <a:rPr lang="en-US" smtClean="0"/>
              <a:t>1</a:t>
            </a:fld>
            <a:endParaRPr lang="en-US"/>
          </a:p>
        </p:txBody>
      </p:sp>
    </p:spTree>
    <p:extLst>
      <p:ext uri="{BB962C8B-B14F-4D97-AF65-F5344CB8AC3E}">
        <p14:creationId xmlns:p14="http://schemas.microsoft.com/office/powerpoint/2010/main" val="279852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457200"/>
            <a:ext cx="8839200" cy="677108"/>
          </a:xfrm>
          <a:prstGeom prst="rect">
            <a:avLst/>
          </a:prstGeom>
        </p:spPr>
        <p:txBody>
          <a:bodyPr wrap="square">
            <a:spAutoFit/>
          </a:bodyPr>
          <a:lstStyle/>
          <a:p>
            <a:r>
              <a:rPr lang="en-US" sz="2000" dirty="0">
                <a:latin typeface="Times New Roman" pitchFamily="18" charset="0"/>
                <a:cs typeface="Times New Roman" pitchFamily="18" charset="0"/>
              </a:rPr>
              <a:t>Other silicate structure exists. These include </a:t>
            </a:r>
            <a:r>
              <a:rPr lang="en-US" sz="2000" b="1" dirty="0">
                <a:latin typeface="Times New Roman" pitchFamily="18" charset="0"/>
                <a:cs typeface="Times New Roman" pitchFamily="18" charset="0"/>
              </a:rPr>
              <a:t>double chains. </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Sheet structures</a:t>
            </a:r>
            <a:r>
              <a:rPr lang="en-US" sz="2000" dirty="0">
                <a:latin typeface="Times New Roman" pitchFamily="18" charset="0"/>
                <a:cs typeface="Times New Roman" pitchFamily="18" charset="0"/>
              </a:rPr>
              <a:t>.</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800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10</a:t>
            </a:fld>
            <a:endParaRPr lang="en-US"/>
          </a:p>
        </p:txBody>
      </p:sp>
    </p:spTree>
    <p:extLst>
      <p:ext uri="{BB962C8B-B14F-4D97-AF65-F5344CB8AC3E}">
        <p14:creationId xmlns:p14="http://schemas.microsoft.com/office/powerpoint/2010/main" val="1646142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381000"/>
            <a:ext cx="8686800" cy="1292662"/>
          </a:xfrm>
          <a:prstGeom prst="rect">
            <a:avLst/>
          </a:prstGeom>
        </p:spPr>
        <p:txBody>
          <a:bodyPr wrap="square">
            <a:spAutoFit/>
          </a:bodyPr>
          <a:lstStyle/>
          <a:p>
            <a:pPr algn="just"/>
            <a:r>
              <a:rPr lang="en-US" sz="2000" dirty="0">
                <a:latin typeface="Times New Roman" pitchFamily="18" charset="0"/>
                <a:cs typeface="Times New Roman" pitchFamily="18" charset="0"/>
              </a:rPr>
              <a:t>Complex </a:t>
            </a:r>
            <a:r>
              <a:rPr lang="en-US" sz="2000" b="1" dirty="0">
                <a:latin typeface="Times New Roman" pitchFamily="18" charset="0"/>
                <a:cs typeface="Times New Roman" pitchFamily="18" charset="0"/>
              </a:rPr>
              <a:t>three-dimensional frameworks </a:t>
            </a:r>
            <a:r>
              <a:rPr lang="en-US" sz="2000"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By now we may have noticed that the ratio of silicon atoms to oxygen atoms differs in each silicate structure. </a:t>
            </a:r>
            <a:endParaRPr lang="en-US" sz="2000" dirty="0">
              <a:latin typeface="Times New Roman" pitchFamily="18" charset="0"/>
              <a:cs typeface="Times New Roman" pitchFamily="18" charset="0"/>
            </a:endParaRP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905000"/>
            <a:ext cx="7315200" cy="4495799"/>
          </a:xfrm>
          <a:prstGeom prst="rect">
            <a:avLst/>
          </a:prstGeom>
          <a:ln w="228600" cap="sq" cmpd="thickThin">
            <a:solidFill>
              <a:srgbClr val="FF66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11</a:t>
            </a:fld>
            <a:endParaRPr lang="en-US"/>
          </a:p>
        </p:txBody>
      </p:sp>
    </p:spTree>
    <p:extLst>
      <p:ext uri="{BB962C8B-B14F-4D97-AF65-F5344CB8AC3E}">
        <p14:creationId xmlns:p14="http://schemas.microsoft.com/office/powerpoint/2010/main" val="253315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228600"/>
            <a:ext cx="8686800" cy="2554545"/>
          </a:xfrm>
          <a:prstGeom prst="rect">
            <a:avLst/>
          </a:prstGeom>
        </p:spPr>
        <p:txBody>
          <a:bodyPr wrap="square">
            <a:spAutoFit/>
          </a:bodyPr>
          <a:lstStyle/>
          <a:p>
            <a:pPr algn="just"/>
            <a:r>
              <a:rPr lang="en-US" sz="2000" dirty="0">
                <a:latin typeface="Times New Roman" pitchFamily="18" charset="0"/>
                <a:cs typeface="Times New Roman" pitchFamily="18" charset="0"/>
              </a:rPr>
              <a:t>Minerals composed of isolated </a:t>
            </a:r>
            <a:r>
              <a:rPr lang="en-US" sz="2000" b="1" dirty="0">
                <a:latin typeface="Times New Roman" pitchFamily="18" charset="0"/>
                <a:cs typeface="Times New Roman" pitchFamily="18" charset="0"/>
              </a:rPr>
              <a:t>tetrahedrons </a:t>
            </a:r>
            <a:r>
              <a:rPr lang="en-US" sz="2000" dirty="0">
                <a:latin typeface="Times New Roman" pitchFamily="18" charset="0"/>
                <a:cs typeface="Times New Roman" pitchFamily="18" charset="0"/>
              </a:rPr>
              <a:t>contain 1 silicon atom for every 4 oxygen atoms like Olivine. 1.</a:t>
            </a:r>
          </a:p>
          <a:p>
            <a:pPr algn="just"/>
            <a:r>
              <a:rPr lang="en-US" sz="2000" dirty="0">
                <a:latin typeface="Times New Roman" pitchFamily="18" charset="0"/>
                <a:cs typeface="Times New Roman" pitchFamily="18" charset="0"/>
              </a:rPr>
              <a:t>Whereas in the </a:t>
            </a:r>
            <a:r>
              <a:rPr lang="en-US" sz="2000" b="1" dirty="0">
                <a:latin typeface="Times New Roman" pitchFamily="18" charset="0"/>
                <a:cs typeface="Times New Roman" pitchFamily="18" charset="0"/>
              </a:rPr>
              <a:t>single chain, </a:t>
            </a:r>
            <a:r>
              <a:rPr lang="en-US" sz="2000" dirty="0">
                <a:latin typeface="Times New Roman" pitchFamily="18" charset="0"/>
                <a:cs typeface="Times New Roman" pitchFamily="18" charset="0"/>
              </a:rPr>
              <a:t>the silicon-to oxygen ratio is 1 to 3 like </a:t>
            </a:r>
            <a:r>
              <a:rPr lang="en-US" sz="2000" dirty="0" err="1">
                <a:latin typeface="Times New Roman" pitchFamily="18" charset="0"/>
                <a:cs typeface="Times New Roman" pitchFamily="18" charset="0"/>
              </a:rPr>
              <a:t>Augite</a:t>
            </a:r>
            <a:r>
              <a:rPr lang="en-US" sz="2000" dirty="0">
                <a:latin typeface="Times New Roman" pitchFamily="18" charset="0"/>
                <a:cs typeface="Times New Roman" pitchFamily="18" charset="0"/>
              </a:rPr>
              <a:t>. While in the </a:t>
            </a:r>
            <a:r>
              <a:rPr lang="en-US" sz="2000" b="1" dirty="0">
                <a:latin typeface="Times New Roman" pitchFamily="18" charset="0"/>
                <a:cs typeface="Times New Roman" pitchFamily="18" charset="0"/>
              </a:rPr>
              <a:t>three- dimensional </a:t>
            </a:r>
            <a:r>
              <a:rPr lang="en-US" sz="2000" dirty="0">
                <a:latin typeface="Times New Roman" pitchFamily="18" charset="0"/>
                <a:cs typeface="Times New Roman" pitchFamily="18" charset="0"/>
              </a:rPr>
              <a:t>framework, the silicon to oxygen ratio is 1 to 2 like Quartz 3.</a:t>
            </a:r>
          </a:p>
          <a:p>
            <a:pPr algn="just"/>
            <a:r>
              <a:rPr lang="en-US" sz="2000" dirty="0">
                <a:latin typeface="Times New Roman" pitchFamily="18" charset="0"/>
                <a:cs typeface="Times New Roman" pitchFamily="18" charset="0"/>
              </a:rPr>
              <a:t>Whenever more oxygen atoms are shared, the percentage of silicone in the minerals increases. 4.</a:t>
            </a:r>
          </a:p>
          <a:p>
            <a:endParaRPr lang="en-US" sz="20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543800" cy="38100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12</a:t>
            </a:fld>
            <a:endParaRPr lang="en-US"/>
          </a:p>
        </p:txBody>
      </p:sp>
    </p:spTree>
    <p:extLst>
      <p:ext uri="{BB962C8B-B14F-4D97-AF65-F5344CB8AC3E}">
        <p14:creationId xmlns:p14="http://schemas.microsoft.com/office/powerpoint/2010/main" val="184751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228600"/>
            <a:ext cx="8686800" cy="1323439"/>
          </a:xfrm>
          <a:prstGeom prst="rect">
            <a:avLst/>
          </a:prstGeom>
        </p:spPr>
        <p:txBody>
          <a:bodyPr wrap="square">
            <a:spAutoFit/>
          </a:bodyPr>
          <a:lstStyle/>
          <a:p>
            <a:pPr algn="just"/>
            <a:r>
              <a:rPr lang="en-US" sz="2000" dirty="0">
                <a:latin typeface="Times New Roman" pitchFamily="18" charset="0"/>
                <a:cs typeface="Times New Roman" pitchFamily="18" charset="0"/>
              </a:rPr>
              <a:t>Silicate minerals are described as having "high" or "low" silicon content based on the ratio of silicon to oxygen. This difference in silicon content is important, as we will see when consider igneous rocks.</a:t>
            </a:r>
          </a:p>
          <a:p>
            <a:pPr algn="just"/>
            <a:endParaRPr lang="en-US" sz="20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8686800" cy="4572000"/>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13</a:t>
            </a:fld>
            <a:endParaRPr lang="en-US"/>
          </a:p>
        </p:txBody>
      </p:sp>
    </p:spTree>
    <p:extLst>
      <p:ext uri="{BB962C8B-B14F-4D97-AF65-F5344CB8AC3E}">
        <p14:creationId xmlns:p14="http://schemas.microsoft.com/office/powerpoint/2010/main" val="356800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81000"/>
            <a:ext cx="8686800" cy="1631216"/>
          </a:xfrm>
          <a:prstGeom prst="rect">
            <a:avLst/>
          </a:prstGeom>
        </p:spPr>
        <p:txBody>
          <a:bodyPr wrap="square">
            <a:spAutoFit/>
          </a:bodyPr>
          <a:lstStyle/>
          <a:p>
            <a:pPr algn="just"/>
            <a:r>
              <a:rPr lang="en-US" sz="2000" dirty="0">
                <a:latin typeface="Times New Roman" pitchFamily="18" charset="0"/>
                <a:cs typeface="Times New Roman" pitchFamily="18" charset="0"/>
              </a:rPr>
              <a:t>Like the silicon- oxygen tetrahedron, most other silicate structures are not neutral chemical compounds. 1</a:t>
            </a:r>
          </a:p>
          <a:p>
            <a:pPr algn="just"/>
            <a:r>
              <a:rPr lang="en-US" sz="2000" dirty="0">
                <a:latin typeface="Times New Roman" pitchFamily="18" charset="0"/>
                <a:cs typeface="Times New Roman" pitchFamily="18" charset="0"/>
              </a:rPr>
              <a:t>They are all neutralized by the inclusion of positively charged metallic ions that bind them together into a variety of crystalline configurations.2</a:t>
            </a:r>
          </a:p>
          <a:p>
            <a:pPr algn="just"/>
            <a:endParaRPr lang="en-US" sz="20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12216"/>
            <a:ext cx="7696200" cy="4693384"/>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14</a:t>
            </a:fld>
            <a:endParaRPr lang="en-US"/>
          </a:p>
        </p:txBody>
      </p:sp>
    </p:spTree>
    <p:extLst>
      <p:ext uri="{BB962C8B-B14F-4D97-AF65-F5344CB8AC3E}">
        <p14:creationId xmlns:p14="http://schemas.microsoft.com/office/powerpoint/2010/main" val="4195010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04800"/>
            <a:ext cx="8534400" cy="1015663"/>
          </a:xfrm>
          <a:prstGeom prst="rect">
            <a:avLst/>
          </a:prstGeom>
        </p:spPr>
        <p:txBody>
          <a:bodyPr wrap="square">
            <a:spAutoFit/>
          </a:bodyPr>
          <a:lstStyle/>
          <a:p>
            <a:pPr algn="just"/>
            <a:r>
              <a:rPr lang="en-US" sz="2000" u="sng" dirty="0">
                <a:latin typeface="Times New Roman" pitchFamily="18" charset="0"/>
                <a:cs typeface="Times New Roman" pitchFamily="18" charset="0"/>
              </a:rPr>
              <a:t>The major groups of silicate minerals and common examples are shown in the following Table.</a:t>
            </a:r>
          </a:p>
          <a:p>
            <a:pPr algn="just"/>
            <a:endParaRPr lang="en-US" sz="2000" u="sng"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20463"/>
            <a:ext cx="8686800" cy="523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15</a:t>
            </a:fld>
            <a:endParaRPr lang="en-US"/>
          </a:p>
        </p:txBody>
      </p:sp>
    </p:spTree>
    <p:extLst>
      <p:ext uri="{BB962C8B-B14F-4D97-AF65-F5344CB8AC3E}">
        <p14:creationId xmlns:p14="http://schemas.microsoft.com/office/powerpoint/2010/main" val="1836707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152400"/>
            <a:ext cx="8839200" cy="6863417"/>
          </a:xfrm>
          <a:prstGeom prst="rect">
            <a:avLst/>
          </a:prstGeom>
        </p:spPr>
        <p:txBody>
          <a:bodyPr wrap="square">
            <a:spAutoFit/>
          </a:bodyPr>
          <a:lstStyle/>
          <a:p>
            <a:pPr algn="just"/>
            <a:r>
              <a:rPr lang="en-US" sz="2000" dirty="0">
                <a:latin typeface="Times New Roman" pitchFamily="18" charset="0"/>
                <a:cs typeface="Times New Roman" pitchFamily="18" charset="0"/>
              </a:rPr>
              <a:t>Because the silicone-oxygen bonds are strong, silicate minerals tend to cleave or break between the silicon-oxygen structures rather than across them.  1.</a:t>
            </a:r>
          </a:p>
          <a:p>
            <a:pPr algn="just"/>
            <a:r>
              <a:rPr lang="en-US" sz="2000" dirty="0">
                <a:latin typeface="Times New Roman" pitchFamily="18" charset="0"/>
                <a:cs typeface="Times New Roman" pitchFamily="18" charset="0"/>
              </a:rPr>
              <a:t>For example, the micas have a sheet structure and thus tend to cleave into flat plates. 2.</a:t>
            </a:r>
          </a:p>
          <a:p>
            <a:pPr algn="just"/>
            <a:r>
              <a:rPr lang="en-US" sz="2000" dirty="0">
                <a:latin typeface="Times New Roman" pitchFamily="18" charset="0"/>
                <a:cs typeface="Times New Roman" pitchFamily="18" charset="0"/>
              </a:rPr>
              <a:t>Quartz, which has equally strong silicon-oxygen bonds in all directions, has no cleavage, but </a:t>
            </a:r>
            <a:r>
              <a:rPr lang="en-US" sz="2000" b="1" dirty="0">
                <a:latin typeface="Times New Roman" pitchFamily="18" charset="0"/>
                <a:cs typeface="Times New Roman" pitchFamily="18" charset="0"/>
              </a:rPr>
              <a:t>fractures </a:t>
            </a:r>
            <a:r>
              <a:rPr lang="en-US" sz="2000" dirty="0">
                <a:latin typeface="Times New Roman" pitchFamily="18" charset="0"/>
                <a:cs typeface="Times New Roman" pitchFamily="18" charset="0"/>
              </a:rPr>
              <a:t>instead. 3.</a:t>
            </a:r>
          </a:p>
          <a:p>
            <a:pPr algn="just"/>
            <a:r>
              <a:rPr lang="en-US" sz="2000" dirty="0">
                <a:latin typeface="Times New Roman" pitchFamily="18" charset="0"/>
                <a:cs typeface="Times New Roman" pitchFamily="18" charset="0"/>
              </a:rPr>
              <a:t>The silicates are generally divided into </a:t>
            </a:r>
            <a:r>
              <a:rPr lang="en-US" sz="2000" b="1" dirty="0">
                <a:latin typeface="Times New Roman" pitchFamily="18" charset="0"/>
                <a:cs typeface="Times New Roman" pitchFamily="18" charset="0"/>
              </a:rPr>
              <a:t>two major groups </a:t>
            </a:r>
            <a:r>
              <a:rPr lang="en-US" sz="2000" dirty="0">
                <a:latin typeface="Times New Roman" pitchFamily="18" charset="0"/>
                <a:cs typeface="Times New Roman" pitchFamily="18" charset="0"/>
              </a:rPr>
              <a:t>on the basis of their </a:t>
            </a:r>
            <a:r>
              <a:rPr lang="en-US" sz="2000" b="1" dirty="0">
                <a:latin typeface="Times New Roman" pitchFamily="18" charset="0"/>
                <a:cs typeface="Times New Roman" pitchFamily="18" charset="0"/>
              </a:rPr>
              <a:t>chemical makeup</a:t>
            </a:r>
            <a:r>
              <a:rPr lang="en-US" sz="2000" dirty="0">
                <a:latin typeface="Times New Roman" pitchFamily="18" charset="0"/>
                <a:cs typeface="Times New Roman" pitchFamily="18" charset="0"/>
              </a:rPr>
              <a:t>. 4.</a:t>
            </a: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035587"/>
            <a:ext cx="5867401"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8839199" cy="4038600"/>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16</a:t>
            </a:fld>
            <a:endParaRPr lang="en-US"/>
          </a:p>
        </p:txBody>
      </p:sp>
    </p:spTree>
    <p:extLst>
      <p:ext uri="{BB962C8B-B14F-4D97-AF65-F5344CB8AC3E}">
        <p14:creationId xmlns:p14="http://schemas.microsoft.com/office/powerpoint/2010/main" val="1813442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81000" y="228600"/>
            <a:ext cx="8610600" cy="1938992"/>
          </a:xfrm>
          <a:prstGeom prst="rect">
            <a:avLst/>
          </a:prstGeom>
        </p:spPr>
        <p:txBody>
          <a:bodyPr wrap="square">
            <a:spAutoFit/>
          </a:bodyPr>
          <a:lstStyle/>
          <a:p>
            <a:pPr algn="just"/>
            <a:r>
              <a:rPr lang="en-US" sz="2000" b="1" dirty="0">
                <a:latin typeface="Times New Roman" pitchFamily="18" charset="0"/>
                <a:cs typeface="Times New Roman" pitchFamily="18" charset="0"/>
              </a:rPr>
              <a:t>Non ferromagnesian silicate (light).</a:t>
            </a:r>
          </a:p>
          <a:p>
            <a:pPr algn="just"/>
            <a:r>
              <a:rPr lang="en-US" sz="2000" b="1" dirty="0">
                <a:latin typeface="Times New Roman" pitchFamily="18" charset="0"/>
                <a:cs typeface="Times New Roman" pitchFamily="18" charset="0"/>
              </a:rPr>
              <a:t>The ferromagnesian silicates (dark) </a:t>
            </a:r>
            <a:r>
              <a:rPr lang="en-US" sz="2000" dirty="0">
                <a:latin typeface="Times New Roman" pitchFamily="18" charset="0"/>
                <a:cs typeface="Times New Roman" pitchFamily="18" charset="0"/>
              </a:rPr>
              <a:t>are minerals in which ions of iron (Iron = Ferro) and/or magnesium join their silicates structures.</a:t>
            </a:r>
          </a:p>
          <a:p>
            <a:pPr algn="just"/>
            <a:r>
              <a:rPr lang="en-US" sz="2000" dirty="0">
                <a:latin typeface="Times New Roman" pitchFamily="18" charset="0"/>
                <a:cs typeface="Times New Roman" pitchFamily="18" charset="0"/>
              </a:rPr>
              <a:t>Because of their iron content, ferromagnesian silicates are darker in color , 1 and have higher specific gravity than the </a:t>
            </a:r>
            <a:r>
              <a:rPr lang="en-US" sz="2000" b="1" dirty="0">
                <a:latin typeface="Times New Roman" pitchFamily="18" charset="0"/>
                <a:cs typeface="Times New Roman" pitchFamily="18" charset="0"/>
              </a:rPr>
              <a:t>non ferromagnesian silicates (light)</a:t>
            </a:r>
            <a:r>
              <a:rPr lang="en-US" sz="2000" dirty="0">
                <a:latin typeface="Times New Roman" pitchFamily="18" charset="0"/>
                <a:cs typeface="Times New Roman" pitchFamily="18" charset="0"/>
              </a:rPr>
              <a:t>. 2.</a:t>
            </a:r>
          </a:p>
          <a:p>
            <a:pPr algn="just"/>
            <a:endParaRPr lang="en-US"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67592"/>
            <a:ext cx="8534400" cy="4233208"/>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عنصر نائب لرقم الشريحة 3"/>
          <p:cNvSpPr>
            <a:spLocks noGrp="1"/>
          </p:cNvSpPr>
          <p:nvPr>
            <p:ph type="sldNum" sz="quarter" idx="12"/>
          </p:nvPr>
        </p:nvSpPr>
        <p:spPr/>
        <p:txBody>
          <a:bodyPr/>
          <a:lstStyle/>
          <a:p>
            <a:fld id="{C2E9791E-16EB-4DBF-9630-88DA671BAA0C}" type="slidenum">
              <a:rPr lang="en-US" smtClean="0"/>
              <a:t>17</a:t>
            </a:fld>
            <a:endParaRPr lang="en-US"/>
          </a:p>
        </p:txBody>
      </p:sp>
    </p:spTree>
    <p:extLst>
      <p:ext uri="{BB962C8B-B14F-4D97-AF65-F5344CB8AC3E}">
        <p14:creationId xmlns:p14="http://schemas.microsoft.com/office/powerpoint/2010/main" val="2188097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228600"/>
            <a:ext cx="8686800" cy="1938992"/>
          </a:xfrm>
          <a:prstGeom prst="rect">
            <a:avLst/>
          </a:prstGeom>
        </p:spPr>
        <p:txBody>
          <a:bodyPr wrap="square">
            <a:spAutoFit/>
          </a:bodyPr>
          <a:lstStyle/>
          <a:p>
            <a:pPr algn="just"/>
            <a:r>
              <a:rPr lang="en-US" sz="2000" b="1" dirty="0">
                <a:latin typeface="Times New Roman" pitchFamily="18" charset="0"/>
                <a:cs typeface="Times New Roman" pitchFamily="18" charset="0"/>
              </a:rPr>
              <a:t>2- Carbonate group:</a:t>
            </a:r>
          </a:p>
          <a:p>
            <a:pPr algn="just"/>
            <a:r>
              <a:rPr lang="en-US" sz="2000" dirty="0">
                <a:latin typeface="Times New Roman" pitchFamily="18" charset="0"/>
                <a:cs typeface="Times New Roman" pitchFamily="18" charset="0"/>
              </a:rPr>
              <a:t>Other important rock forming minerals groups including the </a:t>
            </a:r>
            <a:r>
              <a:rPr lang="en-US" sz="2000" b="1" dirty="0">
                <a:latin typeface="Times New Roman" pitchFamily="18" charset="0"/>
                <a:cs typeface="Times New Roman" pitchFamily="18" charset="0"/>
              </a:rPr>
              <a:t>carbonates.</a:t>
            </a:r>
          </a:p>
          <a:p>
            <a:pPr algn="just"/>
            <a:r>
              <a:rPr lang="en-US" sz="2000" dirty="0">
                <a:latin typeface="Times New Roman" pitchFamily="18" charset="0"/>
                <a:cs typeface="Times New Roman" pitchFamily="18" charset="0"/>
              </a:rPr>
              <a:t>Calcite CaCO3 .1, and dolomite (</a:t>
            </a:r>
            <a:r>
              <a:rPr lang="en-US" sz="2000" dirty="0" err="1">
                <a:latin typeface="Times New Roman" pitchFamily="18" charset="0"/>
                <a:cs typeface="Times New Roman" pitchFamily="18" charset="0"/>
              </a:rPr>
              <a:t>CaMg</a:t>
            </a:r>
            <a:r>
              <a:rPr lang="en-US" sz="2000" dirty="0">
                <a:latin typeface="Times New Roman" pitchFamily="18" charset="0"/>
                <a:cs typeface="Times New Roman" pitchFamily="18" charset="0"/>
              </a:rPr>
              <a:t>) CO3, 2. They are commonly found in the </a:t>
            </a:r>
            <a:r>
              <a:rPr lang="en-US" sz="2000" b="1" dirty="0">
                <a:latin typeface="Times New Roman" pitchFamily="18" charset="0"/>
                <a:cs typeface="Times New Roman" pitchFamily="18" charset="0"/>
              </a:rPr>
              <a:t>sedimentary rocks </a:t>
            </a:r>
            <a:r>
              <a:rPr lang="en-US" sz="2000" dirty="0">
                <a:latin typeface="Times New Roman" pitchFamily="18" charset="0"/>
                <a:cs typeface="Times New Roman" pitchFamily="18" charset="0"/>
              </a:rPr>
              <a:t>limestone and </a:t>
            </a:r>
            <a:r>
              <a:rPr lang="en-US" sz="2000" dirty="0" err="1">
                <a:latin typeface="Times New Roman" pitchFamily="18" charset="0"/>
                <a:cs typeface="Times New Roman" pitchFamily="18" charset="0"/>
              </a:rPr>
              <a:t>dolostone</a:t>
            </a:r>
            <a:r>
              <a:rPr lang="en-US" sz="2000" dirty="0">
                <a:latin typeface="Times New Roman" pitchFamily="18" charset="0"/>
                <a:cs typeface="Times New Roman" pitchFamily="18" charset="0"/>
              </a:rPr>
              <a:t> (dolomite).</a:t>
            </a: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458200" cy="4648199"/>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18</a:t>
            </a:fld>
            <a:endParaRPr lang="en-US"/>
          </a:p>
        </p:txBody>
      </p:sp>
    </p:spTree>
    <p:extLst>
      <p:ext uri="{BB962C8B-B14F-4D97-AF65-F5344CB8AC3E}">
        <p14:creationId xmlns:p14="http://schemas.microsoft.com/office/powerpoint/2010/main" val="1773832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33400" y="228600"/>
            <a:ext cx="8458200" cy="2554545"/>
          </a:xfrm>
          <a:prstGeom prst="rect">
            <a:avLst/>
          </a:prstGeom>
        </p:spPr>
        <p:txBody>
          <a:bodyPr wrap="square">
            <a:spAutoFit/>
          </a:bodyPr>
          <a:lstStyle/>
          <a:p>
            <a:pPr algn="just"/>
            <a:r>
              <a:rPr lang="en-US" sz="2000" b="1" dirty="0">
                <a:latin typeface="Times New Roman" pitchFamily="18" charset="0"/>
                <a:cs typeface="Times New Roman" pitchFamily="18" charset="0"/>
              </a:rPr>
              <a:t>3- </a:t>
            </a:r>
            <a:r>
              <a:rPr lang="en-US" sz="2000" b="1" dirty="0" err="1">
                <a:latin typeface="Times New Roman" pitchFamily="18" charset="0"/>
                <a:cs typeface="Times New Roman" pitchFamily="18" charset="0"/>
              </a:rPr>
              <a:t>Sulphate</a:t>
            </a:r>
            <a:r>
              <a:rPr lang="en-US" sz="2000" b="1" dirty="0">
                <a:latin typeface="Times New Roman" pitchFamily="18" charset="0"/>
                <a:cs typeface="Times New Roman" pitchFamily="18" charset="0"/>
              </a:rPr>
              <a:t> and Halides groups:</a:t>
            </a:r>
          </a:p>
          <a:p>
            <a:pPr algn="just"/>
            <a:r>
              <a:rPr lang="en-US" sz="2000" dirty="0">
                <a:latin typeface="Times New Roman" pitchFamily="18" charset="0"/>
                <a:cs typeface="Times New Roman" pitchFamily="18" charset="0"/>
              </a:rPr>
              <a:t>Three other non silicate minerals frequently found in sedimentary rocks are:</a:t>
            </a:r>
          </a:p>
          <a:p>
            <a:pPr algn="just"/>
            <a:r>
              <a:rPr lang="en-US" sz="2000" b="1" dirty="0">
                <a:latin typeface="Times New Roman" pitchFamily="18" charset="0"/>
                <a:cs typeface="Times New Roman" pitchFamily="18" charset="0"/>
              </a:rPr>
              <a:t>gypsum </a:t>
            </a:r>
            <a:r>
              <a:rPr lang="en-US" sz="2000" dirty="0">
                <a:latin typeface="Times New Roman" pitchFamily="18" charset="0"/>
                <a:cs typeface="Times New Roman" pitchFamily="18" charset="0"/>
              </a:rPr>
              <a:t>CaSO4.2H2O. 1.</a:t>
            </a:r>
          </a:p>
          <a:p>
            <a:pPr algn="just"/>
            <a:r>
              <a:rPr lang="en-US" sz="2000" b="1" dirty="0">
                <a:latin typeface="Times New Roman" pitchFamily="18" charset="0"/>
                <a:cs typeface="Times New Roman" pitchFamily="18" charset="0"/>
              </a:rPr>
              <a:t>Halite </a:t>
            </a:r>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NaCl</a:t>
            </a:r>
            <a:r>
              <a:rPr lang="en-US" sz="2000" dirty="0">
                <a:latin typeface="Times New Roman" pitchFamily="18" charset="0"/>
                <a:cs typeface="Times New Roman" pitchFamily="18" charset="0"/>
              </a:rPr>
              <a:t>). 2</a:t>
            </a:r>
          </a:p>
          <a:p>
            <a:pPr algn="just"/>
            <a:r>
              <a:rPr lang="en-US" sz="2000" b="1" dirty="0">
                <a:latin typeface="Times New Roman" pitchFamily="18" charset="0"/>
                <a:cs typeface="Times New Roman" pitchFamily="18" charset="0"/>
              </a:rPr>
              <a:t>fluorite </a:t>
            </a:r>
            <a:r>
              <a:rPr lang="en-US" sz="2000" dirty="0">
                <a:latin typeface="Times New Roman" pitchFamily="18" charset="0"/>
                <a:cs typeface="Times New Roman" pitchFamily="18" charset="0"/>
              </a:rPr>
              <a:t>(CaF2)). 3.</a:t>
            </a:r>
          </a:p>
          <a:p>
            <a:pPr algn="just"/>
            <a:r>
              <a:rPr lang="en-US" sz="2000" dirty="0">
                <a:latin typeface="Times New Roman" pitchFamily="18" charset="0"/>
                <a:cs typeface="Times New Roman" pitchFamily="18" charset="0"/>
              </a:rPr>
              <a:t>Gypsum and halite are found in thick layers, which are the last vestiges of ancient seas that have long since evaporated.</a:t>
            </a:r>
          </a:p>
          <a:p>
            <a:pPr algn="just"/>
            <a:endParaRPr lang="en-US" sz="2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83145"/>
            <a:ext cx="7620000" cy="3390900"/>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19</a:t>
            </a:fld>
            <a:endParaRPr lang="en-US"/>
          </a:p>
        </p:txBody>
      </p:sp>
    </p:spTree>
    <p:extLst>
      <p:ext uri="{BB962C8B-B14F-4D97-AF65-F5344CB8AC3E}">
        <p14:creationId xmlns:p14="http://schemas.microsoft.com/office/powerpoint/2010/main" val="61120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04800"/>
            <a:ext cx="8610600" cy="3847207"/>
          </a:xfrm>
          <a:prstGeom prst="rect">
            <a:avLst/>
          </a:prstGeom>
        </p:spPr>
        <p:txBody>
          <a:bodyPr wrap="square">
            <a:spAutoFit/>
          </a:bodyPr>
          <a:lstStyle/>
          <a:p>
            <a:pPr algn="just"/>
            <a:r>
              <a:rPr lang="en-US" sz="2400" b="1" u="sng" dirty="0">
                <a:solidFill>
                  <a:srgbClr val="FF6600"/>
                </a:solidFill>
                <a:latin typeface="Times New Roman" pitchFamily="18" charset="0"/>
                <a:cs typeface="Times New Roman" pitchFamily="18" charset="0"/>
              </a:rPr>
              <a:t>Introduction:</a:t>
            </a:r>
          </a:p>
          <a:p>
            <a:pPr algn="just"/>
            <a:r>
              <a:rPr lang="en-US" sz="2000" dirty="0">
                <a:latin typeface="Times New Roman" pitchFamily="18" charset="0"/>
                <a:cs typeface="Times New Roman" pitchFamily="18" charset="0"/>
              </a:rPr>
              <a:t>Mineral is inorganic substance which occurs naturally, and typically has a crystalline structure whose characteristics of hardness, luster, color, cleavage, fracture, and relative density can be used to identify it. Each mineral has a characteristic chemical composition.</a:t>
            </a:r>
          </a:p>
          <a:p>
            <a:pPr algn="just"/>
            <a:r>
              <a:rPr lang="en-US" sz="2000" dirty="0">
                <a:latin typeface="Times New Roman" pitchFamily="18" charset="0"/>
                <a:cs typeface="Times New Roman" pitchFamily="18" charset="0"/>
              </a:rPr>
              <a:t>Earth's crust is the source for a wide variety of useful and essential minerals.</a:t>
            </a:r>
          </a:p>
          <a:p>
            <a:pPr algn="just"/>
            <a:r>
              <a:rPr lang="en-US" sz="2000" dirty="0">
                <a:latin typeface="Times New Roman" pitchFamily="18" charset="0"/>
                <a:cs typeface="Times New Roman" pitchFamily="18" charset="0"/>
              </a:rPr>
              <a:t>Most people know that copper is used for electrical wiring and gold is used for jewelry.</a:t>
            </a:r>
          </a:p>
          <a:p>
            <a:pPr algn="just"/>
            <a:r>
              <a:rPr lang="en-US" sz="2000" dirty="0">
                <a:latin typeface="Times New Roman" pitchFamily="18" charset="0"/>
                <a:cs typeface="Times New Roman" pitchFamily="18" charset="0"/>
              </a:rPr>
              <a:t>But most people are not aware that the main ingredient in cosmetics is a powdered form of the mineral talc (Mg3Si4O10(OH)2) or that the mineral quartz (SiO2) is the main ingredient in glass.</a:t>
            </a:r>
          </a:p>
          <a:p>
            <a:pPr algn="just"/>
            <a:endParaRPr lang="en-US"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86200"/>
            <a:ext cx="5867400" cy="2790324"/>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a:t>
            </a:fld>
            <a:endParaRPr lang="en-US"/>
          </a:p>
        </p:txBody>
      </p:sp>
    </p:spTree>
    <p:extLst>
      <p:ext uri="{BB962C8B-B14F-4D97-AF65-F5344CB8AC3E}">
        <p14:creationId xmlns:p14="http://schemas.microsoft.com/office/powerpoint/2010/main" val="1021188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81000"/>
            <a:ext cx="8686800" cy="1569660"/>
          </a:xfrm>
          <a:prstGeom prst="rect">
            <a:avLst/>
          </a:prstGeom>
        </p:spPr>
        <p:txBody>
          <a:bodyPr wrap="square">
            <a:spAutoFit/>
          </a:bodyPr>
          <a:lstStyle/>
          <a:p>
            <a:pPr algn="just"/>
            <a:r>
              <a:rPr lang="en-US" sz="2000" b="1" dirty="0">
                <a:latin typeface="Times New Roman" pitchFamily="18" charset="0"/>
                <a:cs typeface="Times New Roman" pitchFamily="18" charset="0"/>
              </a:rPr>
              <a:t>4- Oxides group:</a:t>
            </a:r>
          </a:p>
          <a:p>
            <a:pPr algn="just"/>
            <a:r>
              <a:rPr lang="en-US" sz="2000" dirty="0">
                <a:latin typeface="Times New Roman" pitchFamily="18" charset="0"/>
                <a:cs typeface="Times New Roman" pitchFamily="18" charset="0"/>
              </a:rPr>
              <a:t>Although scarce when compared to the silicates, other mineral groups are important economically. These include the oxides like Magnetite Fe3O4.</a:t>
            </a:r>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81174"/>
            <a:ext cx="8229600" cy="4391025"/>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20</a:t>
            </a:fld>
            <a:endParaRPr lang="en-US"/>
          </a:p>
        </p:txBody>
      </p:sp>
    </p:spTree>
    <p:extLst>
      <p:ext uri="{BB962C8B-B14F-4D97-AF65-F5344CB8AC3E}">
        <p14:creationId xmlns:p14="http://schemas.microsoft.com/office/powerpoint/2010/main" val="1532237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81000"/>
            <a:ext cx="8610600" cy="707886"/>
          </a:xfrm>
          <a:prstGeom prst="rect">
            <a:avLst/>
          </a:prstGeom>
        </p:spPr>
        <p:txBody>
          <a:bodyPr wrap="square">
            <a:spAutoFit/>
          </a:bodyPr>
          <a:lstStyle/>
          <a:p>
            <a:r>
              <a:rPr lang="en-US" sz="2000" b="1" dirty="0">
                <a:latin typeface="Times New Roman" pitchFamily="18" charset="0"/>
                <a:cs typeface="Times New Roman" pitchFamily="18" charset="0"/>
              </a:rPr>
              <a:t>5- Sulfides group: </a:t>
            </a:r>
            <a:r>
              <a:rPr lang="en-US" sz="2000" dirty="0" err="1">
                <a:latin typeface="Times New Roman" pitchFamily="18" charset="0"/>
                <a:cs typeface="Times New Roman" pitchFamily="18" charset="0"/>
              </a:rPr>
              <a:t>Bornite</a:t>
            </a:r>
            <a:r>
              <a:rPr lang="en-US" sz="2000" dirty="0">
                <a:latin typeface="Times New Roman" pitchFamily="18" charset="0"/>
                <a:cs typeface="Times New Roman" pitchFamily="18" charset="0"/>
              </a:rPr>
              <a:t> Cu5FeS4 is the ore of the cupper.</a:t>
            </a:r>
          </a:p>
          <a:p>
            <a:endParaRPr lang="en-US" sz="20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629400" cy="4571999"/>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21</a:t>
            </a:fld>
            <a:endParaRPr lang="en-US"/>
          </a:p>
        </p:txBody>
      </p:sp>
    </p:spTree>
    <p:extLst>
      <p:ext uri="{BB962C8B-B14F-4D97-AF65-F5344CB8AC3E}">
        <p14:creationId xmlns:p14="http://schemas.microsoft.com/office/powerpoint/2010/main" val="390040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61231"/>
            <a:ext cx="8534400" cy="2862322"/>
          </a:xfrm>
          <a:prstGeom prst="rect">
            <a:avLst/>
          </a:prstGeom>
        </p:spPr>
        <p:txBody>
          <a:bodyPr wrap="square">
            <a:spAutoFit/>
          </a:bodyPr>
          <a:lstStyle/>
          <a:p>
            <a:pPr algn="just"/>
            <a:r>
              <a:rPr lang="en-US" sz="2000" b="1" dirty="0">
                <a:latin typeface="Times New Roman" pitchFamily="18" charset="0"/>
                <a:cs typeface="Times New Roman" pitchFamily="18" charset="0"/>
              </a:rPr>
              <a:t>6- Native element</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Any element found in earth crust naturally, unattached in the form of Ore mineral Like:</a:t>
            </a:r>
          </a:p>
          <a:p>
            <a:pPr algn="just"/>
            <a:r>
              <a:rPr lang="en-US" sz="2000" dirty="0">
                <a:latin typeface="Times New Roman" pitchFamily="18" charset="0"/>
                <a:cs typeface="Times New Roman" pitchFamily="18" charset="0"/>
              </a:rPr>
              <a:t>Native diamond C which is used as gemstone and abrasive . 1&amp;2.</a:t>
            </a:r>
          </a:p>
          <a:p>
            <a:pPr algn="just"/>
            <a:r>
              <a:rPr lang="en-US" sz="2000" dirty="0">
                <a:latin typeface="Times New Roman" pitchFamily="18" charset="0"/>
                <a:cs typeface="Times New Roman" pitchFamily="18" charset="0"/>
              </a:rPr>
              <a:t>Cupper Cu. 3. , Mercury Hg. 4.</a:t>
            </a:r>
          </a:p>
          <a:p>
            <a:pPr algn="just"/>
            <a:r>
              <a:rPr lang="en-US" sz="2000" dirty="0">
                <a:latin typeface="Times New Roman" pitchFamily="18" charset="0"/>
                <a:cs typeface="Times New Roman" pitchFamily="18" charset="0"/>
              </a:rPr>
              <a:t>Platinum Pt. 5. , Sulfur. 6.</a:t>
            </a: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853439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22</a:t>
            </a:fld>
            <a:endParaRPr lang="en-US"/>
          </a:p>
        </p:txBody>
      </p:sp>
    </p:spTree>
    <p:extLst>
      <p:ext uri="{BB962C8B-B14F-4D97-AF65-F5344CB8AC3E}">
        <p14:creationId xmlns:p14="http://schemas.microsoft.com/office/powerpoint/2010/main" val="3397407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228600"/>
            <a:ext cx="8839200" cy="2554545"/>
          </a:xfrm>
          <a:prstGeom prst="rect">
            <a:avLst/>
          </a:prstGeom>
        </p:spPr>
        <p:txBody>
          <a:bodyPr wrap="square">
            <a:spAutoFit/>
          </a:bodyPr>
          <a:lstStyle/>
          <a:p>
            <a:pPr algn="just"/>
            <a:r>
              <a:rPr lang="en-US" sz="2000" b="1" dirty="0">
                <a:latin typeface="Times New Roman" pitchFamily="18" charset="0"/>
                <a:cs typeface="Times New Roman" pitchFamily="18" charset="0"/>
              </a:rPr>
              <a:t>Physical properties of Minerals:</a:t>
            </a:r>
          </a:p>
          <a:p>
            <a:pPr algn="just"/>
            <a:r>
              <a:rPr lang="en-US" sz="2000" dirty="0">
                <a:latin typeface="Times New Roman" pitchFamily="18" charset="0"/>
                <a:cs typeface="Times New Roman" pitchFamily="18" charset="0"/>
              </a:rPr>
              <a:t>Every mineral has an orderly arrangement of atoms and a definite chemical composition which gives it a unique set of physical properties.</a:t>
            </a:r>
          </a:p>
          <a:p>
            <a:pPr algn="just"/>
            <a:r>
              <a:rPr lang="en-US" sz="2000" b="1" dirty="0">
                <a:latin typeface="Times New Roman" pitchFamily="18" charset="0"/>
                <a:cs typeface="Times New Roman" pitchFamily="18" charset="0"/>
              </a:rPr>
              <a:t>1- Crystal form:</a:t>
            </a:r>
          </a:p>
          <a:p>
            <a:pPr algn="just"/>
            <a:r>
              <a:rPr lang="en-US" sz="2000" dirty="0">
                <a:latin typeface="Times New Roman" pitchFamily="18" charset="0"/>
                <a:cs typeface="Times New Roman" pitchFamily="18" charset="0"/>
              </a:rPr>
              <a:t>It is the external expression of a mineral's orderly internal arrangement of atoms like Pyrite (FeS2) of cubic system  1 and quartz (SiO2) of hexagonal crystals, 2 with pyramidal-shaped ends.</a:t>
            </a:r>
          </a:p>
          <a:p>
            <a:pPr algn="just"/>
            <a:endParaRPr lang="en-US" sz="20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14600"/>
            <a:ext cx="7543800" cy="4143375"/>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23</a:t>
            </a:fld>
            <a:endParaRPr lang="en-US"/>
          </a:p>
        </p:txBody>
      </p:sp>
    </p:spTree>
    <p:extLst>
      <p:ext uri="{BB962C8B-B14F-4D97-AF65-F5344CB8AC3E}">
        <p14:creationId xmlns:p14="http://schemas.microsoft.com/office/powerpoint/2010/main" val="149251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28600" y="335846"/>
            <a:ext cx="8534400" cy="4062651"/>
          </a:xfrm>
          <a:prstGeom prst="rect">
            <a:avLst/>
          </a:prstGeom>
        </p:spPr>
        <p:txBody>
          <a:bodyPr wrap="square">
            <a:spAutoFit/>
          </a:bodyPr>
          <a:lstStyle/>
          <a:p>
            <a:pPr algn="just"/>
            <a:r>
              <a:rPr lang="en-US" sz="2000" b="1" dirty="0">
                <a:cs typeface="+mj-cs"/>
              </a:rPr>
              <a:t>2- Luster:</a:t>
            </a:r>
          </a:p>
          <a:p>
            <a:pPr algn="just"/>
            <a:r>
              <a:rPr lang="en-US" sz="2000" dirty="0">
                <a:cs typeface="+mj-cs"/>
              </a:rPr>
              <a:t>It is the appearance or quality of light reflects</a:t>
            </a:r>
          </a:p>
          <a:p>
            <a:pPr algn="just"/>
            <a:r>
              <a:rPr lang="en-US" sz="2000" dirty="0">
                <a:cs typeface="+mj-cs"/>
              </a:rPr>
              <a:t>from the surface of mineral.</a:t>
            </a:r>
            <a:r>
              <a:rPr lang="ar-SA" sz="2000" dirty="0">
                <a:cs typeface="+mj-cs"/>
              </a:rPr>
              <a:t> .</a:t>
            </a:r>
          </a:p>
          <a:p>
            <a:pPr algn="just"/>
            <a:r>
              <a:rPr lang="en-US" sz="2000" dirty="0">
                <a:cs typeface="+mj-cs"/>
              </a:rPr>
              <a:t>A- Pyrite (FeS2) … Metallic luster .1.</a:t>
            </a:r>
            <a:endParaRPr lang="ar-SA" sz="2000" dirty="0">
              <a:cs typeface="+mj-cs"/>
            </a:endParaRPr>
          </a:p>
          <a:p>
            <a:pPr algn="just"/>
            <a:r>
              <a:rPr lang="it-IT" sz="2000" dirty="0">
                <a:cs typeface="+mj-cs"/>
              </a:rPr>
              <a:t>B- Fluoride (CaF2) … non metallic luster. 2.</a:t>
            </a:r>
          </a:p>
          <a:p>
            <a:pPr algn="just"/>
            <a:r>
              <a:rPr lang="en-US" sz="2000" dirty="0">
                <a:cs typeface="+mj-cs"/>
              </a:rPr>
              <a:t>C- Chalk (CaCO3-Very fine pure grains) …</a:t>
            </a:r>
          </a:p>
          <a:p>
            <a:pPr algn="just"/>
            <a:r>
              <a:rPr lang="en-US" sz="2000" dirty="0">
                <a:cs typeface="+mj-cs"/>
              </a:rPr>
              <a:t>Non metallic earthy luster. 3.</a:t>
            </a:r>
          </a:p>
          <a:p>
            <a:pPr algn="just"/>
            <a:r>
              <a:rPr lang="it-IT" sz="2000" dirty="0">
                <a:cs typeface="+mj-cs"/>
              </a:rPr>
              <a:t>D- Quartz (SiO2) … non metallic glassy</a:t>
            </a:r>
          </a:p>
          <a:p>
            <a:pPr algn="just"/>
            <a:r>
              <a:rPr lang="en-US" sz="2000" dirty="0">
                <a:cs typeface="+mj-cs"/>
              </a:rPr>
              <a:t>Luster. 4.</a:t>
            </a:r>
          </a:p>
          <a:p>
            <a:pPr algn="just"/>
            <a:r>
              <a:rPr lang="en-US" sz="2000" dirty="0">
                <a:cs typeface="+mj-cs"/>
              </a:rPr>
              <a:t>E- </a:t>
            </a:r>
            <a:r>
              <a:rPr lang="en-US" sz="2000" dirty="0" err="1">
                <a:cs typeface="+mj-cs"/>
              </a:rPr>
              <a:t>Bornite</a:t>
            </a:r>
            <a:r>
              <a:rPr lang="en-US" sz="2000" dirty="0">
                <a:cs typeface="+mj-cs"/>
              </a:rPr>
              <a:t> (Cu5FeS4-Ore of cupper) … sub</a:t>
            </a:r>
          </a:p>
          <a:p>
            <a:pPr algn="just"/>
            <a:r>
              <a:rPr lang="en-US" sz="2000" dirty="0">
                <a:cs typeface="+mj-cs"/>
              </a:rPr>
              <a:t>Metallic luster. 5.</a:t>
            </a:r>
          </a:p>
          <a:p>
            <a:pPr algn="just"/>
            <a:r>
              <a:rPr lang="en-US" sz="2000" dirty="0">
                <a:cs typeface="+mj-cs"/>
              </a:rPr>
              <a:t>F- Muscovite (K2Al4(Si3AlO10)2(OH,F)4 …</a:t>
            </a:r>
          </a:p>
          <a:p>
            <a:pPr algn="just"/>
            <a:r>
              <a:rPr lang="en-US" sz="2000" dirty="0">
                <a:cs typeface="+mj-cs"/>
              </a:rPr>
              <a:t>Non metallic pearly luster. 6.</a:t>
            </a:r>
          </a:p>
        </p:txBody>
      </p:sp>
      <p:sp>
        <p:nvSpPr>
          <p:cNvPr id="4" name="عنصر نائب لرقم الشريحة 3"/>
          <p:cNvSpPr>
            <a:spLocks noGrp="1"/>
          </p:cNvSpPr>
          <p:nvPr>
            <p:ph type="sldNum" sz="quarter" idx="12"/>
          </p:nvPr>
        </p:nvSpPr>
        <p:spPr/>
        <p:txBody>
          <a:bodyPr/>
          <a:lstStyle/>
          <a:p>
            <a:fld id="{C2E9791E-16EB-4DBF-9630-88DA671BAA0C}" type="slidenum">
              <a:rPr lang="en-US" smtClean="0"/>
              <a:t>24</a:t>
            </a:fld>
            <a:endParaRPr lang="en-US"/>
          </a:p>
        </p:txBody>
      </p:sp>
    </p:spTree>
    <p:extLst>
      <p:ext uri="{BB962C8B-B14F-4D97-AF65-F5344CB8AC3E}">
        <p14:creationId xmlns:p14="http://schemas.microsoft.com/office/powerpoint/2010/main" val="3615508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772401" cy="58674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عنصر نائب لرقم الشريحة 1"/>
          <p:cNvSpPr>
            <a:spLocks noGrp="1"/>
          </p:cNvSpPr>
          <p:nvPr>
            <p:ph type="sldNum" sz="quarter" idx="12"/>
          </p:nvPr>
        </p:nvSpPr>
        <p:spPr/>
        <p:txBody>
          <a:bodyPr/>
          <a:lstStyle/>
          <a:p>
            <a:fld id="{C2E9791E-16EB-4DBF-9630-88DA671BAA0C}" type="slidenum">
              <a:rPr lang="en-US" smtClean="0"/>
              <a:t>25</a:t>
            </a:fld>
            <a:endParaRPr lang="en-US"/>
          </a:p>
        </p:txBody>
      </p:sp>
    </p:spTree>
    <p:extLst>
      <p:ext uri="{BB962C8B-B14F-4D97-AF65-F5344CB8AC3E}">
        <p14:creationId xmlns:p14="http://schemas.microsoft.com/office/powerpoint/2010/main" val="169334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304800"/>
            <a:ext cx="8763000" cy="1015663"/>
          </a:xfrm>
          <a:prstGeom prst="rect">
            <a:avLst/>
          </a:prstGeom>
        </p:spPr>
        <p:txBody>
          <a:bodyPr wrap="square">
            <a:spAutoFit/>
          </a:bodyPr>
          <a:lstStyle/>
          <a:p>
            <a:pPr algn="just"/>
            <a:r>
              <a:rPr lang="en-US" sz="2000" b="1" dirty="0">
                <a:latin typeface="Times New Roman" pitchFamily="18" charset="0"/>
                <a:cs typeface="Times New Roman" pitchFamily="18" charset="0"/>
              </a:rPr>
              <a:t>3- Color:</a:t>
            </a:r>
          </a:p>
          <a:p>
            <a:pPr algn="just"/>
            <a:r>
              <a:rPr lang="en-US" sz="2000" dirty="0">
                <a:latin typeface="Times New Roman" pitchFamily="18" charset="0"/>
                <a:cs typeface="Times New Roman" pitchFamily="18" charset="0"/>
              </a:rPr>
              <a:t>It is surely the most obvious characteristic of a mineral.</a:t>
            </a:r>
          </a:p>
          <a:p>
            <a:pPr algn="just"/>
            <a:endParaRPr lang="en-US" sz="20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382000" cy="4533900"/>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26</a:t>
            </a:fld>
            <a:endParaRPr lang="en-US"/>
          </a:p>
        </p:txBody>
      </p:sp>
    </p:spTree>
    <p:extLst>
      <p:ext uri="{BB962C8B-B14F-4D97-AF65-F5344CB8AC3E}">
        <p14:creationId xmlns:p14="http://schemas.microsoft.com/office/powerpoint/2010/main" val="1050107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304800"/>
            <a:ext cx="8686800" cy="984885"/>
          </a:xfrm>
          <a:prstGeom prst="rect">
            <a:avLst/>
          </a:prstGeom>
        </p:spPr>
        <p:txBody>
          <a:bodyPr wrap="square">
            <a:spAutoFit/>
          </a:bodyPr>
          <a:lstStyle/>
          <a:p>
            <a:pPr algn="just"/>
            <a:r>
              <a:rPr lang="en-US" sz="2000" dirty="0">
                <a:latin typeface="Times New Roman" pitchFamily="18" charset="0"/>
                <a:cs typeface="Times New Roman" pitchFamily="18" charset="0"/>
              </a:rPr>
              <a:t>Color is not always useful diagnostic property. Example, slight impurities in the mineral quartz (SiO2) give it a variety of colors.</a:t>
            </a:r>
          </a:p>
          <a:p>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18" y="1524000"/>
            <a:ext cx="7848600" cy="502473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27</a:t>
            </a:fld>
            <a:endParaRPr lang="en-US"/>
          </a:p>
        </p:txBody>
      </p:sp>
    </p:spTree>
    <p:extLst>
      <p:ext uri="{BB962C8B-B14F-4D97-AF65-F5344CB8AC3E}">
        <p14:creationId xmlns:p14="http://schemas.microsoft.com/office/powerpoint/2010/main" val="3222103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82013"/>
            <a:ext cx="8534400" cy="1908215"/>
          </a:xfrm>
          <a:prstGeom prst="rect">
            <a:avLst/>
          </a:prstGeom>
        </p:spPr>
        <p:txBody>
          <a:bodyPr wrap="square">
            <a:spAutoFit/>
          </a:bodyPr>
          <a:lstStyle/>
          <a:p>
            <a:pPr algn="just"/>
            <a:r>
              <a:rPr lang="en-US" sz="2000" b="1" dirty="0">
                <a:latin typeface="Times New Roman" pitchFamily="18" charset="0"/>
                <a:cs typeface="Times New Roman" pitchFamily="18" charset="0"/>
              </a:rPr>
              <a:t>4- Streak:</a:t>
            </a:r>
          </a:p>
          <a:p>
            <a:pPr algn="just"/>
            <a:r>
              <a:rPr lang="en-US" sz="2000" dirty="0">
                <a:latin typeface="Times New Roman" pitchFamily="18" charset="0"/>
                <a:cs typeface="Times New Roman" pitchFamily="18" charset="0"/>
              </a:rPr>
              <a:t>It is the color of a mineral in it's powdered form and is obtained by rubbing a mineral across a piece of unglazed porcelain called </a:t>
            </a:r>
            <a:r>
              <a:rPr lang="en-US" sz="2000" b="1" dirty="0">
                <a:latin typeface="Times New Roman" pitchFamily="18" charset="0"/>
                <a:cs typeface="Times New Roman" pitchFamily="18" charset="0"/>
              </a:rPr>
              <a:t>streak plate</a:t>
            </a:r>
            <a:r>
              <a:rPr lang="en-US" sz="2000" dirty="0">
                <a:latin typeface="Times New Roman" pitchFamily="18" charset="0"/>
                <a:cs typeface="Times New Roman" pitchFamily="18" charset="0"/>
              </a:rPr>
              <a:t>.1. Although the color of a mineral may vary from sample to sample, but the streak usually does not vary. 2.</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4" y="2057400"/>
            <a:ext cx="8458200" cy="414337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28</a:t>
            </a:fld>
            <a:endParaRPr lang="en-US"/>
          </a:p>
        </p:txBody>
      </p:sp>
    </p:spTree>
    <p:extLst>
      <p:ext uri="{BB962C8B-B14F-4D97-AF65-F5344CB8AC3E}">
        <p14:creationId xmlns:p14="http://schemas.microsoft.com/office/powerpoint/2010/main" val="1433488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381000"/>
            <a:ext cx="8763000" cy="1600438"/>
          </a:xfrm>
          <a:prstGeom prst="rect">
            <a:avLst/>
          </a:prstGeom>
        </p:spPr>
        <p:txBody>
          <a:bodyPr wrap="square">
            <a:spAutoFit/>
          </a:bodyPr>
          <a:lstStyle/>
          <a:p>
            <a:r>
              <a:rPr lang="en-US" sz="2000" b="1" dirty="0">
                <a:latin typeface="Times New Roman" pitchFamily="18" charset="0"/>
                <a:cs typeface="Times New Roman" pitchFamily="18" charset="0"/>
              </a:rPr>
              <a:t>5- Hardness:</a:t>
            </a:r>
          </a:p>
          <a:p>
            <a:r>
              <a:rPr lang="en-US" sz="2000" dirty="0">
                <a:latin typeface="Times New Roman" pitchFamily="18" charset="0"/>
                <a:cs typeface="Times New Roman" pitchFamily="18" charset="0"/>
              </a:rPr>
              <a:t>It is a measure of the resistance of a mineral to abrasion or scratching.</a:t>
            </a:r>
          </a:p>
          <a:p>
            <a:r>
              <a:rPr lang="en-US" sz="2000" b="1" dirty="0" err="1">
                <a:latin typeface="Times New Roman" pitchFamily="18" charset="0"/>
                <a:cs typeface="Times New Roman" pitchFamily="18" charset="0"/>
              </a:rPr>
              <a:t>Mohs</a:t>
            </a:r>
            <a:r>
              <a:rPr lang="en-US" sz="2000" b="1" dirty="0">
                <a:latin typeface="Times New Roman" pitchFamily="18" charset="0"/>
                <a:cs typeface="Times New Roman" pitchFamily="18" charset="0"/>
              </a:rPr>
              <a:t>' scale (scientist) of hardness </a:t>
            </a:r>
            <a:r>
              <a:rPr lang="en-US" sz="2000" dirty="0">
                <a:latin typeface="Times New Roman" pitchFamily="18" charset="0"/>
                <a:cs typeface="Times New Roman" pitchFamily="18" charset="0"/>
              </a:rPr>
              <a:t>illustrated a relative scale for the softest and hardest minerals as below:</a:t>
            </a: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58327"/>
            <a:ext cx="8229599" cy="4685347"/>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29</a:t>
            </a:fld>
            <a:endParaRPr lang="en-US"/>
          </a:p>
        </p:txBody>
      </p:sp>
    </p:spTree>
    <p:extLst>
      <p:ext uri="{BB962C8B-B14F-4D97-AF65-F5344CB8AC3E}">
        <p14:creationId xmlns:p14="http://schemas.microsoft.com/office/powerpoint/2010/main" val="1602298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81000"/>
            <a:ext cx="8610600" cy="4401205"/>
          </a:xfrm>
          <a:prstGeom prst="rect">
            <a:avLst/>
          </a:prstGeom>
        </p:spPr>
        <p:txBody>
          <a:bodyPr wrap="square">
            <a:spAutoFit/>
          </a:bodyPr>
          <a:lstStyle/>
          <a:p>
            <a:pPr algn="just"/>
            <a:r>
              <a:rPr lang="en-US" sz="2000" dirty="0">
                <a:latin typeface="Times New Roman" pitchFamily="18" charset="0"/>
                <a:cs typeface="Times New Roman" pitchFamily="18" charset="0"/>
              </a:rPr>
              <a:t>In addition to the economic importance of rock and minerals, events such as volcanic eruptions, mountains building, and earthquakes all involve these earth materials.</a:t>
            </a:r>
          </a:p>
          <a:p>
            <a:pPr algn="just"/>
            <a:r>
              <a:rPr lang="en-US" sz="2000" dirty="0">
                <a:latin typeface="Times New Roman" pitchFamily="18" charset="0"/>
                <a:cs typeface="Times New Roman" pitchFamily="18" charset="0"/>
              </a:rPr>
              <a:t>1-A rock can be defined simply as an aggregate of one or more minerals. Aggregate is mixture of minerals or rock can be sorted by the mechanical means.</a:t>
            </a:r>
          </a:p>
          <a:p>
            <a:pPr algn="just"/>
            <a:r>
              <a:rPr lang="en-US" sz="2000" dirty="0">
                <a:latin typeface="Times New Roman" pitchFamily="18" charset="0"/>
                <a:cs typeface="Times New Roman" pitchFamily="18" charset="0"/>
              </a:rPr>
              <a:t>2-Although most rocks are composed of more than one mineral, certain minerals are found in large, impure quantities. In these instances, they are considered to be a rock.</a:t>
            </a:r>
          </a:p>
          <a:p>
            <a:pPr algn="just"/>
            <a:r>
              <a:rPr lang="en-US" sz="2000" dirty="0">
                <a:latin typeface="Times New Roman" pitchFamily="18" charset="0"/>
                <a:cs typeface="Times New Roman" pitchFamily="18" charset="0"/>
              </a:rPr>
              <a:t>3-It is showing limestone outcrop (composed of the mineral calcite).</a:t>
            </a:r>
          </a:p>
          <a:p>
            <a:pPr algn="just"/>
            <a:r>
              <a:rPr lang="en-US" sz="2000" dirty="0">
                <a:latin typeface="Times New Roman" pitchFamily="18" charset="0"/>
                <a:cs typeface="Times New Roman" pitchFamily="18" charset="0"/>
              </a:rPr>
              <a:t>4- More than 4000 of different minerals have been identified. No more than a few dozen are abundant</a:t>
            </a:r>
            <a:r>
              <a:rPr lang="en-US" sz="2000" b="1"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5- Collectively, these few make up most of the rocks of earth's crust; they are classified as rock- forming minerals.</a:t>
            </a:r>
          </a:p>
          <a:p>
            <a:pPr algn="just"/>
            <a:endParaRPr lang="en-US" sz="2000" dirty="0">
              <a:latin typeface="Times New Roman" pitchFamily="18" charset="0"/>
              <a:cs typeface="Times New Roman" pitchFamily="18" charset="0"/>
            </a:endParaRPr>
          </a:p>
        </p:txBody>
      </p:sp>
      <p:sp>
        <p:nvSpPr>
          <p:cNvPr id="3" name="عنصر نائب لرقم الشريحة 2"/>
          <p:cNvSpPr>
            <a:spLocks noGrp="1"/>
          </p:cNvSpPr>
          <p:nvPr>
            <p:ph type="sldNum" sz="quarter" idx="12"/>
          </p:nvPr>
        </p:nvSpPr>
        <p:spPr/>
        <p:txBody>
          <a:bodyPr/>
          <a:lstStyle/>
          <a:p>
            <a:fld id="{C2E9791E-16EB-4DBF-9630-88DA671BAA0C}" type="slidenum">
              <a:rPr lang="en-US" smtClean="0"/>
              <a:t>3</a:t>
            </a:fld>
            <a:endParaRPr lang="en-US"/>
          </a:p>
        </p:txBody>
      </p:sp>
    </p:spTree>
    <p:extLst>
      <p:ext uri="{BB962C8B-B14F-4D97-AF65-F5344CB8AC3E}">
        <p14:creationId xmlns:p14="http://schemas.microsoft.com/office/powerpoint/2010/main" val="3064994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304800"/>
            <a:ext cx="8686800" cy="707886"/>
          </a:xfrm>
          <a:prstGeom prst="rect">
            <a:avLst/>
          </a:prstGeom>
        </p:spPr>
        <p:txBody>
          <a:bodyPr wrap="square">
            <a:spAutoFit/>
          </a:bodyPr>
          <a:lstStyle/>
          <a:p>
            <a:pPr algn="just"/>
            <a:r>
              <a:rPr lang="en-US" sz="2000" b="1" dirty="0">
                <a:latin typeface="Times New Roman" pitchFamily="18" charset="0"/>
                <a:cs typeface="Times New Roman" pitchFamily="18" charset="0"/>
              </a:rPr>
              <a:t>5- Cleavage:</a:t>
            </a:r>
          </a:p>
          <a:p>
            <a:pPr algn="just"/>
            <a:r>
              <a:rPr lang="en-US" sz="2000" dirty="0">
                <a:latin typeface="Times New Roman" pitchFamily="18" charset="0"/>
                <a:cs typeface="Times New Roman" pitchFamily="18" charset="0"/>
              </a:rPr>
              <a:t>It is the tendency of mineral to break along planes of weak bonding.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82" y="1295400"/>
            <a:ext cx="8181975" cy="45720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30</a:t>
            </a:fld>
            <a:endParaRPr lang="en-US"/>
          </a:p>
        </p:txBody>
      </p:sp>
    </p:spTree>
    <p:extLst>
      <p:ext uri="{BB962C8B-B14F-4D97-AF65-F5344CB8AC3E}">
        <p14:creationId xmlns:p14="http://schemas.microsoft.com/office/powerpoint/2010/main" val="3215759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304800"/>
            <a:ext cx="8763000" cy="984885"/>
          </a:xfrm>
          <a:prstGeom prst="rect">
            <a:avLst/>
          </a:prstGeom>
        </p:spPr>
        <p:txBody>
          <a:bodyPr wrap="square">
            <a:spAutoFit/>
          </a:bodyPr>
          <a:lstStyle/>
          <a:p>
            <a:r>
              <a:rPr lang="en-US" sz="2000" dirty="0">
                <a:latin typeface="Times New Roman" pitchFamily="18" charset="0"/>
                <a:cs typeface="Times New Roman" pitchFamily="18" charset="0"/>
              </a:rPr>
              <a:t>The simplest type of cleavage is exhibited by the mica. 1. Because micas have weak chemical bonds in one direction. 2 … they cleave to form thin, flat sheets. 3. 4.</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2296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31</a:t>
            </a:fld>
            <a:endParaRPr lang="en-US"/>
          </a:p>
        </p:txBody>
      </p:sp>
    </p:spTree>
    <p:extLst>
      <p:ext uri="{BB962C8B-B14F-4D97-AF65-F5344CB8AC3E}">
        <p14:creationId xmlns:p14="http://schemas.microsoft.com/office/powerpoint/2010/main" val="986300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228600"/>
            <a:ext cx="8610600" cy="707886"/>
          </a:xfrm>
          <a:prstGeom prst="rect">
            <a:avLst/>
          </a:prstGeom>
        </p:spPr>
        <p:txBody>
          <a:bodyPr wrap="square">
            <a:spAutoFit/>
          </a:bodyPr>
          <a:lstStyle/>
          <a:p>
            <a:pPr algn="just"/>
            <a:r>
              <a:rPr lang="en-US" sz="2000" dirty="0">
                <a:latin typeface="Times New Roman" pitchFamily="18" charset="0"/>
                <a:cs typeface="Times New Roman" pitchFamily="18" charset="0"/>
              </a:rPr>
              <a:t>The sample of muscovite below illustrates mineral that exhibit one plane of cleavage.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371600"/>
            <a:ext cx="8229600" cy="460533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32</a:t>
            </a:fld>
            <a:endParaRPr lang="en-US"/>
          </a:p>
        </p:txBody>
      </p:sp>
    </p:spTree>
    <p:extLst>
      <p:ext uri="{BB962C8B-B14F-4D97-AF65-F5344CB8AC3E}">
        <p14:creationId xmlns:p14="http://schemas.microsoft.com/office/powerpoint/2010/main" val="1570980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382013"/>
            <a:ext cx="8686800" cy="1631216"/>
          </a:xfrm>
          <a:prstGeom prst="rect">
            <a:avLst/>
          </a:prstGeom>
        </p:spPr>
        <p:txBody>
          <a:bodyPr wrap="square">
            <a:spAutoFit/>
          </a:bodyPr>
          <a:lstStyle/>
          <a:p>
            <a:pPr algn="just"/>
            <a:r>
              <a:rPr lang="en-US" sz="2000" dirty="0">
                <a:latin typeface="Times New Roman" pitchFamily="18" charset="0"/>
                <a:cs typeface="Times New Roman" pitchFamily="18" charset="0"/>
              </a:rPr>
              <a:t>The mineral feldspar (The most important group of rock-forming silicate minerals).</a:t>
            </a:r>
          </a:p>
          <a:p>
            <a:pPr algn="just"/>
            <a:r>
              <a:rPr lang="en-US" sz="2000" dirty="0">
                <a:latin typeface="Times New Roman" pitchFamily="18" charset="0"/>
                <a:cs typeface="Times New Roman" pitchFamily="18" charset="0"/>
              </a:rPr>
              <a:t>It is including the alkali feldspars KAlSi3O8 to NaAlSi3O8 (K-feldspar to </a:t>
            </a:r>
            <a:r>
              <a:rPr lang="en-US" sz="2000" dirty="0" err="1">
                <a:latin typeface="Times New Roman" pitchFamily="18" charset="0"/>
                <a:cs typeface="Times New Roman" pitchFamily="18" charset="0"/>
              </a:rPr>
              <a:t>albite</a:t>
            </a:r>
            <a:r>
              <a:rPr lang="en-US" sz="2000" dirty="0">
                <a:latin typeface="Times New Roman" pitchFamily="18" charset="0"/>
                <a:cs typeface="Times New Roman" pitchFamily="18" charset="0"/>
              </a:rPr>
              <a:t>) and the plagioclase feldspars NaAlSi3O8 to CaAl2Si2O8 (</a:t>
            </a:r>
            <a:r>
              <a:rPr lang="en-US" sz="2000" dirty="0" err="1">
                <a:latin typeface="Times New Roman" pitchFamily="18" charset="0"/>
                <a:cs typeface="Times New Roman" pitchFamily="18" charset="0"/>
              </a:rPr>
              <a:t>albite</a:t>
            </a:r>
            <a:r>
              <a:rPr lang="en-US" sz="2000" dirty="0">
                <a:latin typeface="Times New Roman" pitchFamily="18" charset="0"/>
                <a:cs typeface="Times New Roman" pitchFamily="18" charset="0"/>
              </a:rPr>
              <a:t> to </a:t>
            </a:r>
            <a:r>
              <a:rPr lang="en-US" sz="2000" dirty="0" err="1">
                <a:latin typeface="Times New Roman" pitchFamily="18" charset="0"/>
                <a:cs typeface="Times New Roman" pitchFamily="18" charset="0"/>
              </a:rPr>
              <a:t>anorthite</a:t>
            </a:r>
            <a:r>
              <a:rPr lang="en-US" sz="2000" dirty="0">
                <a:latin typeface="Times New Roman" pitchFamily="18" charset="0"/>
                <a:cs typeface="Times New Roman" pitchFamily="18" charset="0"/>
              </a:rPr>
              <a:t>), has two cleavage directions.</a:t>
            </a:r>
          </a:p>
          <a:p>
            <a:pPr algn="just"/>
            <a:endParaRPr lang="en-US" sz="20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01075" cy="46863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33</a:t>
            </a:fld>
            <a:endParaRPr lang="en-US"/>
          </a:p>
        </p:txBody>
      </p:sp>
    </p:spTree>
    <p:extLst>
      <p:ext uri="{BB962C8B-B14F-4D97-AF65-F5344CB8AC3E}">
        <p14:creationId xmlns:p14="http://schemas.microsoft.com/office/powerpoint/2010/main" val="2185746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57200" y="304800"/>
            <a:ext cx="8534400" cy="1292662"/>
          </a:xfrm>
          <a:prstGeom prst="rect">
            <a:avLst/>
          </a:prstGeom>
        </p:spPr>
        <p:txBody>
          <a:bodyPr wrap="square">
            <a:spAutoFit/>
          </a:bodyPr>
          <a:lstStyle/>
          <a:p>
            <a:pPr algn="just"/>
            <a:r>
              <a:rPr lang="en-US" sz="2000" dirty="0">
                <a:latin typeface="Times New Roman" pitchFamily="18" charset="0"/>
                <a:cs typeface="Times New Roman" pitchFamily="18" charset="0"/>
              </a:rPr>
              <a:t>When minerals break evenly in more than one direction, cleavage is described by the number of planes exhibited . 1… And the angles at which they meet like Halite mineral (</a:t>
            </a:r>
            <a:r>
              <a:rPr lang="en-US" sz="2000" dirty="0" err="1">
                <a:latin typeface="Times New Roman" pitchFamily="18" charset="0"/>
                <a:cs typeface="Times New Roman" pitchFamily="18" charset="0"/>
              </a:rPr>
              <a:t>NaCl</a:t>
            </a:r>
            <a:r>
              <a:rPr lang="en-US" sz="2000" dirty="0">
                <a:latin typeface="Times New Roman" pitchFamily="18" charset="0"/>
                <a:cs typeface="Times New Roman" pitchFamily="18" charset="0"/>
              </a:rPr>
              <a:t>). 2.</a:t>
            </a:r>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97462"/>
            <a:ext cx="7924799"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34</a:t>
            </a:fld>
            <a:endParaRPr lang="en-US"/>
          </a:p>
        </p:txBody>
      </p:sp>
    </p:spTree>
    <p:extLst>
      <p:ext uri="{BB962C8B-B14F-4D97-AF65-F5344CB8AC3E}">
        <p14:creationId xmlns:p14="http://schemas.microsoft.com/office/powerpoint/2010/main" val="2603263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228600"/>
            <a:ext cx="8763000" cy="1631216"/>
          </a:xfrm>
          <a:prstGeom prst="rect">
            <a:avLst/>
          </a:prstGeom>
        </p:spPr>
        <p:txBody>
          <a:bodyPr wrap="square">
            <a:spAutoFit/>
          </a:bodyPr>
          <a:lstStyle/>
          <a:p>
            <a:pPr algn="just"/>
            <a:r>
              <a:rPr lang="en-US" sz="2000" dirty="0">
                <a:latin typeface="Times New Roman" pitchFamily="18" charset="0"/>
                <a:cs typeface="Times New Roman" pitchFamily="18" charset="0"/>
              </a:rPr>
              <a:t>Calcite (CaCO3) is a mineral whose cleavage angle is 75 degrees.  1.</a:t>
            </a:r>
          </a:p>
          <a:p>
            <a:pPr algn="just"/>
            <a:r>
              <a:rPr lang="en-US" sz="2000" dirty="0">
                <a:latin typeface="Times New Roman" pitchFamily="18" charset="0"/>
                <a:cs typeface="Times New Roman" pitchFamily="18" charset="0"/>
              </a:rPr>
              <a:t>While hornblende includes:</a:t>
            </a:r>
          </a:p>
          <a:p>
            <a:pPr algn="just"/>
            <a:r>
              <a:rPr lang="en-US" sz="2000" dirty="0" err="1">
                <a:latin typeface="Times New Roman" pitchFamily="18" charset="0"/>
                <a:cs typeface="Times New Roman" pitchFamily="18" charset="0"/>
              </a:rPr>
              <a:t>Hastingsite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Tschermakite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Edenite</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Pargasite</a:t>
            </a:r>
            <a:r>
              <a:rPr lang="en-US" sz="2000" dirty="0">
                <a:latin typeface="Times New Roman" pitchFamily="18" charset="0"/>
                <a:cs typeface="Times New Roman" pitchFamily="18" charset="0"/>
              </a:rPr>
              <a:t> has 2 cleavage angles, one at 60 degrees and one at 120 degrees. 2.</a:t>
            </a:r>
          </a:p>
          <a:p>
            <a:pPr algn="just"/>
            <a:endParaRPr lang="en-US" sz="2000" dirty="0">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1"/>
            <a:ext cx="8305800" cy="4800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35</a:t>
            </a:fld>
            <a:endParaRPr lang="en-US"/>
          </a:p>
        </p:txBody>
      </p:sp>
    </p:spTree>
    <p:extLst>
      <p:ext uri="{BB962C8B-B14F-4D97-AF65-F5344CB8AC3E}">
        <p14:creationId xmlns:p14="http://schemas.microsoft.com/office/powerpoint/2010/main" val="205176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04800"/>
            <a:ext cx="8382000" cy="3477875"/>
          </a:xfrm>
          <a:prstGeom prst="rect">
            <a:avLst/>
          </a:prstGeom>
        </p:spPr>
        <p:txBody>
          <a:bodyPr wrap="square">
            <a:spAutoFit/>
          </a:bodyPr>
          <a:lstStyle/>
          <a:p>
            <a:pPr algn="just"/>
            <a:r>
              <a:rPr lang="en-US" sz="2000" b="1" dirty="0">
                <a:latin typeface="Times New Roman" pitchFamily="18" charset="0"/>
                <a:cs typeface="Times New Roman" pitchFamily="18" charset="0"/>
              </a:rPr>
              <a:t>6- Fractures:</a:t>
            </a:r>
          </a:p>
          <a:p>
            <a:pPr algn="just"/>
            <a:r>
              <a:rPr lang="en-US" sz="2000" dirty="0">
                <a:latin typeface="Times New Roman" pitchFamily="18" charset="0"/>
                <a:cs typeface="Times New Roman" pitchFamily="18" charset="0"/>
              </a:rPr>
              <a:t>It is important not to confuse cleavage with crystal form. Remember, crystal form is the external expression of a mineral's orderly arrangement of atoms. Whereas, cleavage is the tendency of minerals to break along planes of weakness. All minerals have crystal form, but some minerals lack cleavage.</a:t>
            </a:r>
          </a:p>
          <a:p>
            <a:pPr algn="just"/>
            <a:r>
              <a:rPr lang="en-US" sz="2000" dirty="0">
                <a:latin typeface="Times New Roman" pitchFamily="18" charset="0"/>
                <a:cs typeface="Times New Roman" pitchFamily="18" charset="0"/>
              </a:rPr>
              <a:t>Minerals that do not exhibit cleavage when broken are said </a:t>
            </a:r>
            <a:r>
              <a:rPr lang="en-US" sz="2000" b="1" dirty="0">
                <a:latin typeface="Times New Roman" pitchFamily="18" charset="0"/>
                <a:cs typeface="Times New Roman" pitchFamily="18" charset="0"/>
              </a:rPr>
              <a:t>fracture</a:t>
            </a:r>
            <a:r>
              <a:rPr lang="en-US" sz="2000" dirty="0">
                <a:latin typeface="Times New Roman" pitchFamily="18" charset="0"/>
                <a:cs typeface="Times New Roman" pitchFamily="18" charset="0"/>
              </a:rPr>
              <a:t>, like Malachite Cu2CO3(OH)2 mineral. 1.</a:t>
            </a:r>
          </a:p>
          <a:p>
            <a:pPr algn="just"/>
            <a:r>
              <a:rPr lang="en-US" sz="2000" dirty="0">
                <a:latin typeface="Times New Roman" pitchFamily="18" charset="0"/>
                <a:cs typeface="Times New Roman" pitchFamily="18" charset="0"/>
              </a:rPr>
              <a:t>Three kinds of fractures are:</a:t>
            </a:r>
          </a:p>
          <a:p>
            <a:pPr algn="just"/>
            <a:r>
              <a:rPr lang="en-US" sz="2000" dirty="0">
                <a:latin typeface="Times New Roman" pitchFamily="18" charset="0"/>
                <a:cs typeface="Times New Roman" pitchFamily="18" charset="0"/>
              </a:rPr>
              <a:t>a- Irregular fracture (</a:t>
            </a:r>
            <a:r>
              <a:rPr lang="en-US" sz="2000" dirty="0" err="1">
                <a:latin typeface="Times New Roman" pitchFamily="18" charset="0"/>
                <a:cs typeface="Times New Roman" pitchFamily="18" charset="0"/>
              </a:rPr>
              <a:t>Bornite</a:t>
            </a:r>
            <a:r>
              <a:rPr lang="en-US" sz="2000" dirty="0">
                <a:latin typeface="Times New Roman" pitchFamily="18" charset="0"/>
                <a:cs typeface="Times New Roman" pitchFamily="18" charset="0"/>
              </a:rPr>
              <a:t> Cu5FeS ). 2.</a:t>
            </a:r>
          </a:p>
          <a:p>
            <a:pPr algn="just"/>
            <a:r>
              <a:rPr lang="en-US" sz="2000" dirty="0">
                <a:latin typeface="Times New Roman" pitchFamily="18" charset="0"/>
                <a:cs typeface="Times New Roman" pitchFamily="18" charset="0"/>
              </a:rPr>
              <a:t>b- </a:t>
            </a:r>
            <a:r>
              <a:rPr lang="en-US" sz="2000" dirty="0" err="1">
                <a:latin typeface="Times New Roman" pitchFamily="18" charset="0"/>
                <a:cs typeface="Times New Roman" pitchFamily="18" charset="0"/>
              </a:rPr>
              <a:t>Conchoidal</a:t>
            </a:r>
            <a:r>
              <a:rPr lang="en-US" sz="2000" dirty="0">
                <a:latin typeface="Times New Roman" pitchFamily="18" charset="0"/>
                <a:cs typeface="Times New Roman" pitchFamily="18" charset="0"/>
              </a:rPr>
              <a:t> fracture (resembling broken glass). (Quartz SiO2). 3.</a:t>
            </a:r>
          </a:p>
          <a:p>
            <a:pPr algn="just"/>
            <a:r>
              <a:rPr lang="en-US" sz="2000" dirty="0">
                <a:latin typeface="Times New Roman" pitchFamily="18" charset="0"/>
                <a:cs typeface="Times New Roman" pitchFamily="18" charset="0"/>
              </a:rPr>
              <a:t>c- Fibrous fracture. (Serpentine).</a:t>
            </a:r>
          </a:p>
        </p:txBody>
      </p:sp>
      <p:sp>
        <p:nvSpPr>
          <p:cNvPr id="3" name="عنصر نائب لرقم الشريحة 2"/>
          <p:cNvSpPr>
            <a:spLocks noGrp="1"/>
          </p:cNvSpPr>
          <p:nvPr>
            <p:ph type="sldNum" sz="quarter" idx="12"/>
          </p:nvPr>
        </p:nvSpPr>
        <p:spPr/>
        <p:txBody>
          <a:bodyPr/>
          <a:lstStyle/>
          <a:p>
            <a:fld id="{C2E9791E-16EB-4DBF-9630-88DA671BAA0C}" type="slidenum">
              <a:rPr lang="en-US" smtClean="0"/>
              <a:pPr/>
              <a:t>36</a:t>
            </a:fld>
            <a:endParaRPr lang="en-US"/>
          </a:p>
        </p:txBody>
      </p:sp>
    </p:spTree>
    <p:extLst>
      <p:ext uri="{BB962C8B-B14F-4D97-AF65-F5344CB8AC3E}">
        <p14:creationId xmlns:p14="http://schemas.microsoft.com/office/powerpoint/2010/main" val="2190076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839199" cy="6172199"/>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عنصر نائب لرقم الشريحة 1"/>
          <p:cNvSpPr>
            <a:spLocks noGrp="1"/>
          </p:cNvSpPr>
          <p:nvPr>
            <p:ph type="sldNum" sz="quarter" idx="12"/>
          </p:nvPr>
        </p:nvSpPr>
        <p:spPr/>
        <p:txBody>
          <a:bodyPr/>
          <a:lstStyle/>
          <a:p>
            <a:fld id="{C2E9791E-16EB-4DBF-9630-88DA671BAA0C}" type="slidenum">
              <a:rPr lang="en-US" smtClean="0"/>
              <a:t>37</a:t>
            </a:fld>
            <a:endParaRPr lang="en-US"/>
          </a:p>
        </p:txBody>
      </p:sp>
    </p:spTree>
    <p:extLst>
      <p:ext uri="{BB962C8B-B14F-4D97-AF65-F5344CB8AC3E}">
        <p14:creationId xmlns:p14="http://schemas.microsoft.com/office/powerpoint/2010/main" val="433282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289679"/>
            <a:ext cx="8686800" cy="5324535"/>
          </a:xfrm>
          <a:prstGeom prst="rect">
            <a:avLst/>
          </a:prstGeom>
        </p:spPr>
        <p:txBody>
          <a:bodyPr wrap="square">
            <a:spAutoFit/>
          </a:bodyPr>
          <a:lstStyle/>
          <a:p>
            <a:r>
              <a:rPr lang="en-US" sz="2000" b="1" dirty="0">
                <a:latin typeface="Times New Roman" pitchFamily="18" charset="0"/>
                <a:cs typeface="Times New Roman" pitchFamily="18" charset="0"/>
              </a:rPr>
              <a:t>7- Specific gravity:</a:t>
            </a:r>
          </a:p>
          <a:p>
            <a:r>
              <a:rPr lang="en-US" sz="2000" dirty="0">
                <a:latin typeface="Times New Roman" pitchFamily="18" charset="0"/>
                <a:cs typeface="Times New Roman" pitchFamily="18" charset="0"/>
              </a:rPr>
              <a:t>It is a number representing the ratio of the weight of mineral to the weight of an equal volume of water at 4 centigrade.</a:t>
            </a:r>
          </a:p>
          <a:p>
            <a:r>
              <a:rPr lang="en-US" sz="2000" dirty="0">
                <a:latin typeface="Times New Roman" pitchFamily="18" charset="0"/>
                <a:cs typeface="Times New Roman" pitchFamily="18" charset="0"/>
              </a:rPr>
              <a:t>For example:</a:t>
            </a:r>
          </a:p>
          <a:p>
            <a:r>
              <a:rPr lang="en-US" sz="2000" dirty="0">
                <a:latin typeface="Times New Roman" pitchFamily="18" charset="0"/>
                <a:cs typeface="Times New Roman" pitchFamily="18" charset="0"/>
              </a:rPr>
              <a:t>The specific gravity of:</a:t>
            </a:r>
          </a:p>
          <a:p>
            <a:r>
              <a:rPr lang="en-US" sz="2000" dirty="0">
                <a:latin typeface="Times New Roman" pitchFamily="18" charset="0"/>
                <a:cs typeface="Times New Roman" pitchFamily="18" charset="0"/>
              </a:rPr>
              <a:t>Quartz =2.7</a:t>
            </a:r>
          </a:p>
          <a:p>
            <a:r>
              <a:rPr lang="en-US" sz="2000" dirty="0">
                <a:latin typeface="Times New Roman" pitchFamily="18" charset="0"/>
                <a:cs typeface="Times New Roman" pitchFamily="18" charset="0"/>
              </a:rPr>
              <a:t>Galena =7.5</a:t>
            </a:r>
          </a:p>
          <a:p>
            <a:r>
              <a:rPr lang="en-US" sz="2000" dirty="0">
                <a:latin typeface="Times New Roman" pitchFamily="18" charset="0"/>
                <a:cs typeface="Times New Roman" pitchFamily="18" charset="0"/>
              </a:rPr>
              <a:t>Gold = 20.</a:t>
            </a:r>
          </a:p>
          <a:p>
            <a:r>
              <a:rPr lang="en-US" sz="2000" dirty="0">
                <a:latin typeface="Times New Roman" pitchFamily="18" charset="0"/>
                <a:cs typeface="Times New Roman" pitchFamily="18" charset="0"/>
              </a:rPr>
              <a:t>Most common minerals have a specific gravity of between </a:t>
            </a:r>
            <a:r>
              <a:rPr lang="en-US" sz="2000" b="1" dirty="0">
                <a:latin typeface="Times New Roman" pitchFamily="18" charset="0"/>
                <a:cs typeface="Times New Roman" pitchFamily="18" charset="0"/>
              </a:rPr>
              <a:t>(2.5 – 3)</a:t>
            </a:r>
            <a:r>
              <a:rPr lang="en-US" sz="2000"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9- Other properties:</a:t>
            </a:r>
          </a:p>
          <a:p>
            <a:pPr algn="just"/>
            <a:r>
              <a:rPr lang="en-US" sz="2000" dirty="0">
                <a:latin typeface="Times New Roman" pitchFamily="18" charset="0"/>
                <a:cs typeface="Times New Roman" pitchFamily="18" charset="0"/>
              </a:rPr>
              <a:t>Other properties can be used to identify some minerals.</a:t>
            </a:r>
          </a:p>
          <a:p>
            <a:pPr algn="just"/>
            <a:r>
              <a:rPr lang="en-US" sz="2000" dirty="0">
                <a:latin typeface="Times New Roman" pitchFamily="18" charset="0"/>
                <a:cs typeface="Times New Roman" pitchFamily="18" charset="0"/>
              </a:rPr>
              <a:t>For example:</a:t>
            </a:r>
          </a:p>
          <a:p>
            <a:pPr algn="just"/>
            <a:r>
              <a:rPr lang="en-US" sz="2000" dirty="0">
                <a:latin typeface="Times New Roman" pitchFamily="18" charset="0"/>
                <a:cs typeface="Times New Roman" pitchFamily="18" charset="0"/>
              </a:rPr>
              <a:t>Halite (</a:t>
            </a:r>
            <a:r>
              <a:rPr lang="en-US" sz="2000" dirty="0" err="1">
                <a:latin typeface="Times New Roman" pitchFamily="18" charset="0"/>
                <a:cs typeface="Times New Roman" pitchFamily="18" charset="0"/>
              </a:rPr>
              <a:t>NaCl</a:t>
            </a:r>
            <a:r>
              <a:rPr lang="en-US" sz="2000" dirty="0">
                <a:latin typeface="Times New Roman" pitchFamily="18" charset="0"/>
                <a:cs typeface="Times New Roman" pitchFamily="18" charset="0"/>
              </a:rPr>
              <a:t>) is ordinary table salt. It can be identified with your tongue. 1.</a:t>
            </a:r>
          </a:p>
          <a:p>
            <a:pPr algn="just"/>
            <a:r>
              <a:rPr lang="en-US" sz="2000" dirty="0">
                <a:latin typeface="Times New Roman" pitchFamily="18" charset="0"/>
                <a:cs typeface="Times New Roman" pitchFamily="18" charset="0"/>
              </a:rPr>
              <a:t>And talc (Mg3Si4O10(OH)2 feels soapy</a:t>
            </a:r>
            <a:r>
              <a:rPr lang="en-US" sz="2000" i="1" dirty="0">
                <a:latin typeface="Times New Roman" pitchFamily="18" charset="0"/>
                <a:cs typeface="Times New Roman" pitchFamily="18" charset="0"/>
              </a:rPr>
              <a:t>. </a:t>
            </a:r>
            <a:r>
              <a:rPr lang="en-US" sz="2000" dirty="0">
                <a:latin typeface="Times New Roman" pitchFamily="18" charset="0"/>
                <a:cs typeface="Times New Roman" pitchFamily="18" charset="0"/>
              </a:rPr>
              <a:t>2.</a:t>
            </a:r>
          </a:p>
          <a:p>
            <a:pPr algn="just"/>
            <a:r>
              <a:rPr lang="en-US" sz="2000" dirty="0">
                <a:latin typeface="Times New Roman" pitchFamily="18" charset="0"/>
                <a:cs typeface="Times New Roman" pitchFamily="18" charset="0"/>
              </a:rPr>
              <a:t>Some varieties of magnetite (Fe3O4) are natural magnets. 3.</a:t>
            </a:r>
          </a:p>
          <a:p>
            <a:pPr algn="just"/>
            <a:r>
              <a:rPr lang="en-US" sz="2000" dirty="0">
                <a:latin typeface="Times New Roman" pitchFamily="18" charset="0"/>
                <a:cs typeface="Times New Roman" pitchFamily="18" charset="0"/>
              </a:rPr>
              <a:t>And certain minerals will effervesce (fizz) when hydrochloric acid is added Calcite CaCO3. 4.</a:t>
            </a:r>
          </a:p>
        </p:txBody>
      </p:sp>
      <p:sp>
        <p:nvSpPr>
          <p:cNvPr id="3" name="عنصر نائب لرقم الشريحة 2"/>
          <p:cNvSpPr>
            <a:spLocks noGrp="1"/>
          </p:cNvSpPr>
          <p:nvPr>
            <p:ph type="sldNum" sz="quarter" idx="12"/>
          </p:nvPr>
        </p:nvSpPr>
        <p:spPr/>
        <p:txBody>
          <a:bodyPr/>
          <a:lstStyle/>
          <a:p>
            <a:fld id="{C2E9791E-16EB-4DBF-9630-88DA671BAA0C}" type="slidenum">
              <a:rPr lang="en-US" smtClean="0"/>
              <a:t>38</a:t>
            </a:fld>
            <a:endParaRPr lang="en-US"/>
          </a:p>
        </p:txBody>
      </p:sp>
    </p:spTree>
    <p:extLst>
      <p:ext uri="{BB962C8B-B14F-4D97-AF65-F5344CB8AC3E}">
        <p14:creationId xmlns:p14="http://schemas.microsoft.com/office/powerpoint/2010/main" val="2684865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570547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عنصر نائب لرقم الشريحة 1"/>
          <p:cNvSpPr>
            <a:spLocks noGrp="1"/>
          </p:cNvSpPr>
          <p:nvPr>
            <p:ph type="sldNum" sz="quarter" idx="12"/>
          </p:nvPr>
        </p:nvSpPr>
        <p:spPr/>
        <p:txBody>
          <a:bodyPr/>
          <a:lstStyle/>
          <a:p>
            <a:fld id="{C2E9791E-16EB-4DBF-9630-88DA671BAA0C}" type="slidenum">
              <a:rPr lang="en-US" smtClean="0"/>
              <a:t>39</a:t>
            </a:fld>
            <a:endParaRPr lang="en-US"/>
          </a:p>
        </p:txBody>
      </p:sp>
    </p:spTree>
    <p:extLst>
      <p:ext uri="{BB962C8B-B14F-4D97-AF65-F5344CB8AC3E}">
        <p14:creationId xmlns:p14="http://schemas.microsoft.com/office/powerpoint/2010/main" val="314698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228600"/>
            <a:ext cx="8458200" cy="6400800"/>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عنصر نائب لرقم الشريحة 1"/>
          <p:cNvSpPr>
            <a:spLocks noGrp="1"/>
          </p:cNvSpPr>
          <p:nvPr>
            <p:ph type="sldNum" sz="quarter" idx="12"/>
          </p:nvPr>
        </p:nvSpPr>
        <p:spPr/>
        <p:txBody>
          <a:bodyPr/>
          <a:lstStyle/>
          <a:p>
            <a:fld id="{C2E9791E-16EB-4DBF-9630-88DA671BAA0C}" type="slidenum">
              <a:rPr lang="en-US" smtClean="0"/>
              <a:t>4</a:t>
            </a:fld>
            <a:endParaRPr lang="en-US"/>
          </a:p>
        </p:txBody>
      </p:sp>
    </p:spTree>
    <p:extLst>
      <p:ext uri="{BB962C8B-B14F-4D97-AF65-F5344CB8AC3E}">
        <p14:creationId xmlns:p14="http://schemas.microsoft.com/office/powerpoint/2010/main" val="1622765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600" y="228600"/>
            <a:ext cx="8686800" cy="6492240"/>
          </a:xfrm>
          <a:prstGeom prst="rect">
            <a:avLst/>
          </a:prstGeom>
          <a:solidFill>
            <a:schemeClr val="tx1"/>
          </a:solidFill>
          <a:ln>
            <a:solidFill>
              <a:srgbClr val="FF6600"/>
            </a:solidFill>
          </a:ln>
          <a:effectLst>
            <a:innerShdw blurRad="63500" dist="50800" dir="162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wrap="square">
            <a:spAutoFit/>
          </a:bodyPr>
          <a:lstStyle/>
          <a:p>
            <a:endParaRPr lang="en-US" sz="7200" dirty="0">
              <a:solidFill>
                <a:srgbClr val="FF6600"/>
              </a:solidFill>
              <a:latin typeface="Times New Roman" pitchFamily="18" charset="0"/>
              <a:cs typeface="Times New Roman" pitchFamily="18" charset="0"/>
            </a:endParaRPr>
          </a:p>
          <a:p>
            <a:r>
              <a:rPr lang="en-US" sz="7200" dirty="0">
                <a:solidFill>
                  <a:srgbClr val="FF6600"/>
                </a:solidFill>
                <a:latin typeface="Times New Roman" pitchFamily="18" charset="0"/>
                <a:cs typeface="Times New Roman" pitchFamily="18" charset="0"/>
              </a:rPr>
              <a:t>       </a:t>
            </a:r>
          </a:p>
          <a:p>
            <a:r>
              <a:rPr lang="en-US" sz="7200" dirty="0">
                <a:solidFill>
                  <a:srgbClr val="FF6600"/>
                </a:solidFill>
                <a:latin typeface="Times New Roman" pitchFamily="18" charset="0"/>
                <a:cs typeface="Times New Roman" pitchFamily="18" charset="0"/>
              </a:rPr>
              <a:t>        Thank You </a:t>
            </a: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4" name="عنصر نائب لرقم الشريحة 3"/>
          <p:cNvSpPr>
            <a:spLocks noGrp="1"/>
          </p:cNvSpPr>
          <p:nvPr>
            <p:ph type="sldNum" sz="quarter" idx="12"/>
          </p:nvPr>
        </p:nvSpPr>
        <p:spPr/>
        <p:txBody>
          <a:bodyPr/>
          <a:lstStyle/>
          <a:p>
            <a:fld id="{C2E9791E-16EB-4DBF-9630-88DA671BAA0C}" type="slidenum">
              <a:rPr lang="en-US" smtClean="0"/>
              <a:t>40</a:t>
            </a:fld>
            <a:endParaRPr lang="en-US"/>
          </a:p>
        </p:txBody>
      </p:sp>
    </p:spTree>
    <p:extLst>
      <p:ext uri="{BB962C8B-B14F-4D97-AF65-F5344CB8AC3E}">
        <p14:creationId xmlns:p14="http://schemas.microsoft.com/office/powerpoint/2010/main" val="203782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33400" y="381000"/>
            <a:ext cx="8382000" cy="2554545"/>
          </a:xfrm>
          <a:prstGeom prst="rect">
            <a:avLst/>
          </a:prstGeom>
        </p:spPr>
        <p:txBody>
          <a:bodyPr wrap="square">
            <a:spAutoFit/>
          </a:bodyPr>
          <a:lstStyle/>
          <a:p>
            <a:pPr algn="just"/>
            <a:r>
              <a:rPr lang="en-US" sz="2000" b="1" dirty="0">
                <a:latin typeface="Times New Roman" pitchFamily="18" charset="0"/>
                <a:cs typeface="Times New Roman" pitchFamily="18" charset="0"/>
              </a:rPr>
              <a:t>By contrast:</a:t>
            </a:r>
          </a:p>
          <a:p>
            <a:pPr algn="just"/>
            <a:r>
              <a:rPr lang="en-US" sz="2000" b="1" dirty="0">
                <a:latin typeface="Times New Roman" pitchFamily="18" charset="0"/>
                <a:cs typeface="Times New Roman" pitchFamily="18" charset="0"/>
              </a:rPr>
              <a:t>Mineral:</a:t>
            </a:r>
          </a:p>
          <a:p>
            <a:pPr algn="just"/>
            <a:r>
              <a:rPr lang="en-US" sz="2000" dirty="0">
                <a:latin typeface="Times New Roman" pitchFamily="18" charset="0"/>
                <a:cs typeface="Times New Roman" pitchFamily="18" charset="0"/>
              </a:rPr>
              <a:t>A naturally occurring, inorganic solid with a definite chemical composition and a systematic internal structure.</a:t>
            </a:r>
          </a:p>
          <a:p>
            <a:pPr algn="just"/>
            <a:r>
              <a:rPr lang="en-US" sz="2000" b="1" dirty="0">
                <a:latin typeface="Times New Roman" pitchFamily="18" charset="0"/>
                <a:cs typeface="Times New Roman" pitchFamily="18" charset="0"/>
              </a:rPr>
              <a:t>Mineral Groups:</a:t>
            </a:r>
          </a:p>
          <a:p>
            <a:pPr algn="just"/>
            <a:r>
              <a:rPr lang="en-US" sz="2000" dirty="0">
                <a:latin typeface="Times New Roman" pitchFamily="18" charset="0"/>
                <a:cs typeface="Times New Roman" pitchFamily="18" charset="0"/>
              </a:rPr>
              <a:t>1- Silicate group:</a:t>
            </a:r>
          </a:p>
          <a:p>
            <a:pPr algn="just"/>
            <a:r>
              <a:rPr lang="en-US" sz="2000" dirty="0">
                <a:latin typeface="Times New Roman" pitchFamily="18" charset="0"/>
                <a:cs typeface="Times New Roman" pitchFamily="18" charset="0"/>
              </a:rPr>
              <a:t>The most common group of rock forming minerals is the silicates.</a:t>
            </a:r>
          </a:p>
          <a:p>
            <a:pPr algn="just"/>
            <a:endParaRPr lang="en-US" sz="2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200400"/>
            <a:ext cx="5791201" cy="3505200"/>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5</a:t>
            </a:fld>
            <a:endParaRPr lang="en-US"/>
          </a:p>
        </p:txBody>
      </p:sp>
    </p:spTree>
    <p:extLst>
      <p:ext uri="{BB962C8B-B14F-4D97-AF65-F5344CB8AC3E}">
        <p14:creationId xmlns:p14="http://schemas.microsoft.com/office/powerpoint/2010/main" val="382166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228600"/>
            <a:ext cx="8839200" cy="1938992"/>
          </a:xfrm>
          <a:prstGeom prst="rect">
            <a:avLst/>
          </a:prstGeom>
        </p:spPr>
        <p:txBody>
          <a:bodyPr wrap="square">
            <a:spAutoFit/>
          </a:bodyPr>
          <a:lstStyle/>
          <a:p>
            <a:pPr algn="just"/>
            <a:r>
              <a:rPr lang="en-US" sz="2000" b="1" dirty="0">
                <a:latin typeface="Times New Roman" pitchFamily="18" charset="0"/>
                <a:cs typeface="Times New Roman" pitchFamily="18" charset="0"/>
              </a:rPr>
              <a:t>All silicates have the same fundamental building block, the silicon-oxygen tetrahedron.</a:t>
            </a:r>
          </a:p>
          <a:p>
            <a:pPr algn="just"/>
            <a:r>
              <a:rPr lang="en-US" sz="2000" dirty="0">
                <a:latin typeface="Times New Roman" pitchFamily="18" charset="0"/>
                <a:cs typeface="Times New Roman" pitchFamily="18" charset="0"/>
              </a:rPr>
              <a:t>The silicon-oxygen tetrahedron is not a compound. Rather, it is a complex ion with a charge of (– 4). In nature, tetrahedral form neutral chemical compound (minerals) through the addition of positively charged ions.</a:t>
            </a:r>
          </a:p>
          <a:p>
            <a:pPr algn="just"/>
            <a:endParaRPr lang="en-US" sz="20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905000"/>
            <a:ext cx="7696200" cy="4114800"/>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6</a:t>
            </a:fld>
            <a:endParaRPr lang="en-US"/>
          </a:p>
        </p:txBody>
      </p:sp>
    </p:spTree>
    <p:extLst>
      <p:ext uri="{BB962C8B-B14F-4D97-AF65-F5344CB8AC3E}">
        <p14:creationId xmlns:p14="http://schemas.microsoft.com/office/powerpoint/2010/main" val="316754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381000"/>
            <a:ext cx="8686800" cy="984885"/>
          </a:xfrm>
          <a:prstGeom prst="rect">
            <a:avLst/>
          </a:prstGeom>
        </p:spPr>
        <p:txBody>
          <a:bodyPr wrap="square">
            <a:spAutoFit/>
          </a:bodyPr>
          <a:lstStyle/>
          <a:p>
            <a:pPr algn="just"/>
            <a:r>
              <a:rPr lang="en-US" sz="2000" dirty="0">
                <a:latin typeface="Times New Roman" pitchFamily="18" charset="0"/>
                <a:cs typeface="Times New Roman" pitchFamily="18" charset="0"/>
              </a:rPr>
              <a:t>In this way, chemically stable structure is produced, consisting of individual tetrahedral linked together by positively charged ions.</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7924800" cy="4114800"/>
          </a:xfrm>
          <a:prstGeom prst="rect">
            <a:avLst/>
          </a:prstGeom>
          <a:solidFill>
            <a:schemeClr val="accent2"/>
          </a:solidFill>
          <a:ln>
            <a:noFill/>
          </a:ln>
          <a:effec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7</a:t>
            </a:fld>
            <a:endParaRPr lang="en-US"/>
          </a:p>
        </p:txBody>
      </p:sp>
    </p:spTree>
    <p:extLst>
      <p:ext uri="{BB962C8B-B14F-4D97-AF65-F5344CB8AC3E}">
        <p14:creationId xmlns:p14="http://schemas.microsoft.com/office/powerpoint/2010/main" val="158457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000" y="381000"/>
            <a:ext cx="8610600" cy="984885"/>
          </a:xfrm>
          <a:prstGeom prst="rect">
            <a:avLst/>
          </a:prstGeom>
        </p:spPr>
        <p:txBody>
          <a:bodyPr wrap="square">
            <a:spAutoFit/>
          </a:bodyPr>
          <a:lstStyle/>
          <a:p>
            <a:pPr algn="just"/>
            <a:r>
              <a:rPr lang="en-US" sz="2000" dirty="0">
                <a:latin typeface="Times New Roman" pitchFamily="18" charset="0"/>
                <a:cs typeface="Times New Roman" pitchFamily="18" charset="0"/>
              </a:rPr>
              <a:t>In addition, the tetrahedron may form a variety of structures by sharing the </a:t>
            </a:r>
            <a:r>
              <a:rPr lang="en-US" sz="2000" b="1" dirty="0">
                <a:latin typeface="Times New Roman" pitchFamily="18" charset="0"/>
                <a:cs typeface="Times New Roman" pitchFamily="18" charset="0"/>
              </a:rPr>
              <a:t>oxygen atoms </a:t>
            </a:r>
            <a:r>
              <a:rPr lang="en-US" sz="2000" dirty="0">
                <a:latin typeface="Times New Roman" pitchFamily="18" charset="0"/>
                <a:cs typeface="Times New Roman" pitchFamily="18" charset="0"/>
              </a:rPr>
              <a:t>between silicon atoms in adjacent tetrahedrons.</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62174"/>
            <a:ext cx="7010400" cy="3705225"/>
          </a:xfrm>
          <a:prstGeom prst="rect">
            <a:avLst/>
          </a:prstGeom>
          <a:ln w="9525">
            <a:solidFill>
              <a:srgbClr val="FF66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8</a:t>
            </a:fld>
            <a:endParaRPr lang="en-US"/>
          </a:p>
        </p:txBody>
      </p:sp>
    </p:spTree>
    <p:extLst>
      <p:ext uri="{BB962C8B-B14F-4D97-AF65-F5344CB8AC3E}">
        <p14:creationId xmlns:p14="http://schemas.microsoft.com/office/powerpoint/2010/main" val="145028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4800" y="304800"/>
            <a:ext cx="8686800" cy="2523768"/>
          </a:xfrm>
          <a:prstGeom prst="rect">
            <a:avLst/>
          </a:prstGeom>
        </p:spPr>
        <p:txBody>
          <a:bodyPr wrap="square">
            <a:spAutoFit/>
          </a:bodyPr>
          <a:lstStyle/>
          <a:p>
            <a:pPr algn="just"/>
            <a:r>
              <a:rPr lang="en-US" sz="2000" dirty="0">
                <a:latin typeface="Times New Roman" pitchFamily="18" charset="0"/>
                <a:cs typeface="Times New Roman" pitchFamily="18" charset="0"/>
              </a:rPr>
              <a:t>Notice that in this chain structure, each silicon atom is completely surrounded by four larger oxygen atoms.</a:t>
            </a:r>
          </a:p>
          <a:p>
            <a:pPr algn="just"/>
            <a:r>
              <a:rPr lang="en-US" sz="2000" dirty="0">
                <a:latin typeface="Times New Roman" pitchFamily="18" charset="0"/>
                <a:cs typeface="Times New Roman" pitchFamily="18" charset="0"/>
              </a:rPr>
              <a:t>Also notice that two of the four oxygen atoms are not shared atoms, whereas the other two are jointed to other silicon in this manner.  It is the linkage across shared oxygen atoms that joint the tetrahedral into a chain structure.</a:t>
            </a:r>
          </a:p>
          <a:p>
            <a:pPr algn="just"/>
            <a:endParaRPr lang="en-US" sz="2000"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9800"/>
            <a:ext cx="7315200" cy="3895725"/>
          </a:xfrm>
          <a:prstGeom prst="rect">
            <a:avLst/>
          </a:prstGeom>
          <a:ln w="228600" cap="sq" cmpd="thickThin">
            <a:solidFill>
              <a:srgbClr val="FF66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عنصر نائب لرقم الشريحة 2"/>
          <p:cNvSpPr>
            <a:spLocks noGrp="1"/>
          </p:cNvSpPr>
          <p:nvPr>
            <p:ph type="sldNum" sz="quarter" idx="12"/>
          </p:nvPr>
        </p:nvSpPr>
        <p:spPr/>
        <p:txBody>
          <a:bodyPr/>
          <a:lstStyle/>
          <a:p>
            <a:fld id="{C2E9791E-16EB-4DBF-9630-88DA671BAA0C}" type="slidenum">
              <a:rPr lang="en-US" smtClean="0"/>
              <a:t>9</a:t>
            </a:fld>
            <a:endParaRPr lang="en-US"/>
          </a:p>
        </p:txBody>
      </p:sp>
    </p:spTree>
    <p:extLst>
      <p:ext uri="{BB962C8B-B14F-4D97-AF65-F5344CB8AC3E}">
        <p14:creationId xmlns:p14="http://schemas.microsoft.com/office/powerpoint/2010/main" val="3912932184"/>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1825</Words>
  <Application>Microsoft Office PowerPoint</Application>
  <PresentationFormat>عرض على الشاشة (4:3)</PresentationFormat>
  <Paragraphs>171</Paragraphs>
  <Slides>40</Slides>
  <Notes>0</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40</vt:i4>
      </vt:variant>
    </vt:vector>
  </HeadingPairs>
  <TitlesOfParts>
    <vt:vector size="44" baseType="lpstr">
      <vt:lpstr>Arial</vt:lpstr>
      <vt:lpstr>Calibri</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sajad al</cp:lastModifiedBy>
  <cp:revision>14</cp:revision>
  <dcterms:created xsi:type="dcterms:W3CDTF">2021-01-11T18:42:28Z</dcterms:created>
  <dcterms:modified xsi:type="dcterms:W3CDTF">2023-09-10T12:39:09Z</dcterms:modified>
</cp:coreProperties>
</file>