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10"/>
  </p:notesMasterIdLst>
  <p:sldIdLst>
    <p:sldId id="266" r:id="rId2"/>
    <p:sldId id="256" r:id="rId3"/>
    <p:sldId id="257" r:id="rId4"/>
    <p:sldId id="259" r:id="rId5"/>
    <p:sldId id="260" r:id="rId6"/>
    <p:sldId id="261" r:id="rId7"/>
    <p:sldId id="262" r:id="rId8"/>
    <p:sldId id="264"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0" d="100"/>
          <a:sy n="90" d="100"/>
        </p:scale>
        <p:origin x="-123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FE9477-E6E8-4C33-8B41-74B7684DB3A0}" type="datetimeFigureOut">
              <a:rPr lang="en-GB" smtClean="0"/>
              <a:t>27/03/2023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EC6570-3E81-41CB-8630-B9DB5CADD183}" type="slidenum">
              <a:rPr lang="en-GB" smtClean="0"/>
              <a:t>‹#›</a:t>
            </a:fld>
            <a:endParaRPr lang="en-GB"/>
          </a:p>
        </p:txBody>
      </p:sp>
    </p:spTree>
    <p:extLst>
      <p:ext uri="{BB962C8B-B14F-4D97-AF65-F5344CB8AC3E}">
        <p14:creationId xmlns:p14="http://schemas.microsoft.com/office/powerpoint/2010/main" val="919358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CEC6570-3E81-41CB-8630-B9DB5CADD183}" type="slidenum">
              <a:rPr lang="en-GB" smtClean="0"/>
              <a:t>7</a:t>
            </a:fld>
            <a:endParaRPr lang="en-GB"/>
          </a:p>
        </p:txBody>
      </p:sp>
    </p:spTree>
    <p:extLst>
      <p:ext uri="{BB962C8B-B14F-4D97-AF65-F5344CB8AC3E}">
        <p14:creationId xmlns:p14="http://schemas.microsoft.com/office/powerpoint/2010/main" val="398935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FDDDC3E9-2CCE-4343-B876-2A527A8BADBF}" type="uaqdatetime1">
              <a:rPr lang="ar-SA" smtClean="0"/>
              <a:t>10/04/1444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DB7A2080-6C91-476B-8E91-392031B33883}" type="uaqdatetime1">
              <a:rPr lang="ar-SA" smtClean="0"/>
              <a:t>10/04/1444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C49B0403-EDA2-4F01-ACA9-FB0416C424F2}" type="uaqdatetime1">
              <a:rPr lang="ar-SA" smtClean="0"/>
              <a:t>10/04/1444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A5815263-C017-4C1C-81AB-4E7A2EA0CD07}" type="uaqdatetime1">
              <a:rPr lang="ar-SA" smtClean="0"/>
              <a:t>10/04/1444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BEE58064-EBC4-47FF-AE51-7D1302A88A69}" type="uaqdatetime1">
              <a:rPr lang="ar-SA" smtClean="0"/>
              <a:t>10/04/1444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AA53CFD3-E6F2-4789-83BF-277317930911}" type="uaqdatetime1">
              <a:rPr lang="ar-SA" smtClean="0"/>
              <a:t>10/04/1444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88351BB0-D71C-4BEE-9324-AA2A558436C8}" type="uaqdatetime1">
              <a:rPr lang="ar-SA" smtClean="0"/>
              <a:t>10/04/1444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A98A3473-4B08-45D3-9D58-B2029928DBC9}" type="uaqdatetime1">
              <a:rPr lang="ar-SA" smtClean="0"/>
              <a:t>10/04/1444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CDD8B06-0F52-4AAC-9025-0B47A4BF5F69}" type="uaqdatetime1">
              <a:rPr lang="ar-SA" smtClean="0"/>
              <a:t>10/04/1444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680FB81F-65B7-415E-B4EF-F903472BB6AE}" type="uaqdatetime1">
              <a:rPr lang="ar-SA" smtClean="0"/>
              <a:t>10/04/1444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5539D1DE-0168-4ACA-90EE-1FA811703B93}" type="uaqdatetime1">
              <a:rPr lang="ar-SA" smtClean="0"/>
              <a:t>10/04/1444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F54649E-B503-44EF-9D14-4F704D1439EF}" type="uaqdatetime1">
              <a:rPr lang="ar-SA" smtClean="0"/>
              <a:t>10/04/1444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لقطة الشاشة"/>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0"/>
            <a:ext cx="2915816" cy="6858000"/>
          </a:xfrm>
          <a:prstGeom prst="rect">
            <a:avLst/>
          </a:prstGeom>
        </p:spPr>
      </p:pic>
      <p:pic>
        <p:nvPicPr>
          <p:cNvPr id="6" name="صورة 66">
            <a:extLst>
              <a:ext uri="{FF2B5EF4-FFF2-40B4-BE49-F238E27FC236}">
                <a16:creationId xmlns:a16="http://schemas.microsoft.com/office/drawing/2014/main" xmlns="" id="{00000000-0008-0000-0200-0000080000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16632"/>
            <a:ext cx="1261529" cy="119671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xmlns="" id="{F26FCD00-4833-44CB-8AE2-6CA8012B8E93}"/>
              </a:ext>
            </a:extLst>
          </p:cNvPr>
          <p:cNvSpPr txBox="1">
            <a:spLocks/>
          </p:cNvSpPr>
          <p:nvPr/>
        </p:nvSpPr>
        <p:spPr>
          <a:xfrm>
            <a:off x="539552" y="1309361"/>
            <a:ext cx="5795117" cy="1044526"/>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sz="4000" dirty="0">
                <a:solidFill>
                  <a:srgbClr val="00B0F0"/>
                </a:solidFill>
              </a:rPr>
              <a:t>AL-AYEN UNIVRSITY</a:t>
            </a:r>
            <a:br>
              <a:rPr lang="en-US" sz="4000" dirty="0">
                <a:solidFill>
                  <a:srgbClr val="00B0F0"/>
                </a:solidFill>
              </a:rPr>
            </a:br>
            <a:r>
              <a:rPr lang="en-US" sz="4000" dirty="0">
                <a:solidFill>
                  <a:srgbClr val="00B0F0"/>
                </a:solidFill>
              </a:rPr>
              <a:t>COLLEGE OF </a:t>
            </a:r>
          </a:p>
          <a:p>
            <a:r>
              <a:rPr lang="en-US" sz="4000" dirty="0">
                <a:solidFill>
                  <a:srgbClr val="00B0F0"/>
                </a:solidFill>
              </a:rPr>
              <a:t>PETROLEUM ENGINEERING</a:t>
            </a:r>
            <a:endParaRPr lang="ar-SY" sz="4000" dirty="0">
              <a:solidFill>
                <a:srgbClr val="00B0F0"/>
              </a:solidFill>
            </a:endParaRPr>
          </a:p>
        </p:txBody>
      </p:sp>
      <p:sp>
        <p:nvSpPr>
          <p:cNvPr id="8" name="Subtitle 2">
            <a:extLst>
              <a:ext uri="{FF2B5EF4-FFF2-40B4-BE49-F238E27FC236}">
                <a16:creationId xmlns:a16="http://schemas.microsoft.com/office/drawing/2014/main" xmlns="" id="{05A88EBC-0EE8-44D8-A89F-FB82ECB9325C}"/>
              </a:ext>
            </a:extLst>
          </p:cNvPr>
          <p:cNvSpPr txBox="1">
            <a:spLocks/>
          </p:cNvSpPr>
          <p:nvPr/>
        </p:nvSpPr>
        <p:spPr>
          <a:xfrm>
            <a:off x="179512" y="2851955"/>
            <a:ext cx="5795117" cy="829520"/>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0">
              <a:buNone/>
            </a:pPr>
            <a:r>
              <a:rPr lang="en-US" sz="4000" dirty="0">
                <a:solidFill>
                  <a:srgbClr val="FF0000"/>
                </a:solidFill>
                <a:cs typeface="+mj-cs"/>
              </a:rPr>
              <a:t>TECHNICAL ENGLISH</a:t>
            </a:r>
            <a:endParaRPr lang="ar-SY" sz="4000" dirty="0">
              <a:solidFill>
                <a:srgbClr val="FF0000"/>
              </a:solidFill>
              <a:cs typeface="+mj-cs"/>
            </a:endParaRPr>
          </a:p>
        </p:txBody>
      </p:sp>
      <p:sp>
        <p:nvSpPr>
          <p:cNvPr id="9" name="TextBox 8">
            <a:extLst>
              <a:ext uri="{FF2B5EF4-FFF2-40B4-BE49-F238E27FC236}">
                <a16:creationId xmlns:a16="http://schemas.microsoft.com/office/drawing/2014/main" xmlns="" id="{F4D6A447-38A3-4F07-B0C0-4629A650A3E7}"/>
              </a:ext>
            </a:extLst>
          </p:cNvPr>
          <p:cNvSpPr txBox="1"/>
          <p:nvPr/>
        </p:nvSpPr>
        <p:spPr>
          <a:xfrm>
            <a:off x="179512" y="3636447"/>
            <a:ext cx="6098344" cy="646331"/>
          </a:xfrm>
          <a:prstGeom prst="rect">
            <a:avLst/>
          </a:prstGeom>
          <a:noFill/>
        </p:spPr>
        <p:txBody>
          <a:bodyPr wrap="square">
            <a:spAutoFit/>
          </a:bodyPr>
          <a:lstStyle/>
          <a:p>
            <a:pPr algn="ctr"/>
            <a:r>
              <a:rPr lang="en-GB" sz="3600" dirty="0">
                <a:solidFill>
                  <a:srgbClr val="00B0F0"/>
                </a:solidFill>
                <a:latin typeface="Times New Roman" panose="02020603050405020304" pitchFamily="18" charset="0"/>
                <a:cs typeface="Times New Roman" panose="02020603050405020304" pitchFamily="18" charset="0"/>
              </a:rPr>
              <a:t>Lecture#10_ Types of oil wells</a:t>
            </a:r>
            <a:endParaRPr lang="en-GB" sz="1100" dirty="0">
              <a:solidFill>
                <a:srgbClr val="00B0F0"/>
              </a:solidFill>
              <a:latin typeface="Times New Roman" panose="02020603050405020304" pitchFamily="18" charset="0"/>
              <a:cs typeface="Times New Roman" panose="02020603050405020304" pitchFamily="18" charset="0"/>
            </a:endParaRPr>
          </a:p>
        </p:txBody>
      </p:sp>
      <p:sp>
        <p:nvSpPr>
          <p:cNvPr id="10" name="مستطيل 9"/>
          <p:cNvSpPr/>
          <p:nvPr/>
        </p:nvSpPr>
        <p:spPr>
          <a:xfrm>
            <a:off x="2689821" y="4581128"/>
            <a:ext cx="1191352" cy="369332"/>
          </a:xfrm>
          <a:prstGeom prst="rect">
            <a:avLst/>
          </a:prstGeom>
        </p:spPr>
        <p:txBody>
          <a:bodyPr wrap="none">
            <a:spAutoFit/>
          </a:bodyPr>
          <a:lstStyle/>
          <a:p>
            <a:pPr algn="ctr"/>
            <a:r>
              <a:rPr lang="en-US" b="1" dirty="0">
                <a:solidFill>
                  <a:srgbClr val="002060"/>
                </a:solidFill>
              </a:rPr>
              <a:t>2022-2023</a:t>
            </a:r>
            <a:endParaRPr lang="ar-SY" b="1" dirty="0">
              <a:solidFill>
                <a:srgbClr val="002060"/>
              </a:solidFill>
            </a:endParaRPr>
          </a:p>
        </p:txBody>
      </p:sp>
      <p:sp>
        <p:nvSpPr>
          <p:cNvPr id="11" name="مستطيل 10"/>
          <p:cNvSpPr/>
          <p:nvPr/>
        </p:nvSpPr>
        <p:spPr>
          <a:xfrm>
            <a:off x="999497" y="5461904"/>
            <a:ext cx="4572000" cy="646331"/>
          </a:xfrm>
          <a:prstGeom prst="rect">
            <a:avLst/>
          </a:prstGeom>
        </p:spPr>
        <p:txBody>
          <a:bodyPr>
            <a:spAutoFit/>
          </a:bodyPr>
          <a:lstStyle/>
          <a:p>
            <a:pPr algn="ctr"/>
            <a:r>
              <a:rPr lang="en-US" dirty="0">
                <a:solidFill>
                  <a:srgbClr val="002060"/>
                </a:solidFill>
              </a:rPr>
              <a:t>NASIR ALSHMLH</a:t>
            </a:r>
          </a:p>
          <a:p>
            <a:pPr algn="ctr"/>
            <a:r>
              <a:rPr lang="en-US" dirty="0">
                <a:solidFill>
                  <a:srgbClr val="002060"/>
                </a:solidFill>
              </a:rPr>
              <a:t>ASMAA ALGHAZI</a:t>
            </a:r>
            <a:endParaRPr lang="ar-SY" dirty="0">
              <a:solidFill>
                <a:srgbClr val="002060"/>
              </a:solidFill>
            </a:endParaRPr>
          </a:p>
        </p:txBody>
      </p:sp>
      <p:sp>
        <p:nvSpPr>
          <p:cNvPr id="2" name="Slide Number Placeholder 1">
            <a:extLst>
              <a:ext uri="{FF2B5EF4-FFF2-40B4-BE49-F238E27FC236}">
                <a16:creationId xmlns:a16="http://schemas.microsoft.com/office/drawing/2014/main" xmlns="" id="{10A77DC5-2F94-129F-517F-961A662966B6}"/>
              </a:ext>
            </a:extLst>
          </p:cNvPr>
          <p:cNvSpPr>
            <a:spLocks noGrp="1"/>
          </p:cNvSpPr>
          <p:nvPr>
            <p:ph type="sldNum" sz="quarter" idx="12"/>
          </p:nvPr>
        </p:nvSpPr>
        <p:spPr/>
        <p:txBody>
          <a:bodyPr/>
          <a:lstStyle/>
          <a:p>
            <a:fld id="{0B34F065-1154-456A-91E3-76DE8E75E17B}" type="slidenum">
              <a:rPr lang="ar-SA" smtClean="0"/>
              <a:t>1</a:t>
            </a:fld>
            <a:endParaRPr lang="ar-SA"/>
          </a:p>
        </p:txBody>
      </p:sp>
    </p:spTree>
    <p:extLst>
      <p:ext uri="{BB962C8B-B14F-4D97-AF65-F5344CB8AC3E}">
        <p14:creationId xmlns:p14="http://schemas.microsoft.com/office/powerpoint/2010/main" val="4227505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09536" y="836712"/>
            <a:ext cx="8252920" cy="5509200"/>
          </a:xfrm>
          <a:prstGeom prst="rect">
            <a:avLst/>
          </a:prstGeom>
        </p:spPr>
        <p:txBody>
          <a:bodyPr wrap="square">
            <a:spAutoFit/>
          </a:bodyPr>
          <a:lstStyle/>
          <a:p>
            <a:pPr algn="just" rtl="0"/>
            <a:r>
              <a:rPr lang="en-US" sz="1600" b="1" dirty="0">
                <a:solidFill>
                  <a:srgbClr val="0070C0"/>
                </a:solidFill>
              </a:rPr>
              <a:t>Oil wells</a:t>
            </a:r>
            <a:r>
              <a:rPr lang="en-US" sz="1600" b="1" dirty="0"/>
              <a:t> </a:t>
            </a:r>
            <a:r>
              <a:rPr lang="en-US" sz="1600" dirty="0"/>
              <a:t>come in many varieties. By produced fluid, there can be wells that produce oil, wells that produce oil and natural gas, or wells that only produce natural gas. Natural gas is almost always a </a:t>
            </a:r>
            <a:r>
              <a:rPr lang="en-US" sz="1600" b="1" dirty="0"/>
              <a:t>by-product </a:t>
            </a:r>
            <a:r>
              <a:rPr lang="en-US" sz="1600" dirty="0"/>
              <a:t>of producing oil, since the small, light gas carbon chains come out of solution as it undergoes pressure reduction from the reservoir to the surface. Unwanted natural gas can actually be quite a disposal problem at the </a:t>
            </a:r>
            <a:r>
              <a:rPr lang="en-US" sz="1600" b="1" dirty="0"/>
              <a:t>well site</a:t>
            </a:r>
            <a:r>
              <a:rPr lang="en-US" sz="1600" dirty="0"/>
              <a:t>. If there is not a market for natural gas near the </a:t>
            </a:r>
            <a:r>
              <a:rPr lang="en-US" sz="1600" b="1" dirty="0"/>
              <a:t>wellhead </a:t>
            </a:r>
            <a:r>
              <a:rPr lang="en-US" sz="1600" dirty="0"/>
              <a:t>it is virtually valueless since it must be piped to the end user. Until recently, such unwanted gas was burned off at the wellsite, but due to environmental concerns this practice is becoming less and less common. Often, unwanted (or 'stranded'; gas without a market) gas is pumped back into the reservoir with an </a:t>
            </a:r>
            <a:r>
              <a:rPr lang="en-US" sz="1600" b="1" dirty="0"/>
              <a:t>'injection' well </a:t>
            </a:r>
            <a:r>
              <a:rPr lang="en-US" sz="1600" dirty="0"/>
              <a:t>for </a:t>
            </a:r>
            <a:r>
              <a:rPr lang="en-US" sz="1600" b="1" dirty="0"/>
              <a:t>disposal </a:t>
            </a:r>
            <a:r>
              <a:rPr lang="en-US" sz="1600" dirty="0"/>
              <a:t>or repressurizing the </a:t>
            </a:r>
            <a:r>
              <a:rPr lang="en-US" sz="1600" b="1" dirty="0"/>
              <a:t>producing formation</a:t>
            </a:r>
            <a:r>
              <a:rPr lang="en-US" sz="1600" dirty="0"/>
              <a:t>. Another solution is to export the natural gas as a </a:t>
            </a:r>
            <a:r>
              <a:rPr lang="en-US" sz="1600" u="sng" dirty="0"/>
              <a:t>liquid</a:t>
            </a:r>
            <a:r>
              <a:rPr lang="en-US" sz="1600" dirty="0"/>
              <a:t>. Of course, in locations such as the United States with a high natural gas demand, pipelines are constructed to take the gas from the </a:t>
            </a:r>
            <a:r>
              <a:rPr lang="ar-IQ" sz="1600" dirty="0"/>
              <a:t> </a:t>
            </a:r>
            <a:r>
              <a:rPr lang="en-US" sz="1600" dirty="0"/>
              <a:t>wellsite to the end consumer.</a:t>
            </a:r>
          </a:p>
          <a:p>
            <a:pPr algn="just" rtl="0"/>
            <a:r>
              <a:rPr lang="en-US" sz="1600" dirty="0"/>
              <a:t>Another obvious way to classify oil wells is by land or offshore wells. There really is very little difference in the well itself; an offshore well simply.</a:t>
            </a:r>
          </a:p>
          <a:p>
            <a:pPr algn="just" rtl="0"/>
            <a:r>
              <a:rPr lang="en-US" sz="1600" dirty="0"/>
              <a:t>targets a reservoir that also happens to be underneath an ocean. Also, due to logistics, drilling an </a:t>
            </a:r>
            <a:r>
              <a:rPr lang="en-US" sz="1600" b="1" dirty="0"/>
              <a:t>offshore well </a:t>
            </a:r>
            <a:r>
              <a:rPr lang="en-US" sz="1600" dirty="0"/>
              <a:t>is far more costly than an </a:t>
            </a:r>
            <a:r>
              <a:rPr lang="en-US" sz="1600" b="1" dirty="0"/>
              <a:t>onshore well</a:t>
            </a:r>
            <a:r>
              <a:rPr lang="en-US" sz="1600" dirty="0"/>
              <a:t>. By far the most common type of well is of the onshore variety. Another way to classify oil wells is by their purpose in contributing to the development of a resource. They can be  </a:t>
            </a:r>
            <a:r>
              <a:rPr lang="en-US" sz="1600" dirty="0">
                <a:solidFill>
                  <a:srgbClr val="0070C0"/>
                </a:solidFill>
              </a:rPr>
              <a:t>characterized as: </a:t>
            </a:r>
          </a:p>
          <a:p>
            <a:pPr marL="285750" indent="-285750" algn="just" rtl="0">
              <a:buFont typeface="Arial" panose="020B0604020202020204" pitchFamily="34" charset="0"/>
              <a:buChar char="•"/>
            </a:pPr>
            <a:r>
              <a:rPr lang="en-US" sz="1600" b="1" dirty="0">
                <a:solidFill>
                  <a:srgbClr val="0070C0"/>
                </a:solidFill>
              </a:rPr>
              <a:t>production wells</a:t>
            </a:r>
            <a:r>
              <a:rPr lang="en-US" sz="1600" b="1" dirty="0"/>
              <a:t> </a:t>
            </a:r>
            <a:r>
              <a:rPr lang="en-US" sz="1600" dirty="0"/>
              <a:t>when they are drilled primarily for producing oil or gas, once the\producing structure and characteristics are established.</a:t>
            </a:r>
          </a:p>
          <a:p>
            <a:pPr marL="285750" indent="-285750" algn="just" rtl="0">
              <a:buFont typeface="Arial" panose="020B0604020202020204" pitchFamily="34" charset="0"/>
              <a:buChar char="•"/>
            </a:pPr>
            <a:r>
              <a:rPr lang="en-US" sz="1600" b="1" dirty="0">
                <a:solidFill>
                  <a:srgbClr val="0070C0"/>
                </a:solidFill>
              </a:rPr>
              <a:t>appraisal wells</a:t>
            </a:r>
            <a:r>
              <a:rPr lang="en-US" sz="1600" b="1" dirty="0"/>
              <a:t> </a:t>
            </a:r>
            <a:r>
              <a:rPr lang="en-US" sz="1600" dirty="0"/>
              <a:t>when they are used to assess characteristics (such as flowrate) of a proven hydrocarbon accumulation.</a:t>
            </a:r>
          </a:p>
        </p:txBody>
      </p:sp>
      <p:sp>
        <p:nvSpPr>
          <p:cNvPr id="6" name="مستطيل 5"/>
          <p:cNvSpPr/>
          <p:nvPr/>
        </p:nvSpPr>
        <p:spPr>
          <a:xfrm>
            <a:off x="467544" y="116632"/>
            <a:ext cx="813690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i="1" u="sng" dirty="0">
                <a:effectLst>
                  <a:outerShdw blurRad="38100" dist="38100" dir="2700000" algn="tl">
                    <a:srgbClr val="000000">
                      <a:alpha val="43137"/>
                    </a:srgbClr>
                  </a:outerShdw>
                </a:effectLst>
              </a:rPr>
              <a:t>Types of Oil Wells</a:t>
            </a:r>
          </a:p>
        </p:txBody>
      </p:sp>
    </p:spTree>
    <p:extLst>
      <p:ext uri="{BB962C8B-B14F-4D97-AF65-F5344CB8AC3E}">
        <p14:creationId xmlns:p14="http://schemas.microsoft.com/office/powerpoint/2010/main" val="3257030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95536" y="404664"/>
            <a:ext cx="8136904" cy="6247864"/>
          </a:xfrm>
          <a:prstGeom prst="rect">
            <a:avLst/>
          </a:prstGeom>
        </p:spPr>
        <p:txBody>
          <a:bodyPr wrap="square">
            <a:spAutoFit/>
          </a:bodyPr>
          <a:lstStyle/>
          <a:p>
            <a:pPr marL="285750" indent="-285750" algn="just" rtl="0">
              <a:buFont typeface="Arial" panose="020B0604020202020204" pitchFamily="34" charset="0"/>
              <a:buChar char="•"/>
            </a:pPr>
            <a:r>
              <a:rPr lang="en-US" sz="1600" b="1" dirty="0">
                <a:solidFill>
                  <a:srgbClr val="0070C0"/>
                </a:solidFill>
              </a:rPr>
              <a:t>exploration wells</a:t>
            </a:r>
            <a:r>
              <a:rPr lang="en-US" sz="1600" b="1" dirty="0"/>
              <a:t> </a:t>
            </a:r>
            <a:r>
              <a:rPr lang="en-US" sz="1600" dirty="0"/>
              <a:t>when they are drilled purely for exploratory (information gathering) purposes in a new area .</a:t>
            </a:r>
          </a:p>
          <a:p>
            <a:pPr marL="285750" indent="-285750" algn="just" rtl="0">
              <a:buFont typeface="Arial" panose="020B0604020202020204" pitchFamily="34" charset="0"/>
              <a:buChar char="•"/>
            </a:pPr>
            <a:r>
              <a:rPr lang="en-US" sz="1600" b="1" dirty="0">
                <a:solidFill>
                  <a:srgbClr val="0070C0"/>
                </a:solidFill>
              </a:rPr>
              <a:t>wildcat wells</a:t>
            </a:r>
            <a:r>
              <a:rPr lang="en-US" sz="1600" b="1" dirty="0"/>
              <a:t> </a:t>
            </a:r>
            <a:r>
              <a:rPr lang="en-US" sz="1600" dirty="0"/>
              <a:t>when a well is drilled, based on a large element of hope, in a frontier area where very little is known about the subsurface. In the early days of oil exploration in </a:t>
            </a:r>
            <a:r>
              <a:rPr lang="en-US" sz="1600" u="sng" dirty="0"/>
              <a:t>Texas</a:t>
            </a:r>
            <a:r>
              <a:rPr lang="en-US" sz="1600" dirty="0"/>
              <a:t>, wildcats were common as productive areas were not yet established. In modern times, oil exploration in many areas has reached a very mature phase and the chances of finding oil simply by drilling at random are very low. Therefore, a lot more effort is placed in exploration and appraisal wells.</a:t>
            </a:r>
          </a:p>
          <a:p>
            <a:pPr algn="just" rtl="0"/>
            <a:r>
              <a:rPr lang="en-US" sz="1600" dirty="0"/>
              <a:t>At a producing well site, active wells may be further </a:t>
            </a:r>
            <a:r>
              <a:rPr lang="en-US" sz="1600" dirty="0">
                <a:solidFill>
                  <a:srgbClr val="0070C0"/>
                </a:solidFill>
              </a:rPr>
              <a:t>categorized as:</a:t>
            </a:r>
          </a:p>
          <a:p>
            <a:pPr marL="285750" indent="-285750" algn="just" rtl="0">
              <a:buFont typeface="Arial" panose="020B0604020202020204" pitchFamily="34" charset="0"/>
              <a:buChar char="•"/>
            </a:pPr>
            <a:r>
              <a:rPr lang="en-US" sz="1600" b="1" i="1" dirty="0">
                <a:solidFill>
                  <a:srgbClr val="0070C0"/>
                </a:solidFill>
              </a:rPr>
              <a:t>oil producers</a:t>
            </a:r>
            <a:r>
              <a:rPr lang="en-US" sz="1600" b="1" i="1" dirty="0"/>
              <a:t> </a:t>
            </a:r>
            <a:r>
              <a:rPr lang="en-US" sz="1600" dirty="0"/>
              <a:t>producing predominantly liquid hydrocarbons, but mostly with some associated gas.</a:t>
            </a:r>
          </a:p>
          <a:p>
            <a:pPr marL="285750" indent="-285750" algn="just" rtl="0">
              <a:buFont typeface="Arial" panose="020B0604020202020204" pitchFamily="34" charset="0"/>
              <a:buChar char="•"/>
            </a:pPr>
            <a:r>
              <a:rPr lang="en-US" sz="1600" b="1" i="1" dirty="0">
                <a:solidFill>
                  <a:srgbClr val="0070C0"/>
                </a:solidFill>
              </a:rPr>
              <a:t>gas producers</a:t>
            </a:r>
            <a:r>
              <a:rPr lang="en-US" sz="1600" i="1" dirty="0"/>
              <a:t> </a:t>
            </a:r>
            <a:r>
              <a:rPr lang="en-US" sz="1600" dirty="0"/>
              <a:t>producing virtually entirely </a:t>
            </a:r>
            <a:r>
              <a:rPr lang="en-US" sz="1600" b="1" dirty="0"/>
              <a:t>gaseous </a:t>
            </a:r>
            <a:r>
              <a:rPr lang="en-US" sz="1600" dirty="0"/>
              <a:t>hydrocarbons.</a:t>
            </a:r>
          </a:p>
          <a:p>
            <a:pPr marL="285750" indent="-285750" algn="just" rtl="0">
              <a:buFont typeface="Arial" panose="020B0604020202020204" pitchFamily="34" charset="0"/>
              <a:buChar char="•"/>
            </a:pPr>
            <a:r>
              <a:rPr lang="en-US" sz="1600" b="1" i="1" dirty="0">
                <a:solidFill>
                  <a:srgbClr val="0070C0"/>
                </a:solidFill>
              </a:rPr>
              <a:t>water injectors</a:t>
            </a:r>
            <a:r>
              <a:rPr lang="en-US" sz="1600" i="1" dirty="0"/>
              <a:t> </a:t>
            </a:r>
            <a:r>
              <a:rPr lang="en-US" sz="1600" u="sng" dirty="0"/>
              <a:t>injecting</a:t>
            </a:r>
            <a:r>
              <a:rPr lang="ar-IQ" sz="1600" u="sng" dirty="0"/>
              <a:t> </a:t>
            </a:r>
            <a:r>
              <a:rPr lang="en-US" sz="1600" u="sng" dirty="0"/>
              <a:t>water </a:t>
            </a:r>
            <a:r>
              <a:rPr lang="en-US" sz="1600" dirty="0"/>
              <a:t>into the formation either to maintain </a:t>
            </a:r>
            <a:r>
              <a:rPr lang="en-US" sz="1600" u="sng" dirty="0"/>
              <a:t>reservoir </a:t>
            </a:r>
            <a:r>
              <a:rPr lang="en-US" sz="1600" dirty="0"/>
              <a:t>pressure or simply to dispose of water produced with the hydrocarbons because even after treatment, it would be too oily and too </a:t>
            </a:r>
            <a:r>
              <a:rPr lang="en-US" sz="1600" b="1" dirty="0"/>
              <a:t>saline </a:t>
            </a:r>
            <a:r>
              <a:rPr lang="en-US" sz="1600" dirty="0"/>
              <a:t>to be considered clean for </a:t>
            </a:r>
            <a:r>
              <a:rPr lang="en-US" sz="1600" b="1" dirty="0"/>
              <a:t>dumping </a:t>
            </a:r>
            <a:r>
              <a:rPr lang="en-US" sz="1600" dirty="0"/>
              <a:t>overboard let alone into a fresh water source, in the case of onshore wells. Frequently, water injection has an element of reservoir management and produced water disposal.</a:t>
            </a:r>
          </a:p>
          <a:p>
            <a:pPr marL="285750" indent="-285750" algn="just" rtl="0">
              <a:buFont typeface="Arial" panose="020B0604020202020204" pitchFamily="34" charset="0"/>
              <a:buChar char="•"/>
            </a:pPr>
            <a:r>
              <a:rPr lang="en-US" sz="1600" b="1" i="1" dirty="0">
                <a:solidFill>
                  <a:srgbClr val="0070C0"/>
                </a:solidFill>
              </a:rPr>
              <a:t>aquifer producers</a:t>
            </a:r>
            <a:r>
              <a:rPr lang="en-US" sz="1600" i="1" dirty="0"/>
              <a:t> </a:t>
            </a:r>
            <a:r>
              <a:rPr lang="en-US" sz="1600" dirty="0"/>
              <a:t>intentionally producing </a:t>
            </a:r>
            <a:r>
              <a:rPr lang="en-US" sz="1600" u="sng" dirty="0"/>
              <a:t>reservoir </a:t>
            </a:r>
            <a:r>
              <a:rPr lang="en-US" sz="1600" dirty="0"/>
              <a:t>water for reinjection to manage pressure. This is in effect moving reservoir water from where it is not as useful, to where it is more useful. These wells will generally only be used if produced water from the oil or gas producers is insufficient for reservoir management purposes. Using </a:t>
            </a:r>
            <a:r>
              <a:rPr lang="en-US" sz="1600" b="1" dirty="0"/>
              <a:t>aquifer </a:t>
            </a:r>
            <a:r>
              <a:rPr lang="en-US" sz="1600" dirty="0"/>
              <a:t>produced water rather than sea water is due to the chemistry.</a:t>
            </a:r>
          </a:p>
          <a:p>
            <a:pPr marL="285750" indent="-285750" algn="just" rtl="0">
              <a:buFont typeface="Arial" panose="020B0604020202020204" pitchFamily="34" charset="0"/>
              <a:buChar char="•"/>
            </a:pPr>
            <a:r>
              <a:rPr lang="en-US" sz="1600" b="1" i="1" dirty="0">
                <a:solidFill>
                  <a:srgbClr val="0070C0"/>
                </a:solidFill>
              </a:rPr>
              <a:t>gas injectors</a:t>
            </a:r>
            <a:r>
              <a:rPr lang="en-US" sz="1600" i="1" dirty="0"/>
              <a:t> </a:t>
            </a:r>
            <a:r>
              <a:rPr lang="en-US" sz="1600" dirty="0"/>
              <a:t>injecting gas into the reservoir often as a means of disposal or sequestering for later production, but also to maintain reservoir pressure.</a:t>
            </a:r>
          </a:p>
          <a:p>
            <a:pPr algn="just" rtl="0"/>
            <a:endParaRPr lang="en-US" sz="1600" dirty="0">
              <a:solidFill>
                <a:srgbClr val="0070C0"/>
              </a:solidFill>
            </a:endParaRPr>
          </a:p>
        </p:txBody>
      </p:sp>
      <p:sp>
        <p:nvSpPr>
          <p:cNvPr id="2" name="Slide Number Placeholder 1">
            <a:extLst>
              <a:ext uri="{FF2B5EF4-FFF2-40B4-BE49-F238E27FC236}">
                <a16:creationId xmlns:a16="http://schemas.microsoft.com/office/drawing/2014/main" xmlns="" id="{32AD9CC4-FC38-A18B-8119-BF387A8F1960}"/>
              </a:ext>
            </a:extLst>
          </p:cNvPr>
          <p:cNvSpPr>
            <a:spLocks noGrp="1"/>
          </p:cNvSpPr>
          <p:nvPr>
            <p:ph type="sldNum" sz="quarter" idx="12"/>
          </p:nvPr>
        </p:nvSpPr>
        <p:spPr/>
        <p:txBody>
          <a:bodyPr/>
          <a:lstStyle/>
          <a:p>
            <a:fld id="{0B34F065-1154-456A-91E3-76DE8E75E17B}" type="slidenum">
              <a:rPr lang="ar-SA" smtClean="0"/>
              <a:t>3</a:t>
            </a:fld>
            <a:endParaRPr lang="ar-SA"/>
          </a:p>
        </p:txBody>
      </p:sp>
    </p:spTree>
    <p:extLst>
      <p:ext uri="{BB962C8B-B14F-4D97-AF65-F5344CB8AC3E}">
        <p14:creationId xmlns:p14="http://schemas.microsoft.com/office/powerpoint/2010/main" val="3341903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2521426627"/>
              </p:ext>
            </p:extLst>
          </p:nvPr>
        </p:nvGraphicFramePr>
        <p:xfrm>
          <a:off x="971600" y="1520787"/>
          <a:ext cx="7200800" cy="3816426"/>
        </p:xfrm>
        <a:graphic>
          <a:graphicData uri="http://schemas.openxmlformats.org/drawingml/2006/table">
            <a:tbl>
              <a:tblPr/>
              <a:tblGrid>
                <a:gridCol w="3460125">
                  <a:extLst>
                    <a:ext uri="{9D8B030D-6E8A-4147-A177-3AD203B41FA5}">
                      <a16:colId xmlns:a16="http://schemas.microsoft.com/office/drawing/2014/main" xmlns="" val="20000"/>
                    </a:ext>
                  </a:extLst>
                </a:gridCol>
                <a:gridCol w="3740675">
                  <a:extLst>
                    <a:ext uri="{9D8B030D-6E8A-4147-A177-3AD203B41FA5}">
                      <a16:colId xmlns:a16="http://schemas.microsoft.com/office/drawing/2014/main" xmlns="" val="20001"/>
                    </a:ext>
                  </a:extLst>
                </a:gridCol>
              </a:tblGrid>
              <a:tr h="560781">
                <a:tc>
                  <a:txBody>
                    <a:bodyPr/>
                    <a:lstStyle/>
                    <a:p>
                      <a:pPr algn="l" fontAlgn="b"/>
                      <a:r>
                        <a:rPr lang="en-GB" dirty="0">
                          <a:effectLst/>
                          <a:latin typeface="Times New Roman"/>
                        </a:rPr>
                        <a:t>1. assess</a:t>
                      </a:r>
                    </a:p>
                  </a:txBody>
                  <a:tcPr marL="0" marR="0" marT="0" marB="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tc>
                  <a:txBody>
                    <a:bodyPr/>
                    <a:lstStyle/>
                    <a:p>
                      <a:pPr algn="l" fontAlgn="b"/>
                      <a:r>
                        <a:rPr lang="en-GB" dirty="0">
                          <a:effectLst/>
                          <a:latin typeface="Times New Roman"/>
                        </a:rPr>
                        <a:t>A. corroborate</a:t>
                      </a:r>
                    </a:p>
                  </a:txBody>
                  <a:tcPr marL="0" marR="0" marT="0" marB="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0"/>
                  </a:ext>
                </a:extLst>
              </a:tr>
              <a:tr h="560781">
                <a:tc>
                  <a:txBody>
                    <a:bodyPr/>
                    <a:lstStyle/>
                    <a:p>
                      <a:pPr algn="l" fontAlgn="b"/>
                      <a:r>
                        <a:rPr lang="en-GB" dirty="0">
                          <a:effectLst/>
                          <a:latin typeface="Times New Roman"/>
                        </a:rPr>
                        <a:t>2. produce</a:t>
                      </a:r>
                    </a:p>
                  </a:txBody>
                  <a:tcPr marL="0" marR="0" marT="0" marB="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tc>
                  <a:txBody>
                    <a:bodyPr/>
                    <a:lstStyle/>
                    <a:p>
                      <a:pPr algn="l" fontAlgn="b"/>
                      <a:r>
                        <a:rPr lang="en-GB" dirty="0">
                          <a:effectLst/>
                          <a:latin typeface="Times New Roman"/>
                        </a:rPr>
                        <a:t>B. finish</a:t>
                      </a:r>
                    </a:p>
                  </a:txBody>
                  <a:tcPr marL="0" marR="0" marT="0" marB="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1"/>
                  </a:ext>
                </a:extLst>
              </a:tr>
              <a:tr h="560781">
                <a:tc>
                  <a:txBody>
                    <a:bodyPr/>
                    <a:lstStyle/>
                    <a:p>
                      <a:pPr algn="l" fontAlgn="b"/>
                      <a:r>
                        <a:rPr lang="en-GB" dirty="0">
                          <a:effectLst/>
                          <a:latin typeface="Times New Roman"/>
                        </a:rPr>
                        <a:t>3. confirm</a:t>
                      </a:r>
                    </a:p>
                  </a:txBody>
                  <a:tcPr marL="0" marR="0" marT="0" marB="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tc>
                  <a:txBody>
                    <a:bodyPr/>
                    <a:lstStyle/>
                    <a:p>
                      <a:pPr algn="l" fontAlgn="b"/>
                      <a:r>
                        <a:rPr lang="en-GB" dirty="0">
                          <a:effectLst/>
                          <a:latin typeface="Times New Roman"/>
                        </a:rPr>
                        <a:t>C. soak</a:t>
                      </a:r>
                    </a:p>
                  </a:txBody>
                  <a:tcPr marL="0" marR="0" marT="0" marB="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560781">
                <a:tc>
                  <a:txBody>
                    <a:bodyPr/>
                    <a:lstStyle/>
                    <a:p>
                      <a:pPr algn="l" fontAlgn="b"/>
                      <a:r>
                        <a:rPr lang="en-GB" dirty="0">
                          <a:effectLst/>
                          <a:latin typeface="Times New Roman"/>
                        </a:rPr>
                        <a:t>4. prospect</a:t>
                      </a:r>
                    </a:p>
                  </a:txBody>
                  <a:tcPr marL="0" marR="0" marT="0" marB="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tc>
                  <a:txBody>
                    <a:bodyPr/>
                    <a:lstStyle/>
                    <a:p>
                      <a:pPr algn="l" fontAlgn="b"/>
                      <a:r>
                        <a:rPr lang="en-GB" dirty="0">
                          <a:effectLst/>
                          <a:latin typeface="Times New Roman"/>
                        </a:rPr>
                        <a:t>D. estimate</a:t>
                      </a:r>
                    </a:p>
                  </a:txBody>
                  <a:tcPr marL="0" marR="0" marT="0" marB="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3"/>
                  </a:ext>
                </a:extLst>
              </a:tr>
              <a:tr h="560781">
                <a:tc>
                  <a:txBody>
                    <a:bodyPr/>
                    <a:lstStyle/>
                    <a:p>
                      <a:pPr algn="l" fontAlgn="b"/>
                      <a:r>
                        <a:rPr lang="en-GB" dirty="0">
                          <a:effectLst/>
                          <a:latin typeface="Times New Roman"/>
                        </a:rPr>
                        <a:t>5. complete</a:t>
                      </a:r>
                    </a:p>
                  </a:txBody>
                  <a:tcPr marL="0" marR="0" marT="0" marB="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tc>
                  <a:txBody>
                    <a:bodyPr/>
                    <a:lstStyle/>
                    <a:p>
                      <a:pPr algn="l" fontAlgn="b"/>
                      <a:r>
                        <a:rPr lang="en-GB" dirty="0">
                          <a:effectLst/>
                          <a:latin typeface="Times New Roman"/>
                        </a:rPr>
                        <a:t>E. empty</a:t>
                      </a:r>
                    </a:p>
                  </a:txBody>
                  <a:tcPr marL="0" marR="0" marT="0" marB="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4"/>
                  </a:ext>
                </a:extLst>
              </a:tr>
              <a:tr h="560781">
                <a:tc>
                  <a:txBody>
                    <a:bodyPr/>
                    <a:lstStyle/>
                    <a:p>
                      <a:pPr algn="l" fontAlgn="b"/>
                      <a:r>
                        <a:rPr lang="en-GB" dirty="0">
                          <a:effectLst/>
                          <a:latin typeface="Times New Roman"/>
                        </a:rPr>
                        <a:t>6. exhaust</a:t>
                      </a:r>
                    </a:p>
                  </a:txBody>
                  <a:tcPr marL="0" marR="0" marT="0" marB="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tc>
                  <a:txBody>
                    <a:bodyPr/>
                    <a:lstStyle/>
                    <a:p>
                      <a:pPr algn="l" fontAlgn="b"/>
                      <a:r>
                        <a:rPr lang="en-GB" dirty="0">
                          <a:effectLst/>
                          <a:latin typeface="Times New Roman"/>
                        </a:rPr>
                        <a:t>F. recover</a:t>
                      </a:r>
                    </a:p>
                  </a:txBody>
                  <a:tcPr marL="0" marR="0" marT="0" marB="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5"/>
                  </a:ext>
                </a:extLst>
              </a:tr>
              <a:tr h="451740">
                <a:tc>
                  <a:txBody>
                    <a:bodyPr/>
                    <a:lstStyle/>
                    <a:p>
                      <a:pPr algn="l" fontAlgn="b"/>
                      <a:r>
                        <a:rPr lang="en-GB" dirty="0">
                          <a:effectLst/>
                          <a:latin typeface="Times New Roman"/>
                        </a:rPr>
                        <a:t>7. drown</a:t>
                      </a:r>
                    </a:p>
                  </a:txBody>
                  <a:tcPr marL="0" marR="0" marT="0" marB="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tc>
                  <a:txBody>
                    <a:bodyPr/>
                    <a:lstStyle/>
                    <a:p>
                      <a:pPr algn="l" fontAlgn="b"/>
                      <a:r>
                        <a:rPr lang="en-GB" dirty="0">
                          <a:effectLst/>
                          <a:latin typeface="Times New Roman"/>
                        </a:rPr>
                        <a:t>G. explore</a:t>
                      </a:r>
                    </a:p>
                  </a:txBody>
                  <a:tcPr marL="0" marR="0" marT="0" marB="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6"/>
                  </a:ext>
                </a:extLst>
              </a:tr>
            </a:tbl>
          </a:graphicData>
        </a:graphic>
      </p:graphicFrame>
      <p:sp>
        <p:nvSpPr>
          <p:cNvPr id="9" name="مستطيل 8"/>
          <p:cNvSpPr/>
          <p:nvPr/>
        </p:nvSpPr>
        <p:spPr>
          <a:xfrm>
            <a:off x="899592" y="786814"/>
            <a:ext cx="7344816" cy="576064"/>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r>
              <a:rPr lang="en-US" sz="2400" b="1" i="1" dirty="0"/>
              <a:t>1. Match the verb with its synonym</a:t>
            </a:r>
            <a:endParaRPr lang="ar-SA" sz="2400" dirty="0"/>
          </a:p>
        </p:txBody>
      </p:sp>
      <p:sp>
        <p:nvSpPr>
          <p:cNvPr id="2" name="مستطيل 5">
            <a:extLst>
              <a:ext uri="{FF2B5EF4-FFF2-40B4-BE49-F238E27FC236}">
                <a16:creationId xmlns:a16="http://schemas.microsoft.com/office/drawing/2014/main" xmlns="" id="{F68CDC12-7020-3908-A5EE-7FDCE4E01354}"/>
              </a:ext>
            </a:extLst>
          </p:cNvPr>
          <p:cNvSpPr/>
          <p:nvPr/>
        </p:nvSpPr>
        <p:spPr>
          <a:xfrm>
            <a:off x="2771800" y="98627"/>
            <a:ext cx="3240360"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i="1" u="sng" dirty="0">
                <a:solidFill>
                  <a:schemeClr val="tx1"/>
                </a:solidFill>
                <a:effectLst>
                  <a:outerShdw blurRad="38100" dist="38100" dir="2700000" algn="tl">
                    <a:srgbClr val="000000">
                      <a:alpha val="43137"/>
                    </a:srgbClr>
                  </a:outerShdw>
                </a:effectLst>
              </a:rPr>
              <a:t>Exercises</a:t>
            </a:r>
          </a:p>
        </p:txBody>
      </p:sp>
      <p:sp>
        <p:nvSpPr>
          <p:cNvPr id="3" name="Slide Number Placeholder 2">
            <a:extLst>
              <a:ext uri="{FF2B5EF4-FFF2-40B4-BE49-F238E27FC236}">
                <a16:creationId xmlns:a16="http://schemas.microsoft.com/office/drawing/2014/main" xmlns="" id="{F1326AD1-4B8E-1A62-B9B3-E08C18C023EC}"/>
              </a:ext>
            </a:extLst>
          </p:cNvPr>
          <p:cNvSpPr>
            <a:spLocks noGrp="1"/>
          </p:cNvSpPr>
          <p:nvPr>
            <p:ph type="sldNum" sz="quarter" idx="12"/>
          </p:nvPr>
        </p:nvSpPr>
        <p:spPr/>
        <p:txBody>
          <a:bodyPr/>
          <a:lstStyle/>
          <a:p>
            <a:fld id="{0B34F065-1154-456A-91E3-76DE8E75E17B}" type="slidenum">
              <a:rPr lang="ar-SA" smtClean="0"/>
              <a:t>4</a:t>
            </a:fld>
            <a:endParaRPr lang="ar-SA"/>
          </a:p>
        </p:txBody>
      </p:sp>
    </p:spTree>
    <p:extLst>
      <p:ext uri="{BB962C8B-B14F-4D97-AF65-F5344CB8AC3E}">
        <p14:creationId xmlns:p14="http://schemas.microsoft.com/office/powerpoint/2010/main" val="686661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مستطيل 8"/>
          <p:cNvSpPr/>
          <p:nvPr/>
        </p:nvSpPr>
        <p:spPr>
          <a:xfrm>
            <a:off x="539552" y="670262"/>
            <a:ext cx="7776864" cy="576064"/>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r>
              <a:rPr lang="en-US" sz="2400" b="1" i="1" dirty="0"/>
              <a:t>2. Match the terms with the corresponding definitions.</a:t>
            </a:r>
            <a:endParaRPr lang="ar-SA" sz="2400" b="1" i="1" dirty="0"/>
          </a:p>
        </p:txBody>
      </p:sp>
      <p:sp>
        <p:nvSpPr>
          <p:cNvPr id="3" name="TextBox 2">
            <a:extLst>
              <a:ext uri="{FF2B5EF4-FFF2-40B4-BE49-F238E27FC236}">
                <a16:creationId xmlns:a16="http://schemas.microsoft.com/office/drawing/2014/main" xmlns="" id="{79AD9F4A-AA91-F47C-7746-4174C6C930F6}"/>
              </a:ext>
            </a:extLst>
          </p:cNvPr>
          <p:cNvSpPr txBox="1"/>
          <p:nvPr/>
        </p:nvSpPr>
        <p:spPr>
          <a:xfrm>
            <a:off x="395536" y="1430385"/>
            <a:ext cx="2089892" cy="4110741"/>
          </a:xfrm>
          <a:prstGeom prst="rect">
            <a:avLst/>
          </a:prstGeom>
          <a:noFill/>
        </p:spPr>
        <p:txBody>
          <a:bodyPr wrap="square">
            <a:spAutoFit/>
          </a:bodyPr>
          <a:lstStyle/>
          <a:p>
            <a:pPr marL="342900" indent="-342900" algn="l" rtl="0">
              <a:lnSpc>
                <a:spcPct val="150000"/>
              </a:lnSpc>
              <a:buAutoNum type="arabicPeriod"/>
            </a:pPr>
            <a:r>
              <a:rPr lang="en-US" sz="1600" b="0" i="0" u="none" strike="noStrike" baseline="0" dirty="0">
                <a:solidFill>
                  <a:srgbClr val="000000"/>
                </a:solidFill>
                <a:latin typeface="Times New Roman" panose="02020603050405020304" pitchFamily="18" charset="0"/>
              </a:rPr>
              <a:t>production well</a:t>
            </a:r>
          </a:p>
          <a:p>
            <a:pPr marL="342900" indent="-342900" algn="l" rtl="0">
              <a:lnSpc>
                <a:spcPct val="150000"/>
              </a:lnSpc>
              <a:buAutoNum type="arabicPeriod"/>
            </a:pPr>
            <a:r>
              <a:rPr lang="en-US" sz="1600" b="0" i="0" u="none" strike="noStrike" baseline="0" dirty="0">
                <a:solidFill>
                  <a:srgbClr val="000000"/>
                </a:solidFill>
                <a:latin typeface="Times New Roman" panose="02020603050405020304" pitchFamily="18" charset="0"/>
              </a:rPr>
              <a:t>appraisal well 	</a:t>
            </a:r>
          </a:p>
          <a:p>
            <a:pPr marL="342900" indent="-342900" algn="l" rtl="0">
              <a:lnSpc>
                <a:spcPct val="150000"/>
              </a:lnSpc>
              <a:buAutoNum type="arabicPeriod"/>
            </a:pPr>
            <a:r>
              <a:rPr lang="en-US" sz="1600" b="0" i="0" u="none" strike="noStrike" baseline="0" dirty="0">
                <a:solidFill>
                  <a:srgbClr val="000000"/>
                </a:solidFill>
                <a:latin typeface="Times New Roman" panose="02020603050405020304" pitchFamily="18" charset="0"/>
              </a:rPr>
              <a:t>injection well 	</a:t>
            </a:r>
          </a:p>
          <a:p>
            <a:pPr algn="l" rtl="0">
              <a:lnSpc>
                <a:spcPct val="150000"/>
              </a:lnSpc>
            </a:pPr>
            <a:r>
              <a:rPr lang="en-US" sz="1600" b="0" i="0" u="none" strike="noStrike" baseline="0" dirty="0">
                <a:solidFill>
                  <a:srgbClr val="000000"/>
                </a:solidFill>
                <a:latin typeface="Times New Roman" panose="02020603050405020304" pitchFamily="18" charset="0"/>
              </a:rPr>
              <a:t>4. wellbore 	</a:t>
            </a:r>
          </a:p>
          <a:p>
            <a:pPr algn="l" rtl="0">
              <a:lnSpc>
                <a:spcPct val="150000"/>
              </a:lnSpc>
            </a:pPr>
            <a:r>
              <a:rPr lang="en-US" sz="1600" b="0" i="0" u="none" strike="noStrike" baseline="0" dirty="0">
                <a:solidFill>
                  <a:srgbClr val="000000"/>
                </a:solidFill>
                <a:latin typeface="Times New Roman" panose="02020603050405020304" pitchFamily="18" charset="0"/>
              </a:rPr>
              <a:t>5. wellhead </a:t>
            </a:r>
          </a:p>
          <a:p>
            <a:pPr algn="l" rtl="0">
              <a:lnSpc>
                <a:spcPct val="150000"/>
              </a:lnSpc>
            </a:pPr>
            <a:r>
              <a:rPr lang="en-US" sz="1600" b="0" i="0" u="none" strike="noStrike" baseline="0" dirty="0">
                <a:solidFill>
                  <a:srgbClr val="000000"/>
                </a:solidFill>
                <a:latin typeface="Times New Roman" panose="02020603050405020304" pitchFamily="18" charset="0"/>
              </a:rPr>
              <a:t>	</a:t>
            </a:r>
          </a:p>
          <a:p>
            <a:pPr algn="l" rtl="0">
              <a:lnSpc>
                <a:spcPct val="150000"/>
              </a:lnSpc>
            </a:pPr>
            <a:r>
              <a:rPr lang="en-US" sz="1600" b="0" i="0" u="none" strike="noStrike" baseline="0" dirty="0">
                <a:solidFill>
                  <a:srgbClr val="000000"/>
                </a:solidFill>
                <a:latin typeface="Times New Roman" panose="02020603050405020304" pitchFamily="18" charset="0"/>
              </a:rPr>
              <a:t>6. exploratory well 	</a:t>
            </a:r>
          </a:p>
          <a:p>
            <a:pPr algn="l" rtl="0">
              <a:lnSpc>
                <a:spcPct val="150000"/>
              </a:lnSpc>
            </a:pPr>
            <a:r>
              <a:rPr lang="en-US" sz="1600" b="0" i="0" u="none" strike="noStrike" baseline="0" dirty="0">
                <a:solidFill>
                  <a:srgbClr val="000000"/>
                </a:solidFill>
                <a:latin typeface="Times New Roman" panose="02020603050405020304" pitchFamily="18" charset="0"/>
              </a:rPr>
              <a:t>7. wildcat 	</a:t>
            </a:r>
          </a:p>
          <a:p>
            <a:pPr algn="l" rtl="0">
              <a:lnSpc>
                <a:spcPct val="150000"/>
              </a:lnSpc>
            </a:pPr>
            <a:endParaRPr lang="en-US" sz="1600" b="0" i="0" u="none" strike="noStrike" baseline="0" dirty="0">
              <a:solidFill>
                <a:srgbClr val="000000"/>
              </a:solidFill>
              <a:latin typeface="Times New Roman" panose="02020603050405020304" pitchFamily="18" charset="0"/>
            </a:endParaRPr>
          </a:p>
          <a:p>
            <a:pPr algn="l" rtl="0">
              <a:lnSpc>
                <a:spcPct val="150000"/>
              </a:lnSpc>
            </a:pPr>
            <a:r>
              <a:rPr lang="en-US" sz="1600" b="0" i="0" u="none" strike="noStrike" baseline="0" dirty="0">
                <a:solidFill>
                  <a:srgbClr val="000000"/>
                </a:solidFill>
                <a:latin typeface="Times New Roman" panose="02020603050405020304" pitchFamily="18" charset="0"/>
              </a:rPr>
              <a:t>8. pay zone 		</a:t>
            </a:r>
          </a:p>
        </p:txBody>
      </p:sp>
      <p:sp>
        <p:nvSpPr>
          <p:cNvPr id="4" name="مستطيل 5">
            <a:extLst>
              <a:ext uri="{FF2B5EF4-FFF2-40B4-BE49-F238E27FC236}">
                <a16:creationId xmlns:a16="http://schemas.microsoft.com/office/drawing/2014/main" xmlns="" id="{E6F9AE8A-19D6-97D9-BD3E-E7680DA08C6B}"/>
              </a:ext>
            </a:extLst>
          </p:cNvPr>
          <p:cNvSpPr/>
          <p:nvPr/>
        </p:nvSpPr>
        <p:spPr>
          <a:xfrm>
            <a:off x="2748669" y="31791"/>
            <a:ext cx="3240360" cy="57606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i="1" u="sng" dirty="0">
                <a:solidFill>
                  <a:schemeClr val="tx1"/>
                </a:solidFill>
                <a:effectLst>
                  <a:outerShdw blurRad="38100" dist="38100" dir="2700000" algn="tl">
                    <a:srgbClr val="000000">
                      <a:alpha val="43137"/>
                    </a:srgbClr>
                  </a:outerShdw>
                </a:effectLst>
              </a:rPr>
              <a:t>Exercises</a:t>
            </a:r>
          </a:p>
        </p:txBody>
      </p:sp>
      <p:sp>
        <p:nvSpPr>
          <p:cNvPr id="11" name="TextBox 10">
            <a:extLst>
              <a:ext uri="{FF2B5EF4-FFF2-40B4-BE49-F238E27FC236}">
                <a16:creationId xmlns:a16="http://schemas.microsoft.com/office/drawing/2014/main" xmlns="" id="{AD6A0ED2-8FDE-B724-A4F8-860669CD5FB5}"/>
              </a:ext>
            </a:extLst>
          </p:cNvPr>
          <p:cNvSpPr txBox="1"/>
          <p:nvPr/>
        </p:nvSpPr>
        <p:spPr>
          <a:xfrm>
            <a:off x="2555776" y="1412776"/>
            <a:ext cx="6465675" cy="4110741"/>
          </a:xfrm>
          <a:prstGeom prst="rect">
            <a:avLst/>
          </a:prstGeom>
          <a:noFill/>
        </p:spPr>
        <p:txBody>
          <a:bodyPr wrap="square">
            <a:spAutoFit/>
          </a:bodyPr>
          <a:lstStyle/>
          <a:p>
            <a:pPr algn="l" rtl="0">
              <a:lnSpc>
                <a:spcPct val="150000"/>
              </a:lnSpc>
            </a:pPr>
            <a:r>
              <a:rPr lang="en-US" sz="1600" dirty="0">
                <a:latin typeface="Times New Roman" panose="02020603050405020304" pitchFamily="18" charset="0"/>
                <a:cs typeface="Times New Roman" panose="02020603050405020304" pitchFamily="18" charset="0"/>
              </a:rPr>
              <a:t>A. an interval in the well from where oil and gas are produced</a:t>
            </a:r>
          </a:p>
          <a:p>
            <a:pPr algn="l" rtl="0">
              <a:lnSpc>
                <a:spcPct val="150000"/>
              </a:lnSpc>
            </a:pPr>
            <a:r>
              <a:rPr lang="en-US" sz="1600" dirty="0">
                <a:latin typeface="Times New Roman" panose="02020603050405020304" pitchFamily="18" charset="0"/>
                <a:cs typeface="Times New Roman" panose="02020603050405020304" pitchFamily="18" charset="0"/>
              </a:rPr>
              <a:t>B. the point to which a well is drilled</a:t>
            </a:r>
          </a:p>
          <a:p>
            <a:pPr algn="l" rtl="0">
              <a:lnSpc>
                <a:spcPct val="150000"/>
              </a:lnSpc>
            </a:pPr>
            <a:r>
              <a:rPr lang="en-US" sz="1600" dirty="0">
                <a:latin typeface="Times New Roman" panose="02020603050405020304" pitchFamily="18" charset="0"/>
                <a:cs typeface="Times New Roman" panose="02020603050405020304" pitchFamily="18" charset="0"/>
              </a:rPr>
              <a:t>C. a well drilled for oil and gas recovery</a:t>
            </a:r>
          </a:p>
          <a:p>
            <a:pPr algn="l" rtl="0">
              <a:lnSpc>
                <a:spcPct val="150000"/>
              </a:lnSpc>
            </a:pPr>
            <a:r>
              <a:rPr lang="en-US" sz="1600" dirty="0">
                <a:latin typeface="Times New Roman" panose="02020603050405020304" pitchFamily="18" charset="0"/>
                <a:cs typeface="Times New Roman" panose="02020603050405020304" pitchFamily="18" charset="0"/>
              </a:rPr>
              <a:t>D. a process of oil and gas recovery</a:t>
            </a:r>
          </a:p>
          <a:p>
            <a:pPr algn="l" rtl="0">
              <a:lnSpc>
                <a:spcPct val="150000"/>
              </a:lnSpc>
            </a:pPr>
            <a:r>
              <a:rPr lang="en-US" sz="1600" dirty="0">
                <a:latin typeface="Times New Roman" panose="02020603050405020304" pitchFamily="18" charset="0"/>
                <a:cs typeface="Times New Roman" panose="02020603050405020304" pitchFamily="18" charset="0"/>
              </a:rPr>
              <a:t>E. a well drilled to identify prospect areas and prepare them for exploration drilling</a:t>
            </a:r>
          </a:p>
          <a:p>
            <a:pPr algn="l" rtl="0">
              <a:lnSpc>
                <a:spcPct val="150000"/>
              </a:lnSpc>
            </a:pPr>
            <a:r>
              <a:rPr lang="en-US" sz="1600" dirty="0">
                <a:latin typeface="Times New Roman" panose="02020603050405020304" pitchFamily="18" charset="0"/>
                <a:cs typeface="Times New Roman" panose="02020603050405020304" pitchFamily="18" charset="0"/>
              </a:rPr>
              <a:t>F. a space in subsurface occupied by a well</a:t>
            </a:r>
          </a:p>
          <a:p>
            <a:pPr algn="l" rtl="0">
              <a:lnSpc>
                <a:spcPct val="150000"/>
              </a:lnSpc>
            </a:pPr>
            <a:r>
              <a:rPr lang="en-US" sz="1600" dirty="0">
                <a:latin typeface="Times New Roman" panose="02020603050405020304" pitchFamily="18" charset="0"/>
                <a:cs typeface="Times New Roman" panose="02020603050405020304" pitchFamily="18" charset="0"/>
              </a:rPr>
              <a:t>G. a well drilled to inject into pay zones water, air, steam, gas in order to maintain formation pressure or prolong flowing period of field development</a:t>
            </a:r>
          </a:p>
          <a:p>
            <a:pPr algn="l" rtl="0">
              <a:lnSpc>
                <a:spcPct val="150000"/>
              </a:lnSpc>
            </a:pPr>
            <a:r>
              <a:rPr lang="en-US" sz="1600" dirty="0">
                <a:latin typeface="Times New Roman" panose="02020603050405020304" pitchFamily="18" charset="0"/>
                <a:cs typeface="Times New Roman" panose="02020603050405020304" pitchFamily="18" charset="0"/>
              </a:rPr>
              <a:t>H. a pilot well drilled in an area with identified commercial oil and gas bearing capacity to survey</a:t>
            </a:r>
            <a:endParaRPr lang="en-GB" sz="1600" dirty="0">
              <a:latin typeface="Times New Roman" panose="02020603050405020304" pitchFamily="18" charset="0"/>
              <a:cs typeface="Times New Roman" panose="02020603050405020304" pitchFamily="18" charset="0"/>
            </a:endParaRPr>
          </a:p>
        </p:txBody>
      </p:sp>
      <p:sp>
        <p:nvSpPr>
          <p:cNvPr id="12" name="Slide Number Placeholder 11">
            <a:extLst>
              <a:ext uri="{FF2B5EF4-FFF2-40B4-BE49-F238E27FC236}">
                <a16:creationId xmlns:a16="http://schemas.microsoft.com/office/drawing/2014/main" xmlns="" id="{A2DEE16D-44B8-7759-7359-C20A2511BA20}"/>
              </a:ext>
            </a:extLst>
          </p:cNvPr>
          <p:cNvSpPr>
            <a:spLocks noGrp="1"/>
          </p:cNvSpPr>
          <p:nvPr>
            <p:ph type="sldNum" sz="quarter" idx="12"/>
          </p:nvPr>
        </p:nvSpPr>
        <p:spPr/>
        <p:txBody>
          <a:bodyPr/>
          <a:lstStyle/>
          <a:p>
            <a:fld id="{0B34F065-1154-456A-91E3-76DE8E75E17B}" type="slidenum">
              <a:rPr lang="ar-SA" smtClean="0"/>
              <a:t>5</a:t>
            </a:fld>
            <a:endParaRPr lang="ar-SA"/>
          </a:p>
        </p:txBody>
      </p:sp>
    </p:spTree>
    <p:extLst>
      <p:ext uri="{BB962C8B-B14F-4D97-AF65-F5344CB8AC3E}">
        <p14:creationId xmlns:p14="http://schemas.microsoft.com/office/powerpoint/2010/main" val="1484844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مستطيل 15"/>
          <p:cNvSpPr/>
          <p:nvPr/>
        </p:nvSpPr>
        <p:spPr>
          <a:xfrm>
            <a:off x="704977" y="630424"/>
            <a:ext cx="7265734" cy="50405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r>
              <a:rPr lang="en-US" sz="2400" b="1" i="1" dirty="0"/>
              <a:t>3. Fill in the gaps with the correct prepositions.</a:t>
            </a:r>
            <a:endParaRPr lang="ar-SA" sz="2400" b="1" i="1" dirty="0"/>
          </a:p>
        </p:txBody>
      </p:sp>
      <p:sp>
        <p:nvSpPr>
          <p:cNvPr id="2" name="مستطيل 5">
            <a:extLst>
              <a:ext uri="{FF2B5EF4-FFF2-40B4-BE49-F238E27FC236}">
                <a16:creationId xmlns:a16="http://schemas.microsoft.com/office/drawing/2014/main" xmlns="" id="{DC0FE218-37EB-8EFA-F2B1-7D5535E12486}"/>
              </a:ext>
            </a:extLst>
          </p:cNvPr>
          <p:cNvSpPr/>
          <p:nvPr/>
        </p:nvSpPr>
        <p:spPr>
          <a:xfrm>
            <a:off x="2703329" y="-18854"/>
            <a:ext cx="3240360" cy="57606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i="1" u="sng" dirty="0">
                <a:solidFill>
                  <a:schemeClr val="tx1"/>
                </a:solidFill>
                <a:effectLst>
                  <a:outerShdw blurRad="38100" dist="38100" dir="2700000" algn="tl">
                    <a:srgbClr val="000000">
                      <a:alpha val="43137"/>
                    </a:srgbClr>
                  </a:outerShdw>
                </a:effectLst>
              </a:rPr>
              <a:t>Exercises</a:t>
            </a:r>
          </a:p>
        </p:txBody>
      </p:sp>
      <p:sp>
        <p:nvSpPr>
          <p:cNvPr id="4" name="TextBox 3">
            <a:extLst>
              <a:ext uri="{FF2B5EF4-FFF2-40B4-BE49-F238E27FC236}">
                <a16:creationId xmlns:a16="http://schemas.microsoft.com/office/drawing/2014/main" xmlns="" id="{118FBC53-FDA4-38E6-BB87-8402A75435A2}"/>
              </a:ext>
            </a:extLst>
          </p:cNvPr>
          <p:cNvSpPr txBox="1"/>
          <p:nvPr/>
        </p:nvSpPr>
        <p:spPr>
          <a:xfrm>
            <a:off x="539552" y="1340768"/>
            <a:ext cx="8064896" cy="5028556"/>
          </a:xfrm>
          <a:prstGeom prst="rect">
            <a:avLst/>
          </a:prstGeom>
          <a:noFill/>
        </p:spPr>
        <p:txBody>
          <a:bodyPr wrap="square">
            <a:spAutoFit/>
          </a:bodyPr>
          <a:lstStyle/>
          <a:p>
            <a:pPr algn="justLow" rtl="0">
              <a:lnSpc>
                <a:spcPct val="150000"/>
              </a:lnSpc>
            </a:pPr>
            <a:r>
              <a:rPr lang="en-US" dirty="0">
                <a:latin typeface="Times New Roman" panose="02020603050405020304" pitchFamily="18" charset="0"/>
                <a:cs typeface="Times New Roman" panose="02020603050405020304" pitchFamily="18" charset="0"/>
              </a:rPr>
              <a:t>1. Wells can be classified …………….  various aspects.</a:t>
            </a:r>
          </a:p>
          <a:p>
            <a:pPr algn="justLow" rtl="0">
              <a:lnSpc>
                <a:spcPct val="150000"/>
              </a:lnSpc>
            </a:pPr>
            <a:r>
              <a:rPr lang="en-US" dirty="0">
                <a:latin typeface="Times New Roman" panose="02020603050405020304" pitchFamily="18" charset="0"/>
                <a:cs typeface="Times New Roman" panose="02020603050405020304" pitchFamily="18" charset="0"/>
              </a:rPr>
              <a:t>2. Wildcat wells, based ………….. a large element of hope, are used mainly …………..  frontier area.</a:t>
            </a:r>
          </a:p>
          <a:p>
            <a:pPr algn="justLow" rtl="0">
              <a:lnSpc>
                <a:spcPct val="150000"/>
              </a:lnSpc>
            </a:pPr>
            <a:r>
              <a:rPr lang="en-US" dirty="0">
                <a:latin typeface="Times New Roman" panose="02020603050405020304" pitchFamily="18" charset="0"/>
                <a:cs typeface="Times New Roman" panose="02020603050405020304" pitchFamily="18" charset="0"/>
              </a:rPr>
              <a:t>3. These kinds of wells are used only when produced water ………….. oil or gas producers is insufficient …………… reservoir management purpose.</a:t>
            </a:r>
          </a:p>
          <a:p>
            <a:pPr algn="justLow" rtl="0">
              <a:lnSpc>
                <a:spcPct val="150000"/>
              </a:lnSpc>
            </a:pPr>
            <a:r>
              <a:rPr lang="en-US" dirty="0">
                <a:latin typeface="Times New Roman" panose="02020603050405020304" pitchFamily="18" charset="0"/>
                <a:cs typeface="Times New Roman" panose="02020603050405020304" pitchFamily="18" charset="0"/>
              </a:rPr>
              <a:t>4. ………………. modern times, a lot more effort is placed ………....... exploration and appraisal wells.</a:t>
            </a:r>
          </a:p>
          <a:p>
            <a:pPr algn="justLow" rtl="0">
              <a:lnSpc>
                <a:spcPct val="150000"/>
              </a:lnSpc>
            </a:pPr>
            <a:r>
              <a:rPr lang="en-US" dirty="0">
                <a:latin typeface="Times New Roman" panose="02020603050405020304" pitchFamily="18" charset="0"/>
                <a:cs typeface="Times New Roman" panose="02020603050405020304" pitchFamily="18" charset="0"/>
              </a:rPr>
              <a:t>5. Wells can be classified …………….. their purpose …………. contributing ………….. the development of a resource.</a:t>
            </a:r>
          </a:p>
          <a:p>
            <a:pPr algn="justLow" rtl="0">
              <a:lnSpc>
                <a:spcPct val="150000"/>
              </a:lnSpc>
            </a:pPr>
            <a:r>
              <a:rPr lang="en-US" dirty="0">
                <a:latin typeface="Times New Roman" panose="02020603050405020304" pitchFamily="18" charset="0"/>
                <a:cs typeface="Times New Roman" panose="02020603050405020304" pitchFamily="18" charset="0"/>
              </a:rPr>
              <a:t>6. There is low chance to find oil simply …………… drilling …………… random.</a:t>
            </a:r>
          </a:p>
          <a:p>
            <a:pPr algn="justLow" rtl="0">
              <a:lnSpc>
                <a:spcPct val="150000"/>
              </a:lnSpc>
            </a:pPr>
            <a:r>
              <a:rPr lang="en-US" dirty="0">
                <a:latin typeface="Times New Roman" panose="02020603050405020304" pitchFamily="18" charset="0"/>
                <a:cs typeface="Times New Roman" panose="02020603050405020304" pitchFamily="18" charset="0"/>
              </a:rPr>
              <a:t>7. Pipelines are constructed to take crude oil …………….. fields ……………. the terminals.</a:t>
            </a:r>
            <a:endParaRPr lang="en-GB"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xmlns="" id="{7D09208A-E861-2AB8-B949-801496CFB930}"/>
              </a:ext>
            </a:extLst>
          </p:cNvPr>
          <p:cNvSpPr>
            <a:spLocks noGrp="1"/>
          </p:cNvSpPr>
          <p:nvPr>
            <p:ph type="sldNum" sz="quarter" idx="12"/>
          </p:nvPr>
        </p:nvSpPr>
        <p:spPr/>
        <p:txBody>
          <a:bodyPr/>
          <a:lstStyle/>
          <a:p>
            <a:fld id="{0B34F065-1154-456A-91E3-76DE8E75E17B}" type="slidenum">
              <a:rPr lang="ar-SA" smtClean="0"/>
              <a:t>6</a:t>
            </a:fld>
            <a:endParaRPr lang="ar-SA"/>
          </a:p>
        </p:txBody>
      </p:sp>
    </p:spTree>
    <p:extLst>
      <p:ext uri="{BB962C8B-B14F-4D97-AF65-F5344CB8AC3E}">
        <p14:creationId xmlns:p14="http://schemas.microsoft.com/office/powerpoint/2010/main" val="1623891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مستطيل 11"/>
          <p:cNvSpPr/>
          <p:nvPr/>
        </p:nvSpPr>
        <p:spPr>
          <a:xfrm>
            <a:off x="539552" y="696961"/>
            <a:ext cx="7722858" cy="576064"/>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r>
              <a:rPr lang="en-US" sz="2400" b="1" i="1" dirty="0"/>
              <a:t>4. Fill in the gaps with the correct words</a:t>
            </a:r>
            <a:endParaRPr lang="ar-SA" sz="2400" b="1" i="1" dirty="0"/>
          </a:p>
        </p:txBody>
      </p:sp>
      <p:sp>
        <p:nvSpPr>
          <p:cNvPr id="3" name="TextBox 2">
            <a:extLst>
              <a:ext uri="{FF2B5EF4-FFF2-40B4-BE49-F238E27FC236}">
                <a16:creationId xmlns:a16="http://schemas.microsoft.com/office/drawing/2014/main" xmlns="" id="{B380A695-EEF4-E5C3-1EC9-AC8C6411E390}"/>
              </a:ext>
            </a:extLst>
          </p:cNvPr>
          <p:cNvSpPr txBox="1"/>
          <p:nvPr/>
        </p:nvSpPr>
        <p:spPr>
          <a:xfrm>
            <a:off x="431540" y="2217496"/>
            <a:ext cx="8280920" cy="2956387"/>
          </a:xfrm>
          <a:prstGeom prst="rect">
            <a:avLst/>
          </a:prstGeom>
          <a:noFill/>
        </p:spPr>
        <p:txBody>
          <a:bodyPr wrap="square">
            <a:spAutoFit/>
          </a:bodyPr>
          <a:lstStyle/>
          <a:p>
            <a:pPr algn="l" rtl="0">
              <a:lnSpc>
                <a:spcPct val="150000"/>
              </a:lnSpc>
            </a:pPr>
            <a:r>
              <a:rPr lang="en-US" sz="1800" b="0" i="0" u="none" strike="noStrike" baseline="0" dirty="0">
                <a:solidFill>
                  <a:srgbClr val="000000"/>
                </a:solidFill>
                <a:latin typeface="Times New Roman" panose="02020603050405020304" pitchFamily="18" charset="0"/>
              </a:rPr>
              <a:t>1. Natural gas is considered to be a ………… of producing oil. </a:t>
            </a:r>
          </a:p>
          <a:p>
            <a:pPr algn="l" rtl="0">
              <a:lnSpc>
                <a:spcPct val="150000"/>
              </a:lnSpc>
            </a:pPr>
            <a:r>
              <a:rPr lang="en-US" sz="1800" b="0" i="0" u="none" strike="noStrike" baseline="0" dirty="0">
                <a:solidFill>
                  <a:srgbClr val="000000"/>
                </a:solidFill>
                <a:latin typeface="Times New Roman" panose="02020603050405020304" pitchFamily="18" charset="0"/>
              </a:rPr>
              <a:t>2. Gas is pumped back into the reservoir to repressurize the ………   ……….. </a:t>
            </a:r>
          </a:p>
          <a:p>
            <a:pPr algn="l" rtl="0">
              <a:lnSpc>
                <a:spcPct val="150000"/>
              </a:lnSpc>
            </a:pPr>
            <a:r>
              <a:rPr lang="en-US" sz="1800" b="0" i="0" u="none" strike="noStrike" baseline="0" dirty="0">
                <a:solidFill>
                  <a:srgbClr val="000000"/>
                </a:solidFill>
                <a:latin typeface="Times New Roman" panose="02020603050405020304" pitchFamily="18" charset="0"/>
              </a:rPr>
              <a:t>3. One can classify oil wells by land or …………. wells. </a:t>
            </a:r>
          </a:p>
          <a:p>
            <a:pPr algn="l" rtl="0">
              <a:lnSpc>
                <a:spcPct val="150000"/>
              </a:lnSpc>
            </a:pPr>
            <a:r>
              <a:rPr lang="en-US" sz="1800" b="0" i="0" u="none" strike="noStrike" baseline="0" dirty="0">
                <a:solidFill>
                  <a:srgbClr val="000000"/>
                </a:solidFill>
                <a:latin typeface="Times New Roman" panose="02020603050405020304" pitchFamily="18" charset="0"/>
              </a:rPr>
              <a:t>4. Wildcat wells are used in …………. areas. </a:t>
            </a:r>
          </a:p>
          <a:p>
            <a:pPr algn="l" rtl="0">
              <a:lnSpc>
                <a:spcPct val="150000"/>
              </a:lnSpc>
            </a:pPr>
            <a:r>
              <a:rPr lang="en-US" sz="1800" b="0" i="0" u="none" strike="noStrike" baseline="0" dirty="0">
                <a:solidFill>
                  <a:srgbClr val="000000"/>
                </a:solidFill>
                <a:latin typeface="Times New Roman" panose="02020603050405020304" pitchFamily="18" charset="0"/>
              </a:rPr>
              <a:t>5. It’s better when the terminal for natural gas is close to the ………. . </a:t>
            </a:r>
          </a:p>
          <a:p>
            <a:pPr algn="l" rtl="0">
              <a:lnSpc>
                <a:spcPct val="150000"/>
              </a:lnSpc>
            </a:pPr>
            <a:r>
              <a:rPr lang="en-US" sz="1800" b="0" i="0" u="none" strike="noStrike" baseline="0" dirty="0">
                <a:solidFill>
                  <a:srgbClr val="000000"/>
                </a:solidFill>
                <a:latin typeface="Times New Roman" panose="02020603050405020304" pitchFamily="18" charset="0"/>
              </a:rPr>
              <a:t>6. Due to environmental concerns, gas is no longer burned off at the …  …….. . </a:t>
            </a:r>
          </a:p>
          <a:p>
            <a:pPr algn="l" rtl="0">
              <a:lnSpc>
                <a:spcPct val="150000"/>
              </a:lnSpc>
            </a:pPr>
            <a:r>
              <a:rPr lang="en-US" sz="1800" b="0" i="0" u="none" strike="noStrike" baseline="0" dirty="0">
                <a:solidFill>
                  <a:srgbClr val="000000"/>
                </a:solidFill>
                <a:latin typeface="Times New Roman" panose="02020603050405020304" pitchFamily="18" charset="0"/>
              </a:rPr>
              <a:t>7. Development wells are used for extension of a ……… …………. </a:t>
            </a:r>
            <a:endParaRPr lang="en-GB" dirty="0"/>
          </a:p>
        </p:txBody>
      </p:sp>
      <p:sp>
        <p:nvSpPr>
          <p:cNvPr id="6" name="TextBox 5">
            <a:extLst>
              <a:ext uri="{FF2B5EF4-FFF2-40B4-BE49-F238E27FC236}">
                <a16:creationId xmlns:a16="http://schemas.microsoft.com/office/drawing/2014/main" xmlns="" id="{8A628728-53A3-F78C-EBA6-DB5221A7B404}"/>
              </a:ext>
            </a:extLst>
          </p:cNvPr>
          <p:cNvSpPr txBox="1"/>
          <p:nvPr/>
        </p:nvSpPr>
        <p:spPr>
          <a:xfrm>
            <a:off x="431540" y="1412776"/>
            <a:ext cx="8028892" cy="646331"/>
          </a:xfrm>
          <a:prstGeom prst="rect">
            <a:avLst/>
          </a:prstGeom>
          <a:noFill/>
        </p:spPr>
        <p:txBody>
          <a:bodyPr wrap="square" rtlCol="0">
            <a:spAutoFit/>
          </a:bodyPr>
          <a:lstStyle/>
          <a:p>
            <a:pPr algn="l" rtl="0"/>
            <a:r>
              <a:rPr lang="en-US" b="1" dirty="0"/>
              <a:t>Producing formation          by product          wellhead         offshore         wellsite              pay zone           frontier</a:t>
            </a:r>
            <a:endParaRPr lang="en-GB" b="1" dirty="0"/>
          </a:p>
        </p:txBody>
      </p:sp>
      <p:sp>
        <p:nvSpPr>
          <p:cNvPr id="7" name="مستطيل 5">
            <a:extLst>
              <a:ext uri="{FF2B5EF4-FFF2-40B4-BE49-F238E27FC236}">
                <a16:creationId xmlns:a16="http://schemas.microsoft.com/office/drawing/2014/main" xmlns="" id="{B479DA66-FEAF-2DA8-8BFA-FA45CB5960BC}"/>
              </a:ext>
            </a:extLst>
          </p:cNvPr>
          <p:cNvSpPr/>
          <p:nvPr/>
        </p:nvSpPr>
        <p:spPr>
          <a:xfrm>
            <a:off x="2699792" y="0"/>
            <a:ext cx="3240360" cy="5760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3200" b="1" i="1" u="sng" dirty="0">
                <a:solidFill>
                  <a:schemeClr val="tx1"/>
                </a:solidFill>
                <a:effectLst>
                  <a:outerShdw blurRad="38100" dist="38100" dir="2700000" algn="tl">
                    <a:srgbClr val="000000">
                      <a:alpha val="43137"/>
                    </a:srgbClr>
                  </a:outerShdw>
                </a:effectLst>
              </a:rPr>
              <a:t>Exercises</a:t>
            </a:r>
          </a:p>
        </p:txBody>
      </p:sp>
      <p:sp>
        <p:nvSpPr>
          <p:cNvPr id="8" name="Slide Number Placeholder 7">
            <a:extLst>
              <a:ext uri="{FF2B5EF4-FFF2-40B4-BE49-F238E27FC236}">
                <a16:creationId xmlns:a16="http://schemas.microsoft.com/office/drawing/2014/main" xmlns="" id="{DF25550D-AD2F-0089-7D5A-A476E145A559}"/>
              </a:ext>
            </a:extLst>
          </p:cNvPr>
          <p:cNvSpPr>
            <a:spLocks noGrp="1"/>
          </p:cNvSpPr>
          <p:nvPr>
            <p:ph type="sldNum" sz="quarter" idx="12"/>
          </p:nvPr>
        </p:nvSpPr>
        <p:spPr/>
        <p:txBody>
          <a:bodyPr/>
          <a:lstStyle/>
          <a:p>
            <a:fld id="{0B34F065-1154-456A-91E3-76DE8E75E17B}" type="slidenum">
              <a:rPr lang="ar-SA" smtClean="0"/>
              <a:t>7</a:t>
            </a:fld>
            <a:endParaRPr lang="ar-SA"/>
          </a:p>
        </p:txBody>
      </p:sp>
    </p:spTree>
    <p:extLst>
      <p:ext uri="{BB962C8B-B14F-4D97-AF65-F5344CB8AC3E}">
        <p14:creationId xmlns:p14="http://schemas.microsoft.com/office/powerpoint/2010/main" val="1202974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مستطيل 10"/>
          <p:cNvSpPr/>
          <p:nvPr/>
        </p:nvSpPr>
        <p:spPr>
          <a:xfrm>
            <a:off x="483311" y="856357"/>
            <a:ext cx="8545494" cy="5509200"/>
          </a:xfrm>
          <a:prstGeom prst="rect">
            <a:avLst/>
          </a:prstGeom>
        </p:spPr>
        <p:txBody>
          <a:bodyPr wrap="square">
            <a:spAutoFit/>
          </a:bodyPr>
          <a:lstStyle/>
          <a:p>
            <a:pPr algn="l" rtl="0"/>
            <a:r>
              <a:rPr lang="en-GB" sz="1600" b="1" i="1" dirty="0">
                <a:solidFill>
                  <a:srgbClr val="0070C0"/>
                </a:solidFill>
                <a:latin typeface="Times New Roman" panose="02020603050405020304" pitchFamily="18" charset="0"/>
                <a:cs typeface="Times New Roman" panose="02020603050405020304" pitchFamily="18" charset="0"/>
              </a:rPr>
              <a:t>1- American Petroleum Institute (API) </a:t>
            </a:r>
            <a:endParaRPr lang="ar-SA" sz="1600" b="1" i="1" dirty="0">
              <a:solidFill>
                <a:srgbClr val="0070C0"/>
              </a:solidFill>
              <a:latin typeface="Times New Roman" panose="02020603050405020304" pitchFamily="18" charset="0"/>
              <a:cs typeface="Times New Roman" panose="02020603050405020304" pitchFamily="18" charset="0"/>
            </a:endParaRPr>
          </a:p>
          <a:p>
            <a:pPr algn="l" rtl="0"/>
            <a:r>
              <a:rPr lang="en-US" sz="1600" dirty="0">
                <a:latin typeface="Times New Roman" panose="02020603050405020304" pitchFamily="18" charset="0"/>
                <a:cs typeface="Times New Roman" panose="02020603050405020304" pitchFamily="18" charset="0"/>
              </a:rPr>
              <a:t>The American Petroleum Institute is the oil and gas industry’s trade organization.</a:t>
            </a:r>
          </a:p>
          <a:p>
            <a:pPr algn="l" rtl="0"/>
            <a:r>
              <a:rPr lang="en-GB" sz="1600" dirty="0">
                <a:solidFill>
                  <a:srgbClr val="0070C0"/>
                </a:solidFill>
                <a:latin typeface="Times New Roman" panose="02020603050405020304" pitchFamily="18" charset="0"/>
                <a:cs typeface="Times New Roman" panose="02020603050405020304" pitchFamily="18" charset="0"/>
              </a:rPr>
              <a:t>2- </a:t>
            </a:r>
            <a:r>
              <a:rPr lang="en-GB" sz="1600" b="1" i="1" dirty="0">
                <a:solidFill>
                  <a:srgbClr val="0070C0"/>
                </a:solidFill>
                <a:latin typeface="Times New Roman" panose="02020603050405020304" pitchFamily="18" charset="0"/>
                <a:cs typeface="Times New Roman" panose="02020603050405020304" pitchFamily="18" charset="0"/>
              </a:rPr>
              <a:t>Aquifer</a:t>
            </a:r>
            <a:endParaRPr lang="ar-SA" sz="1600" b="1" i="1" dirty="0">
              <a:solidFill>
                <a:srgbClr val="0070C0"/>
              </a:solidFill>
              <a:latin typeface="Times New Roman" panose="02020603050405020304" pitchFamily="18" charset="0"/>
              <a:cs typeface="Times New Roman" panose="02020603050405020304" pitchFamily="18" charset="0"/>
            </a:endParaRPr>
          </a:p>
          <a:p>
            <a:pPr algn="l" rtl="0"/>
            <a:r>
              <a:rPr lang="en-US" sz="1600" dirty="0">
                <a:latin typeface="Times New Roman" panose="02020603050405020304" pitchFamily="18" charset="0"/>
                <a:cs typeface="Times New Roman" panose="02020603050405020304" pitchFamily="18" charset="0"/>
              </a:rPr>
              <a:t>An underground layer of water-bearing permeable rock</a:t>
            </a:r>
            <a:endParaRPr lang="ar-SA" sz="1600" dirty="0">
              <a:latin typeface="Times New Roman" panose="02020603050405020304" pitchFamily="18" charset="0"/>
              <a:cs typeface="Times New Roman" panose="02020603050405020304" pitchFamily="18" charset="0"/>
            </a:endParaRPr>
          </a:p>
          <a:p>
            <a:pPr algn="l" rtl="0"/>
            <a:r>
              <a:rPr lang="en-GB" sz="1600" b="1" i="1" dirty="0">
                <a:solidFill>
                  <a:srgbClr val="0070C0"/>
                </a:solidFill>
                <a:latin typeface="Times New Roman" panose="02020603050405020304" pitchFamily="18" charset="0"/>
                <a:cs typeface="Times New Roman" panose="02020603050405020304" pitchFamily="18" charset="0"/>
              </a:rPr>
              <a:t>3- Basin</a:t>
            </a:r>
            <a:endParaRPr lang="ar-SA" sz="1600" b="1" i="1" dirty="0">
              <a:solidFill>
                <a:srgbClr val="0070C0"/>
              </a:solidFill>
              <a:latin typeface="Times New Roman" panose="02020603050405020304" pitchFamily="18" charset="0"/>
              <a:cs typeface="Times New Roman" panose="02020603050405020304" pitchFamily="18" charset="0"/>
            </a:endParaRPr>
          </a:p>
          <a:p>
            <a:pPr algn="l" rtl="0"/>
            <a:r>
              <a:rPr lang="en-US" sz="1600" dirty="0">
                <a:latin typeface="Times New Roman" panose="02020603050405020304" pitchFamily="18" charset="0"/>
                <a:cs typeface="Times New Roman" panose="02020603050405020304" pitchFamily="18" charset="0"/>
              </a:rPr>
              <a:t>A large, natural depression on the Earth’s surface in which sediments, generally brought by water, accumulate.</a:t>
            </a:r>
            <a:endParaRPr lang="ar-SA" sz="1600" dirty="0">
              <a:latin typeface="Times New Roman" panose="02020603050405020304" pitchFamily="18" charset="0"/>
              <a:cs typeface="Times New Roman" panose="02020603050405020304" pitchFamily="18" charset="0"/>
            </a:endParaRPr>
          </a:p>
          <a:p>
            <a:pPr algn="l" rtl="0"/>
            <a:r>
              <a:rPr lang="en-GB" sz="1600" b="1" i="1" dirty="0">
                <a:solidFill>
                  <a:srgbClr val="0070C0"/>
                </a:solidFill>
                <a:latin typeface="Times New Roman" panose="02020603050405020304" pitchFamily="18" charset="0"/>
                <a:cs typeface="Times New Roman" panose="02020603050405020304" pitchFamily="18" charset="0"/>
              </a:rPr>
              <a:t>4- BBL </a:t>
            </a:r>
            <a:endParaRPr lang="ar-SA" sz="1600" b="1" i="1" dirty="0">
              <a:solidFill>
                <a:srgbClr val="0070C0"/>
              </a:solidFill>
              <a:latin typeface="Times New Roman" panose="02020603050405020304" pitchFamily="18" charset="0"/>
              <a:cs typeface="Times New Roman" panose="02020603050405020304" pitchFamily="18" charset="0"/>
            </a:endParaRPr>
          </a:p>
          <a:p>
            <a:pPr algn="l" rtl="0"/>
            <a:r>
              <a:rPr lang="en-US" sz="1600" dirty="0">
                <a:latin typeface="Times New Roman" panose="02020603050405020304" pitchFamily="18" charset="0"/>
                <a:cs typeface="Times New Roman" panose="02020603050405020304" pitchFamily="18" charset="0"/>
              </a:rPr>
              <a:t>One stock tank barrel, of 42 U.S. gallons liquid volume, used in reference to crude oil,</a:t>
            </a:r>
            <a:endParaRPr lang="ar-SA" sz="1600" dirty="0">
              <a:latin typeface="Times New Roman" panose="02020603050405020304" pitchFamily="18" charset="0"/>
              <a:cs typeface="Times New Roman" panose="02020603050405020304" pitchFamily="18" charset="0"/>
            </a:endParaRPr>
          </a:p>
          <a:p>
            <a:pPr algn="l"/>
            <a:r>
              <a:rPr lang="en-US" sz="1600" b="1" i="1" dirty="0">
                <a:solidFill>
                  <a:srgbClr val="0070C0"/>
                </a:solidFill>
                <a:latin typeface="Times New Roman" panose="02020603050405020304" pitchFamily="18" charset="0"/>
                <a:cs typeface="Times New Roman" panose="02020603050405020304" pitchFamily="18" charset="0"/>
              </a:rPr>
              <a:t>5- BCF </a:t>
            </a:r>
          </a:p>
          <a:p>
            <a:pPr algn="l"/>
            <a:r>
              <a:rPr lang="en-US" sz="1600" dirty="0">
                <a:latin typeface="Times New Roman" panose="02020603050405020304" pitchFamily="18" charset="0"/>
                <a:cs typeface="Times New Roman" panose="02020603050405020304" pitchFamily="18" charset="0"/>
              </a:rPr>
              <a:t> One billion cubic feet of natural gas.</a:t>
            </a:r>
          </a:p>
          <a:p>
            <a:pPr algn="l"/>
            <a:r>
              <a:rPr lang="en-US" sz="1600" b="1" i="1" dirty="0">
                <a:solidFill>
                  <a:srgbClr val="0070C0"/>
                </a:solidFill>
                <a:latin typeface="Times New Roman" panose="02020603050405020304" pitchFamily="18" charset="0"/>
                <a:cs typeface="Times New Roman" panose="02020603050405020304" pitchFamily="18" charset="0"/>
              </a:rPr>
              <a:t>6- British thermal unit (BTU) </a:t>
            </a:r>
          </a:p>
          <a:p>
            <a:pPr algn="l"/>
            <a:r>
              <a:rPr lang="en-US" sz="1600" dirty="0">
                <a:latin typeface="Times New Roman" panose="02020603050405020304" pitchFamily="18" charset="0"/>
                <a:cs typeface="Times New Roman" panose="02020603050405020304" pitchFamily="18" charset="0"/>
              </a:rPr>
              <a:t>The heat required to raise the temperature of a one-pound mass of water by one degree Fahrenheit.</a:t>
            </a:r>
            <a:endParaRPr lang="ar-SA" sz="1600" dirty="0">
              <a:latin typeface="Times New Roman" panose="02020603050405020304" pitchFamily="18" charset="0"/>
              <a:cs typeface="Times New Roman" panose="02020603050405020304" pitchFamily="18" charset="0"/>
            </a:endParaRPr>
          </a:p>
          <a:p>
            <a:pPr algn="l"/>
            <a:r>
              <a:rPr lang="en-GB" sz="1600" b="1" i="1" dirty="0">
                <a:solidFill>
                  <a:srgbClr val="0070C0"/>
                </a:solidFill>
                <a:latin typeface="Times New Roman" panose="02020603050405020304" pitchFamily="18" charset="0"/>
                <a:cs typeface="Times New Roman" panose="02020603050405020304" pitchFamily="18" charset="0"/>
              </a:rPr>
              <a:t>7- CAPEX</a:t>
            </a:r>
            <a:r>
              <a:rPr lang="en-GB" sz="1600" dirty="0">
                <a:latin typeface="Times New Roman" panose="02020603050405020304" pitchFamily="18" charset="0"/>
                <a:cs typeface="Times New Roman" panose="02020603050405020304" pitchFamily="18" charset="0"/>
              </a:rPr>
              <a:t>  </a:t>
            </a:r>
          </a:p>
          <a:p>
            <a:pPr algn="l"/>
            <a:r>
              <a:rPr lang="en-GB" sz="1600" dirty="0">
                <a:latin typeface="Times New Roman" panose="02020603050405020304" pitchFamily="18" charset="0"/>
                <a:cs typeface="Times New Roman" panose="02020603050405020304" pitchFamily="18" charset="0"/>
              </a:rPr>
              <a:t>Capital expenditures.</a:t>
            </a:r>
            <a:endParaRPr lang="ar-SA" sz="1600" dirty="0">
              <a:latin typeface="Times New Roman" panose="02020603050405020304" pitchFamily="18" charset="0"/>
              <a:cs typeface="Times New Roman" panose="02020603050405020304" pitchFamily="18" charset="0"/>
            </a:endParaRPr>
          </a:p>
          <a:p>
            <a:pPr algn="l" rtl="0"/>
            <a:r>
              <a:rPr lang="en-GB" sz="1600" b="1" i="1" dirty="0">
                <a:solidFill>
                  <a:srgbClr val="0070C0"/>
                </a:solidFill>
              </a:rPr>
              <a:t>8- Casing</a:t>
            </a:r>
          </a:p>
          <a:p>
            <a:pPr algn="l" rtl="0"/>
            <a:r>
              <a:rPr lang="en-US" sz="1600" dirty="0"/>
              <a:t>Thick walled steel pipe placed in wells to isolate formation fluids (such as fresh water) and to prevent borehole </a:t>
            </a:r>
            <a:r>
              <a:rPr lang="en-GB" sz="1600" dirty="0"/>
              <a:t>collapse.</a:t>
            </a:r>
            <a:endParaRPr lang="ar-SA" sz="1600" dirty="0"/>
          </a:p>
          <a:p>
            <a:pPr algn="l" rtl="0"/>
            <a:r>
              <a:rPr lang="en-GB" sz="1600" b="1" i="1" dirty="0">
                <a:solidFill>
                  <a:srgbClr val="0070C0"/>
                </a:solidFill>
              </a:rPr>
              <a:t>9- Completion</a:t>
            </a:r>
          </a:p>
          <a:p>
            <a:pPr algn="l" rtl="0"/>
            <a:r>
              <a:rPr lang="en-US" sz="1600" dirty="0"/>
              <a:t>The process of making a well ready to produce natural gas or oil. Completion involves installing permanent equipment, such as a wellhead, and often includes hydraulic fracturing.</a:t>
            </a:r>
            <a:endParaRPr lang="ar-SA" sz="1600" dirty="0"/>
          </a:p>
          <a:p>
            <a:pPr algn="l"/>
            <a:endParaRPr lang="ar-SA" sz="1600" dirty="0">
              <a:latin typeface="Times New Roman" panose="02020603050405020304" pitchFamily="18" charset="0"/>
              <a:cs typeface="Times New Roman" panose="02020603050405020304" pitchFamily="18" charset="0"/>
            </a:endParaRPr>
          </a:p>
        </p:txBody>
      </p:sp>
      <p:sp>
        <p:nvSpPr>
          <p:cNvPr id="21" name="مستطيل 20"/>
          <p:cNvSpPr/>
          <p:nvPr/>
        </p:nvSpPr>
        <p:spPr>
          <a:xfrm>
            <a:off x="467544" y="116632"/>
            <a:ext cx="798879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i="1" dirty="0">
                <a:effectLst>
                  <a:outerShdw blurRad="38100" dist="38100" dir="2700000" algn="tl">
                    <a:srgbClr val="000000">
                      <a:alpha val="43137"/>
                    </a:srgbClr>
                  </a:outerShdw>
                </a:effectLst>
              </a:rPr>
              <a:t>GLOSSARY OF OIL AND GAS TERMS</a:t>
            </a:r>
            <a:endParaRPr lang="ar-SA" sz="2400" b="1" i="1" dirty="0">
              <a:effectLst>
                <a:outerShdw blurRad="38100" dist="38100" dir="2700000" algn="tl">
                  <a:srgbClr val="000000">
                    <a:alpha val="43137"/>
                  </a:srgbClr>
                </a:outerShdw>
              </a:effectLst>
            </a:endParaRPr>
          </a:p>
        </p:txBody>
      </p:sp>
      <p:sp>
        <p:nvSpPr>
          <p:cNvPr id="2" name="Slide Number Placeholder 1">
            <a:extLst>
              <a:ext uri="{FF2B5EF4-FFF2-40B4-BE49-F238E27FC236}">
                <a16:creationId xmlns:a16="http://schemas.microsoft.com/office/drawing/2014/main" xmlns="" id="{7657C90B-CCCF-CCAC-A195-C8EDDCA3ED3C}"/>
              </a:ext>
            </a:extLst>
          </p:cNvPr>
          <p:cNvSpPr>
            <a:spLocks noGrp="1"/>
          </p:cNvSpPr>
          <p:nvPr>
            <p:ph type="sldNum" sz="quarter" idx="12"/>
          </p:nvPr>
        </p:nvSpPr>
        <p:spPr/>
        <p:txBody>
          <a:bodyPr/>
          <a:lstStyle/>
          <a:p>
            <a:fld id="{0B34F065-1154-456A-91E3-76DE8E75E17B}" type="slidenum">
              <a:rPr lang="ar-SA" smtClean="0"/>
              <a:t>8</a:t>
            </a:fld>
            <a:endParaRPr lang="ar-SA"/>
          </a:p>
        </p:txBody>
      </p:sp>
    </p:spTree>
    <p:extLst>
      <p:ext uri="{BB962C8B-B14F-4D97-AF65-F5344CB8AC3E}">
        <p14:creationId xmlns:p14="http://schemas.microsoft.com/office/powerpoint/2010/main" val="422327801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1620</TotalTime>
  <Words>642</Words>
  <Application>Microsoft Office PowerPoint</Application>
  <PresentationFormat>On-screen Show (4:3)</PresentationFormat>
  <Paragraphs>103</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سمة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Maher</cp:lastModifiedBy>
  <cp:revision>61</cp:revision>
  <dcterms:created xsi:type="dcterms:W3CDTF">2022-10-13T17:56:31Z</dcterms:created>
  <dcterms:modified xsi:type="dcterms:W3CDTF">2023-03-27T19:33:12Z</dcterms:modified>
</cp:coreProperties>
</file>