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07" r:id="rId3"/>
    <p:sldId id="308" r:id="rId4"/>
    <p:sldId id="309" r:id="rId5"/>
    <p:sldId id="310" r:id="rId6"/>
    <p:sldId id="311" r:id="rId7"/>
    <p:sldId id="278" r:id="rId8"/>
    <p:sldId id="271" r:id="rId9"/>
    <p:sldId id="256" r:id="rId10"/>
    <p:sldId id="313" r:id="rId11"/>
    <p:sldId id="315" r:id="rId12"/>
    <p:sldId id="268" r:id="rId13"/>
    <p:sldId id="317" r:id="rId14"/>
    <p:sldId id="318" r:id="rId15"/>
    <p:sldId id="257" r:id="rId16"/>
    <p:sldId id="314" r:id="rId17"/>
    <p:sldId id="321" r:id="rId18"/>
    <p:sldId id="322" r:id="rId19"/>
    <p:sldId id="324" r:id="rId20"/>
    <p:sldId id="325" r:id="rId21"/>
    <p:sldId id="323" r:id="rId22"/>
    <p:sldId id="326" r:id="rId23"/>
    <p:sldId id="297" r:id="rId24"/>
    <p:sldId id="327" r:id="rId25"/>
    <p:sldId id="320" r:id="rId26"/>
    <p:sldId id="305" r:id="rId27"/>
    <p:sldId id="279" r:id="rId28"/>
    <p:sldId id="289" r:id="rId29"/>
    <p:sldId id="294" r:id="rId30"/>
    <p:sldId id="295" r:id="rId31"/>
    <p:sldId id="296" r:id="rId32"/>
    <p:sldId id="25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1E83-78D1-4252-9CB3-2410B21B161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D876-E13A-47B4-9917-17BB6B94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1E83-78D1-4252-9CB3-2410B21B161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D876-E13A-47B4-9917-17BB6B94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2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1E83-78D1-4252-9CB3-2410B21B161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D876-E13A-47B4-9917-17BB6B94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5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1E83-78D1-4252-9CB3-2410B21B161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D876-E13A-47B4-9917-17BB6B94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5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1E83-78D1-4252-9CB3-2410B21B161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D876-E13A-47B4-9917-17BB6B94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2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1E83-78D1-4252-9CB3-2410B21B161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D876-E13A-47B4-9917-17BB6B94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3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1E83-78D1-4252-9CB3-2410B21B161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D876-E13A-47B4-9917-17BB6B94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9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1E83-78D1-4252-9CB3-2410B21B161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D876-E13A-47B4-9917-17BB6B94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6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1E83-78D1-4252-9CB3-2410B21B161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D876-E13A-47B4-9917-17BB6B94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1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1E83-78D1-4252-9CB3-2410B21B161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D876-E13A-47B4-9917-17BB6B94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1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1E83-78D1-4252-9CB3-2410B21B161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D876-E13A-47B4-9917-17BB6B94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3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B1E83-78D1-4252-9CB3-2410B21B161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6D876-E13A-47B4-9917-17BB6B94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4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4501" y="3050371"/>
            <a:ext cx="48709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Contraction of Contractile Fibers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7229" y="5586764"/>
            <a:ext cx="5343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BY:MSC </a:t>
            </a:r>
            <a:r>
              <a:rPr lang="fr-F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Khitam</a:t>
            </a: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fr-F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mohammed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32314"/>
          <a:stretch/>
        </p:blipFill>
        <p:spPr>
          <a:xfrm>
            <a:off x="9200654" y="4694394"/>
            <a:ext cx="2672692" cy="2051486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66591"/>
          <a:stretch/>
        </p:blipFill>
        <p:spPr>
          <a:xfrm>
            <a:off x="152401" y="4694393"/>
            <a:ext cx="1631552" cy="2199419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8377518" y="242047"/>
            <a:ext cx="3495828" cy="13833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Al-</a:t>
            </a:r>
            <a:r>
              <a:rPr lang="en-US" dirty="0" err="1"/>
              <a:t>ayen</a:t>
            </a:r>
            <a:r>
              <a:rPr lang="en-US" dirty="0"/>
              <a:t> Iraqi university </a:t>
            </a:r>
          </a:p>
          <a:p>
            <a:pPr algn="ctr"/>
            <a:r>
              <a:rPr lang="en-US" dirty="0"/>
              <a:t>College of </a:t>
            </a:r>
            <a:r>
              <a:rPr lang="en-US" dirty="0" err="1"/>
              <a:t>Heaith</a:t>
            </a:r>
            <a:r>
              <a:rPr lang="en-US" dirty="0"/>
              <a:t> &amp;Medical Technology</a:t>
            </a:r>
          </a:p>
          <a:p>
            <a:pPr algn="ctr"/>
            <a:r>
              <a:rPr lang="en-US" dirty="0"/>
              <a:t>Department of </a:t>
            </a:r>
            <a:r>
              <a:rPr lang="en-US" dirty="0" err="1"/>
              <a:t>Anasthesia</a:t>
            </a:r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39034" cy="25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29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5665"/>
            <a:ext cx="55833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of these channels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 Na+ inflow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cytosol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contractile fibers is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electrically more negative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interstitial fluid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Na+ concentration is higher in interstitial fluid. 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Inflow of Na+ down the electrochemical gradient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produces a rapid depolarization.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a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 milliseconds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membrane potential reaches about +20 mV before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 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channels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Na+ inflow decreases.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81109"/>
            <a:ext cx="3626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Phayse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0: Depolarization (2)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" b="21442"/>
          <a:stretch/>
        </p:blipFill>
        <p:spPr>
          <a:xfrm>
            <a:off x="7438412" y="2110599"/>
            <a:ext cx="4615043" cy="411133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465127" y="2826326"/>
            <a:ext cx="540327" cy="20227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96663"/>
            <a:ext cx="7916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occurs in a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ventricular contractile fiber (first type)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70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96" y="2053074"/>
            <a:ext cx="40243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Na+ channels close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begins to repolarize as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K+ leaves through open K+ channels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6413"/>
          <a:stretch/>
        </p:blipFill>
        <p:spPr>
          <a:xfrm>
            <a:off x="7576957" y="1804556"/>
            <a:ext cx="4615043" cy="4374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96" y="838615"/>
            <a:ext cx="3831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1: initial repolarization. </a:t>
            </a:r>
          </a:p>
        </p:txBody>
      </p:sp>
      <p:sp>
        <p:nvSpPr>
          <p:cNvPr id="6" name="Oval 5"/>
          <p:cNvSpPr/>
          <p:nvPr/>
        </p:nvSpPr>
        <p:spPr>
          <a:xfrm>
            <a:off x="8728364" y="772218"/>
            <a:ext cx="540327" cy="230349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96663"/>
            <a:ext cx="7916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occurs in a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ventricular contractile fiber (first type)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23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47771"/>
            <a:ext cx="565265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repolarization is very brief.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phase of an action potential in a contractile fiber is the plateau, a period of maintained depolarization.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action potential then flattens into a plateau as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events: a decrease in K+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outflow permeability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fast K+ channels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close)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Ca2+ permeability.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voltage-gated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Ca2+ channels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in the plasma membrane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slowly opening during phases 0 and 1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after activation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depolarization.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Then, Ca2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enters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72217"/>
            <a:ext cx="24032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2: Plateau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1673"/>
          <a:stretch/>
        </p:blipFill>
        <p:spPr>
          <a:xfrm>
            <a:off x="6938354" y="1347771"/>
            <a:ext cx="5253646" cy="526227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700654" y="772217"/>
            <a:ext cx="1122219" cy="347749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96663"/>
            <a:ext cx="7916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occurs in a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ventricular contractile fiber (first type)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24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02410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Ca2+ enters cell from the interstitial fluid (which has a higher Ca2+ concentration) into the cytosol.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Ca2+ induces Ca2+ release through ryanodine receptor-channels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from the sarcoplasmic reticulum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increased Ca2+ concentration in the cytosol ultimately triggers contraction</a:t>
            </a:r>
            <a:endParaRPr lang="en-US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Ca2+ inflow just balances K+ outflow. The plateau phase lasts for about 0.25 sec, and the membrane potential of the contractile fiber is close to 0 mV. 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72217"/>
            <a:ext cx="24032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2: Plateau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338" y="5071310"/>
            <a:ext cx="2052953" cy="172905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291" y="596773"/>
            <a:ext cx="3225455" cy="533906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196663"/>
            <a:ext cx="7916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occurs in a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ventricular contractile fiber (first type)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70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0982" y="1387916"/>
            <a:ext cx="8492836" cy="206210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comparison, depolarization in a neuron or skeletal muscle fiber is much briefer, about 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msec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(0.001 sec), because it lacks a plateau phase.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49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03198"/>
            <a:ext cx="68302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plateau ends when Ca2+ channels close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K+ permeability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once more.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slow K+ channels responsible for this phase are similar to those in the neuron: they are activated by depolarization but are slow to open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a delay (which is particularly prolonged in cardiac muscle),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slow voltage-gated K+ channels open.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slow K+ channels open, K+ exits rapidly, returning the cell to its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resting membrane potential (-90 mv)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same time, the calcium channels in the sarcolemma and the sarcoplasmic reticulum are closing, which also contributes to repolarization.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99930"/>
            <a:ext cx="3869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3: Rapid Repolarization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838"/>
          <a:stretch/>
        </p:blipFill>
        <p:spPr>
          <a:xfrm>
            <a:off x="7515721" y="1513438"/>
            <a:ext cx="4676279" cy="48873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002982" y="997527"/>
            <a:ext cx="1177636" cy="347749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96663"/>
            <a:ext cx="7916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occurs in a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ventricular contractile fiber (first type)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19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730" y="986906"/>
            <a:ext cx="4590812" cy="52060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288417"/>
            <a:ext cx="45386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Myocardial contractile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have a stable resting potential of about +90 mV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842430"/>
            <a:ext cx="45386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4: resting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membrane potential</a:t>
            </a:r>
          </a:p>
        </p:txBody>
      </p:sp>
      <p:sp>
        <p:nvSpPr>
          <p:cNvPr id="14" name="Oval 13"/>
          <p:cNvSpPr/>
          <p:nvPr/>
        </p:nvSpPr>
        <p:spPr>
          <a:xfrm>
            <a:off x="10266218" y="2923309"/>
            <a:ext cx="914400" cy="98367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63344" y="3098107"/>
            <a:ext cx="484909" cy="80887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196663"/>
            <a:ext cx="7916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occurs in a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ventricular contractile fiber (first type)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92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96718"/>
            <a:ext cx="4842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two primary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cardiac cells.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3573" y="5431763"/>
            <a:ext cx="5004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type of cardiac cell is found in the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sinoatrial and atrioventricular nodes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4739828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682" y="2404940"/>
            <a:ext cx="4838645" cy="426564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439891" y="2404940"/>
            <a:ext cx="2368866" cy="1870263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394259" y="3011131"/>
            <a:ext cx="97840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994119">
            <a:off x="10444234" y="2770839"/>
            <a:ext cx="999740" cy="18066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038832">
            <a:off x="9269533" y="2476752"/>
            <a:ext cx="999740" cy="18066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71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0557" y="3093682"/>
            <a:ext cx="50430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Pacemaker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0 –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Depolarisation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3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Repolarisation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043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 in SA </a:t>
            </a:r>
            <a:r>
              <a:rPr lang="en-US" sz="2000" b="1" dirty="0" smtClean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(second type)</a:t>
            </a:r>
            <a:endParaRPr lang="en-US" sz="2000" b="1" dirty="0">
              <a:solidFill>
                <a:srgbClr val="3232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42338"/>
            <a:ext cx="5864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action potential in </a:t>
            </a:r>
            <a:r>
              <a:rPr lang="en-US" sz="2000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node occurs in three phases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0" y="2468866"/>
            <a:ext cx="6134100" cy="4171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99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194203"/>
            <a:ext cx="580505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pacemaker potential occurs at the end of one action potential and just before the start of the next.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slow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depolarisation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pacemaker cells e.g. cells of the sinoatrial node, towards the membrane potential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threshold. This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sometimes referred to as the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‘funny’ current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pacemaker potential is achieved by activation of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hyperpolarisation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activated cyclic nucleotide gated channels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HCN channels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Na+ entry into the cells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enabling slow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depolarisation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are activated when the membrane potential is lower than -50mV.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77316"/>
            <a:ext cx="3871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4 – Pacemaker potential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626"/>
          <a:stretch/>
        </p:blipFill>
        <p:spPr>
          <a:xfrm>
            <a:off x="6655245" y="1194203"/>
            <a:ext cx="5536755" cy="48047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5043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 in SA </a:t>
            </a:r>
            <a:r>
              <a:rPr lang="en-US" sz="2000" b="1" dirty="0" smtClean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(second type)</a:t>
            </a:r>
            <a:endParaRPr lang="en-US" sz="2000" b="1" dirty="0">
              <a:solidFill>
                <a:srgbClr val="3232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5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9359"/>
            <a:ext cx="613314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Skeletal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neurons use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membrane to regulate ion movement between the extracellular fluid and cytosol.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membrane is a phospholipid bilayer, so only substances that can pass directly through the hydrophobic core can diffuse through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unaided. However, charged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particles, which are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hydrophilic,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pass through the cell membrane without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assistance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Transmembrane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proteins, specifically channel proteins, make this possible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channels are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to generate a transmembrane potential and to generate an action potential.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sodium/potassium pump that moves sodium ions (Na+) out of a cell and potassium ions (K+) into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79249"/>
            <a:ext cx="4583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Membranes electrically Activity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59" r="45419"/>
          <a:stretch/>
        </p:blipFill>
        <p:spPr>
          <a:xfrm>
            <a:off x="9116291" y="179250"/>
            <a:ext cx="2840182" cy="2591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3334" r="2633"/>
          <a:stretch/>
        </p:blipFill>
        <p:spPr>
          <a:xfrm>
            <a:off x="8659091" y="3175271"/>
            <a:ext cx="3048000" cy="329870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485043">
            <a:off x="8216004" y="2694638"/>
            <a:ext cx="896449" cy="3864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83406">
            <a:off x="8204956" y="6056388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9778886" y="2572809"/>
            <a:ext cx="808410" cy="3965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16291" y="657040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09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09321"/>
            <a:ext cx="3228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en-US" sz="2000" b="1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– </a:t>
            </a:r>
            <a:r>
              <a:rPr lang="en-US" sz="2000" b="1" dirty="0" err="1" smtClean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Depolarisation</a:t>
            </a:r>
            <a:endParaRPr lang="en-US" sz="2000" b="1" dirty="0">
              <a:solidFill>
                <a:srgbClr val="3232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18642"/>
            <a:ext cx="500149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channels have brought the membrane potential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40mV,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voltage-gated calcium channels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and 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 can be fired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an influx of Ca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which produces a faster rate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depolarisation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reach a positive membrane potential (responsible for the upstroke of the action potential).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then start to inactivate.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peak of the action potential, Ca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channels inactivate, and K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channels open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010" y="1540610"/>
            <a:ext cx="6758990" cy="459695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8672945" y="1109431"/>
            <a:ext cx="41564" cy="1204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72945" y="709176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K+ open, Ca2+ close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043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 in SA </a:t>
            </a:r>
            <a:r>
              <a:rPr lang="en-US" sz="2000" b="1" dirty="0" smtClean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(second type)</a:t>
            </a:r>
            <a:endParaRPr lang="en-US" sz="2000" b="1" dirty="0">
              <a:solidFill>
                <a:srgbClr val="3232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66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25689"/>
            <a:ext cx="56526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channels inactivate, and the K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channels open, there is an efflux of K+ ions out of the cells.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repolarisation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membrane, which is seen as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downstroke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action potential.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Unlike the ventricular action potential, the opening of Ca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channels is not sustained, and there is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‘plateau’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stage.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action potential is triangular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membrane potential must reach negative values. This allows the HCN channels to be reactivated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788"/>
            <a:ext cx="3344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3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Repolarisation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0192" r="23558"/>
          <a:stretch/>
        </p:blipFill>
        <p:spPr>
          <a:xfrm>
            <a:off x="8367150" y="2097176"/>
            <a:ext cx="3824850" cy="462466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0279575" y="2097176"/>
            <a:ext cx="0" cy="757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060596" y="1553553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K+ open, Ca2+ close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043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 in SA </a:t>
            </a:r>
            <a:r>
              <a:rPr lang="en-US" sz="2000" b="1" dirty="0" smtClean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(second type)</a:t>
            </a:r>
            <a:endParaRPr lang="en-US" sz="2000" b="1" dirty="0">
              <a:solidFill>
                <a:srgbClr val="3232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94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25689"/>
            <a:ext cx="4959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node cells do not have a true resting membrane potential;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membrane potential between APs is not stable but rather exhibits a slow spontaneous depolarization known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pacemaker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negative potential the cell reaches between APs is called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maximum diastolic potential. 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potential is less negative than the resting membrane potential of ventricular cells, due to a lower K+ permeability (caused by a lack of IK1 in these cells).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424" y="2095298"/>
            <a:ext cx="6391576" cy="434706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7439995" y="4572000"/>
            <a:ext cx="360114" cy="12562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55536" y="5828206"/>
            <a:ext cx="236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Max </a:t>
            </a:r>
            <a:r>
              <a:rPr lang="fr-FR" b="1" dirty="0" err="1" smtClean="0">
                <a:solidFill>
                  <a:srgbClr val="FF0000"/>
                </a:solidFill>
              </a:rPr>
              <a:t>diastolic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potential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48145"/>
            <a:ext cx="270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Resting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5043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 in SA </a:t>
            </a:r>
            <a:r>
              <a:rPr lang="en-US" sz="2000" b="1" dirty="0" smtClean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(second type)</a:t>
            </a:r>
            <a:endParaRPr lang="en-US" sz="2000" b="1" dirty="0">
              <a:solidFill>
                <a:srgbClr val="3232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26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93541"/>
            <a:ext cx="49760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diastolic potential ranges from approximately -55 mV for true primary pacemaker cells, to approximately -70 mV for transitional cells on the border between the SA node and atria.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pacemaker potential takes the nodal cell from the maximum diastolic potential to the threshold for generating 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these cells (approximately -40 mV).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424" y="1704377"/>
            <a:ext cx="6391576" cy="434706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7439995" y="4181079"/>
            <a:ext cx="360114" cy="12562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55536" y="5437285"/>
            <a:ext cx="236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Max </a:t>
            </a:r>
            <a:r>
              <a:rPr lang="fr-FR" b="1" dirty="0" err="1" smtClean="0">
                <a:solidFill>
                  <a:srgbClr val="FF0000"/>
                </a:solidFill>
              </a:rPr>
              <a:t>diastolic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potential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85466"/>
            <a:ext cx="270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Resting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043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 in SA </a:t>
            </a:r>
            <a:r>
              <a:rPr lang="en-US" sz="2000" b="1" dirty="0" smtClean="0">
                <a:solidFill>
                  <a:srgbClr val="323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(second type)</a:t>
            </a:r>
            <a:endParaRPr lang="en-US" sz="2000" b="1" dirty="0">
              <a:solidFill>
                <a:srgbClr val="3232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96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21340"/>
            <a:ext cx="12192000" cy="5490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47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081" r="2074"/>
          <a:stretch/>
        </p:blipFill>
        <p:spPr>
          <a:xfrm>
            <a:off x="0" y="720416"/>
            <a:ext cx="8146471" cy="6137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982" y="4433456"/>
            <a:ext cx="2951018" cy="13197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40982" y="4572000"/>
            <a:ext cx="2604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++++</a:t>
            </a: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40982" y="4871828"/>
            <a:ext cx="2028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- ----------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94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3341"/>
            <a:ext cx="547211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have a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resting K+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permeability between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potentials (Aps).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cells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 by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Na+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are known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fast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(Aps).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prolonged duration of the action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ventricular cells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Purkinje fibers is caused by 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 balance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inward depolarizing currents (primarily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Ca2+ current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outward repolarizing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results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prominent plateau phase.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Atrial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have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prominent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plateau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35489"/>
            <a:ext cx="1755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74804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133" y="2411985"/>
            <a:ext cx="4838645" cy="426564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162377" y="4028030"/>
            <a:ext cx="2798619" cy="246455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286133" y="568902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000804">
            <a:off x="11109100" y="3403022"/>
            <a:ext cx="978408" cy="1546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8000804">
            <a:off x="11057286" y="3868825"/>
            <a:ext cx="978408" cy="1546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8000804">
            <a:off x="11310769" y="2585356"/>
            <a:ext cx="978408" cy="1546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8000804">
            <a:off x="11176324" y="4173483"/>
            <a:ext cx="978408" cy="1546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09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85"/>
            <a:ext cx="41979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type of cardiac cell is found in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sinoatrial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atrioventricular nodes.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cells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K+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permeability between APs and are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upstroke of these nodal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Aps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by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Ca2+ current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smaller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slower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the fast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low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Ca2+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density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in fast cells,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99031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6502" y="4477058"/>
            <a:ext cx="23914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nodal cells is much slower than conduction in regions having Na+-dependent APs.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9864436" y="4719888"/>
            <a:ext cx="1925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nodal APs are known as slow APs. 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197927" y="3971023"/>
            <a:ext cx="313244" cy="26174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696691" y="5070763"/>
            <a:ext cx="734291" cy="387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395854" y="50224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828" y="211411"/>
            <a:ext cx="4838645" cy="4265647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8000804">
            <a:off x="10888981" y="1668251"/>
            <a:ext cx="978408" cy="1546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26037" y="211411"/>
            <a:ext cx="2368866" cy="1870263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380405" y="817602"/>
            <a:ext cx="97840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994119">
            <a:off x="10430380" y="577310"/>
            <a:ext cx="999740" cy="18066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038832">
            <a:off x="9255676" y="302750"/>
            <a:ext cx="999740" cy="18066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235489"/>
            <a:ext cx="1755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22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0857"/>
            <a:ext cx="78832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Atrial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have APs that are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in many aspects to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ventricular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APs described above.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distinguishing feature of the atrial AP is that it has a more triangular appearance than the ventricular AP.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atrial cells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always have a distinct plateau. 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likely due to the relatively large Ito in atrial cells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-53541" y="1059264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3019" y="0"/>
            <a:ext cx="4668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information: not for the exam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25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610970"/>
            <a:ext cx="54309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of the AV node generate APs that are quite similar to the APs of the SA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these cells fire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Ca2+ dependent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APs and also display spontaneous phase 4 depolarization (i.e. automaticity).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rate of the phase 4 depolarization in AV nodal cells is much slower than the rate of phase 4 depolarization in SA nodal cells.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SA node cells fire APs before the AV node cells fire, which is why the SA node cells are the normal pacemaker cells of the heart.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71009"/>
            <a:ext cx="2546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Atrioventricular Node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3019" y="0"/>
            <a:ext cx="4668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information: not for the exam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7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09" y="229034"/>
            <a:ext cx="9955807" cy="4426094"/>
          </a:xfrm>
          <a:prstGeom prst="rect">
            <a:avLst/>
          </a:prstGeom>
        </p:spPr>
      </p:pic>
      <p:sp>
        <p:nvSpPr>
          <p:cNvPr id="3" name="&quot;No&quot; Symbol 2"/>
          <p:cNvSpPr/>
          <p:nvPr/>
        </p:nvSpPr>
        <p:spPr>
          <a:xfrm>
            <a:off x="10087412" y="4883728"/>
            <a:ext cx="914400" cy="9144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8800" y="6026728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 not important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16291" y="657040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52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17324"/>
            <a:ext cx="70935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Purkinje APs are in most respects similar to the ventricular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these cells have a negative resting membrane potential between APs (phase 4) and a very rapid upstroke (phase 0) generated by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Purkinje fibers do differ from ventricular cells in that they have a more prominent phase 1 repolarization and a longer plateau (phase 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plateau is followed by a phase 3 repolarization that is virtually identical to phase 3 in ventricular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bundle of His appear to have APs similar to those in the Purkinje fibers; however, in general, bundle of His cells have not been studied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detail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96507"/>
            <a:ext cx="2202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Purkinje Fibers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3019" y="0"/>
            <a:ext cx="4668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information: not for the exam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77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38996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Additionally, Purkinje cells may exhibit automaticity, especially when the extracellular K+ concentration is low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under some conditions, they exhibit phase 4 depolarization.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Purkinje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have all the currents found in ventricular cells, described above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Purkinje cells also have some additional currents, which are absent or very small in ventricular cells, that are related to the latent pacemaker function of these cells.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currents are described in the following section on automaticity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31065"/>
            <a:ext cx="2202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Purkinje Fibers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3019" y="0"/>
            <a:ext cx="4668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information: not for the exam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95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20" y="1434955"/>
            <a:ext cx="9573490" cy="4803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2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53" y="457200"/>
            <a:ext cx="9138651" cy="4830907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10115121" y="5188528"/>
            <a:ext cx="914400" cy="9144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6509" y="6331528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 not important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16291" y="657040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9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611" y="3507348"/>
            <a:ext cx="6087880" cy="2722575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01377" y="1520942"/>
            <a:ext cx="40134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state of the cell membrane can have several variations.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is a distribution of charge across the cell membrane, measured in millivolts (mV).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is to compare the inside of the cell relative to the outside, so the membrane potential is a value representing the charge on the intracellular side of the membrane based on the outside being zero, relatively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53922"/>
            <a:ext cx="3882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 mbrane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</a:p>
        </p:txBody>
      </p:sp>
      <p:cxnSp>
        <p:nvCxnSpPr>
          <p:cNvPr id="18" name="Straight Connector 17"/>
          <p:cNvCxnSpPr>
            <a:endCxn id="2" idx="0"/>
          </p:cNvCxnSpPr>
          <p:nvPr/>
        </p:nvCxnSpPr>
        <p:spPr>
          <a:xfrm>
            <a:off x="7046470" y="2272145"/>
            <a:ext cx="1537081" cy="123520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2" idx="0"/>
          </p:cNvCxnSpPr>
          <p:nvPr/>
        </p:nvCxnSpPr>
        <p:spPr>
          <a:xfrm flipH="1">
            <a:off x="8583551" y="2272145"/>
            <a:ext cx="1652331" cy="123520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10270" t="5478" r="6176"/>
          <a:stretch/>
        </p:blipFill>
        <p:spPr>
          <a:xfrm>
            <a:off x="7046470" y="240849"/>
            <a:ext cx="3189412" cy="203129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9116291" y="657040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7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23" y="660422"/>
            <a:ext cx="8204597" cy="447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7122" y="5979174"/>
            <a:ext cx="9224769" cy="40011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Attention: This figure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</a:t>
            </a: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</a:t>
            </a: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muscles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muscels</a:t>
            </a: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6291" y="657040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7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574" y="2365494"/>
            <a:ext cx="50049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cell type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found in the working (contractile) cells of the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atria and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ventricles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also in the specialized conduction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His-Purkinje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6718"/>
            <a:ext cx="4842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two primary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cardiac cells.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64311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type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573" y="5431763"/>
            <a:ext cx="5004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type of cardiac cell is found in the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sinoatrial and atrioventricular nodes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4739828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808" y="1555050"/>
            <a:ext cx="5633192" cy="48833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116291" y="657040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4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930" y="723842"/>
            <a:ext cx="2747183" cy="241849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1039788"/>
            <a:ext cx="589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action potential occurs in a contractile fiber as follows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96663"/>
            <a:ext cx="7916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occurs in a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ventricular contractile fiber (first type)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357" y="4198111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2: Plateau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357" y="5214745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Phase3: Repolarization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357" y="2120443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0: Depolarization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b="32314"/>
          <a:stretch/>
        </p:blipFill>
        <p:spPr>
          <a:xfrm>
            <a:off x="5043055" y="2848842"/>
            <a:ext cx="5223164" cy="400915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192357" y="3142332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1: initial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repolarization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2357" y="6237230"/>
            <a:ext cx="389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4: resting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membrane potential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1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33465"/>
            <a:ext cx="52863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Contractile fibers have a stable resting membrane potential that is close to - 90 mV. 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a contractile fiber is brought to threshold by an action potential from neighboring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fibers through gap junctions,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voltage-gated fast Na+ channels open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allowing Na+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cell and rapidly depolarize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membrane potential becomes more positive.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sodium ion channels are referred to as “fast” because they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very rapidly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response to a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threshold-level depolarization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91627"/>
            <a:ext cx="3135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0: Depolarization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" b="21442"/>
          <a:stretch/>
        </p:blipFill>
        <p:spPr>
          <a:xfrm>
            <a:off x="7438412" y="2110599"/>
            <a:ext cx="4615043" cy="411133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465127" y="2826326"/>
            <a:ext cx="540327" cy="20227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96663"/>
            <a:ext cx="7916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occurs in a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ventricular contractile fiber (first type)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16291" y="6489113"/>
            <a:ext cx="251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by Dr.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Abbass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HAYDAR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48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2095</Words>
  <Application>Microsoft Office PowerPoint</Application>
  <PresentationFormat>Widescreen</PresentationFormat>
  <Paragraphs>255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121</cp:revision>
  <dcterms:created xsi:type="dcterms:W3CDTF">2022-10-09T20:03:03Z</dcterms:created>
  <dcterms:modified xsi:type="dcterms:W3CDTF">2024-03-20T02:55:32Z</dcterms:modified>
</cp:coreProperties>
</file>