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9" r:id="rId3"/>
    <p:sldId id="257" r:id="rId4"/>
    <p:sldId id="271" r:id="rId5"/>
    <p:sldId id="258" r:id="rId6"/>
    <p:sldId id="261" r:id="rId7"/>
    <p:sldId id="262" r:id="rId8"/>
    <p:sldId id="259" r:id="rId9"/>
    <p:sldId id="260" r:id="rId10"/>
    <p:sldId id="263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2" autoAdjust="0"/>
  </p:normalViewPr>
  <p:slideViewPr>
    <p:cSldViewPr>
      <p:cViewPr>
        <p:scale>
          <a:sx n="73" d="100"/>
          <a:sy n="73" d="100"/>
        </p:scale>
        <p:origin x="-13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1289C-DE45-4230-B6D4-52D0D0B2858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F629A0-59A3-4A72-9BB1-952633985212}">
      <dgm:prSet phldrT="[نص]" custT="1"/>
      <dgm:spPr/>
      <dgm:t>
        <a:bodyPr/>
        <a:lstStyle/>
        <a:p>
          <a:r>
            <a:rPr lang="en-US" sz="3600" b="1" dirty="0" smtClean="0"/>
            <a:t>Medical Term</a:t>
          </a:r>
          <a:endParaRPr lang="en-US" sz="3600" b="1" dirty="0"/>
        </a:p>
      </dgm:t>
    </dgm:pt>
    <dgm:pt modelId="{522EE7C5-BA80-4E61-B0E6-A0B05A8473A1}" type="parTrans" cxnId="{3F094E9B-9D4E-4B4D-AEA4-2A320EECC077}">
      <dgm:prSet/>
      <dgm:spPr/>
      <dgm:t>
        <a:bodyPr/>
        <a:lstStyle/>
        <a:p>
          <a:endParaRPr lang="en-US"/>
        </a:p>
      </dgm:t>
    </dgm:pt>
    <dgm:pt modelId="{43620D5F-63B8-4DC4-BCB2-083407FD180B}" type="sibTrans" cxnId="{3F094E9B-9D4E-4B4D-AEA4-2A320EECC077}">
      <dgm:prSet/>
      <dgm:spPr/>
      <dgm:t>
        <a:bodyPr/>
        <a:lstStyle/>
        <a:p>
          <a:endParaRPr lang="en-US"/>
        </a:p>
      </dgm:t>
    </dgm:pt>
    <dgm:pt modelId="{89DA38AF-A9FF-418C-A233-C106A82296CF}">
      <dgm:prSet phldrT="[نص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3600" b="1" dirty="0" smtClean="0">
              <a:solidFill>
                <a:schemeClr val="tx1"/>
              </a:solidFill>
            </a:rPr>
            <a:t>Roots</a:t>
          </a:r>
          <a:endParaRPr lang="en-US" sz="3600" b="1" dirty="0">
            <a:solidFill>
              <a:schemeClr val="tx1"/>
            </a:solidFill>
          </a:endParaRPr>
        </a:p>
      </dgm:t>
    </dgm:pt>
    <dgm:pt modelId="{52ABBD18-FADA-46A2-8B88-D88298D474F2}" type="parTrans" cxnId="{341DB2F1-C93B-4611-A1C7-5D2CCBA953EE}">
      <dgm:prSet/>
      <dgm:spPr/>
      <dgm:t>
        <a:bodyPr/>
        <a:lstStyle/>
        <a:p>
          <a:endParaRPr lang="en-US"/>
        </a:p>
      </dgm:t>
    </dgm:pt>
    <dgm:pt modelId="{334F4954-2B6D-4303-AC06-D205F1350A9C}" type="sibTrans" cxnId="{341DB2F1-C93B-4611-A1C7-5D2CCBA953EE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E7C8EDED-E1D9-4E26-8B2B-41CF256F63EA}">
      <dgm:prSet phldrT="[نص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Suffixes</a:t>
          </a:r>
          <a:endParaRPr lang="en-US" sz="2400" b="1" dirty="0">
            <a:solidFill>
              <a:schemeClr val="tx1"/>
            </a:solidFill>
          </a:endParaRPr>
        </a:p>
      </dgm:t>
    </dgm:pt>
    <dgm:pt modelId="{C230962D-C45B-4E61-9F18-489ABC606E4A}" type="parTrans" cxnId="{4EC92AB1-A20A-4441-B0BA-5A0734F65DE7}">
      <dgm:prSet/>
      <dgm:spPr/>
      <dgm:t>
        <a:bodyPr/>
        <a:lstStyle/>
        <a:p>
          <a:endParaRPr lang="en-US"/>
        </a:p>
      </dgm:t>
    </dgm:pt>
    <dgm:pt modelId="{F12F501E-8F2E-415A-AA13-76E128AA9F1B}" type="sibTrans" cxnId="{4EC92AB1-A20A-4441-B0BA-5A0734F65DE7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B128D52A-2709-49CE-8E58-BA4183AE1BE8}">
      <dgm:prSet phldrT="[نص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Prefixes</a:t>
          </a:r>
          <a:endParaRPr lang="en-US" sz="2400" b="1" dirty="0">
            <a:solidFill>
              <a:schemeClr val="tx1"/>
            </a:solidFill>
          </a:endParaRPr>
        </a:p>
      </dgm:t>
    </dgm:pt>
    <dgm:pt modelId="{553AC808-DD62-4578-83D5-962C5E897371}" type="parTrans" cxnId="{F78F2983-B2FE-4238-BD3D-6A031DF23742}">
      <dgm:prSet/>
      <dgm:spPr/>
      <dgm:t>
        <a:bodyPr/>
        <a:lstStyle/>
        <a:p>
          <a:endParaRPr lang="en-US"/>
        </a:p>
      </dgm:t>
    </dgm:pt>
    <dgm:pt modelId="{13C8ECBF-A073-426E-8DC5-333DDEAC985A}" type="sibTrans" cxnId="{F78F2983-B2FE-4238-BD3D-6A031DF23742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40271C39-CD21-4346-9861-C530FC01E3E8}">
      <dgm:prSet phldrT="[نص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</a:rPr>
            <a:t>Combining Forms</a:t>
          </a:r>
          <a:endParaRPr lang="en-US" sz="1800" b="1" dirty="0">
            <a:solidFill>
              <a:schemeClr val="tx1"/>
            </a:solidFill>
          </a:endParaRPr>
        </a:p>
      </dgm:t>
    </dgm:pt>
    <dgm:pt modelId="{1DBA55A9-2E87-4E54-A3EF-A2A83D3FF663}" type="parTrans" cxnId="{735C5470-995A-490E-A769-BFF0EB1BF801}">
      <dgm:prSet/>
      <dgm:spPr/>
      <dgm:t>
        <a:bodyPr/>
        <a:lstStyle/>
        <a:p>
          <a:endParaRPr lang="en-US"/>
        </a:p>
      </dgm:t>
    </dgm:pt>
    <dgm:pt modelId="{C369BFD8-E97A-4BB3-9805-EA54288773BF}" type="sibTrans" cxnId="{735C5470-995A-490E-A769-BFF0EB1BF801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299737DB-8250-4FFD-ADC3-1A8B4F1DB28B}" type="pres">
      <dgm:prSet presAssocID="{59F1289C-DE45-4230-B6D4-52D0D0B2858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F03445-ABDD-41F1-9823-F265052AC16A}" type="pres">
      <dgm:prSet presAssocID="{FAF629A0-59A3-4A72-9BB1-952633985212}" presName="centerShape" presStyleLbl="node0" presStyleIdx="0" presStyleCnt="1"/>
      <dgm:spPr/>
      <dgm:t>
        <a:bodyPr/>
        <a:lstStyle/>
        <a:p>
          <a:endParaRPr lang="en-US"/>
        </a:p>
      </dgm:t>
    </dgm:pt>
    <dgm:pt modelId="{E729DCE3-4EBC-490E-94EA-428E4915B3D2}" type="pres">
      <dgm:prSet presAssocID="{89DA38AF-A9FF-418C-A233-C106A82296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893E4-7D7C-4467-87C0-485F5C7F168B}" type="pres">
      <dgm:prSet presAssocID="{89DA38AF-A9FF-418C-A233-C106A82296CF}" presName="dummy" presStyleCnt="0"/>
      <dgm:spPr/>
    </dgm:pt>
    <dgm:pt modelId="{D0CA5C9C-D2A6-4298-A25B-5F26AD5942D6}" type="pres">
      <dgm:prSet presAssocID="{334F4954-2B6D-4303-AC06-D205F1350A9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42B15CB-90D6-4119-BC2D-69E9CEEEF36D}" type="pres">
      <dgm:prSet presAssocID="{E7C8EDED-E1D9-4E26-8B2B-41CF256F63E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7A6D1-68B8-4C12-B899-67730C9F7EA1}" type="pres">
      <dgm:prSet presAssocID="{E7C8EDED-E1D9-4E26-8B2B-41CF256F63EA}" presName="dummy" presStyleCnt="0"/>
      <dgm:spPr/>
    </dgm:pt>
    <dgm:pt modelId="{E9A204F1-014C-4A4D-8860-8D1C1D14ED1D}" type="pres">
      <dgm:prSet presAssocID="{F12F501E-8F2E-415A-AA13-76E128AA9F1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1C01C47-025F-4BD3-9860-A50353B4213B}" type="pres">
      <dgm:prSet presAssocID="{B128D52A-2709-49CE-8E58-BA4183AE1BE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B2EB8-68CB-4367-A697-526B6F8E2107}" type="pres">
      <dgm:prSet presAssocID="{B128D52A-2709-49CE-8E58-BA4183AE1BE8}" presName="dummy" presStyleCnt="0"/>
      <dgm:spPr/>
    </dgm:pt>
    <dgm:pt modelId="{2BF4C07E-E140-423B-9E40-C0AEFA1CA498}" type="pres">
      <dgm:prSet presAssocID="{13C8ECBF-A073-426E-8DC5-333DDEAC985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8A003B6-EDDD-4FD9-9D01-4EF435857765}" type="pres">
      <dgm:prSet presAssocID="{40271C39-CD21-4346-9861-C530FC01E3E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CC2A1-F2EE-4903-AFB9-481CB1E110C9}" type="pres">
      <dgm:prSet presAssocID="{40271C39-CD21-4346-9861-C530FC01E3E8}" presName="dummy" presStyleCnt="0"/>
      <dgm:spPr/>
    </dgm:pt>
    <dgm:pt modelId="{006EF838-86E6-48F5-A7AF-CD962BB774C9}" type="pres">
      <dgm:prSet presAssocID="{C369BFD8-E97A-4BB3-9805-EA54288773BF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F094E9B-9D4E-4B4D-AEA4-2A320EECC077}" srcId="{59F1289C-DE45-4230-B6D4-52D0D0B28587}" destId="{FAF629A0-59A3-4A72-9BB1-952633985212}" srcOrd="0" destOrd="0" parTransId="{522EE7C5-BA80-4E61-B0E6-A0B05A8473A1}" sibTransId="{43620D5F-63B8-4DC4-BCB2-083407FD180B}"/>
    <dgm:cxn modelId="{341DB2F1-C93B-4611-A1C7-5D2CCBA953EE}" srcId="{FAF629A0-59A3-4A72-9BB1-952633985212}" destId="{89DA38AF-A9FF-418C-A233-C106A82296CF}" srcOrd="0" destOrd="0" parTransId="{52ABBD18-FADA-46A2-8B88-D88298D474F2}" sibTransId="{334F4954-2B6D-4303-AC06-D205F1350A9C}"/>
    <dgm:cxn modelId="{4EC92AB1-A20A-4441-B0BA-5A0734F65DE7}" srcId="{FAF629A0-59A3-4A72-9BB1-952633985212}" destId="{E7C8EDED-E1D9-4E26-8B2B-41CF256F63EA}" srcOrd="1" destOrd="0" parTransId="{C230962D-C45B-4E61-9F18-489ABC606E4A}" sibTransId="{F12F501E-8F2E-415A-AA13-76E128AA9F1B}"/>
    <dgm:cxn modelId="{A50A896F-8187-487D-90DE-C2239EE39847}" type="presOf" srcId="{C369BFD8-E97A-4BB3-9805-EA54288773BF}" destId="{006EF838-86E6-48F5-A7AF-CD962BB774C9}" srcOrd="0" destOrd="0" presId="urn:microsoft.com/office/officeart/2005/8/layout/radial6"/>
    <dgm:cxn modelId="{F78F2983-B2FE-4238-BD3D-6A031DF23742}" srcId="{FAF629A0-59A3-4A72-9BB1-952633985212}" destId="{B128D52A-2709-49CE-8E58-BA4183AE1BE8}" srcOrd="2" destOrd="0" parTransId="{553AC808-DD62-4578-83D5-962C5E897371}" sibTransId="{13C8ECBF-A073-426E-8DC5-333DDEAC985A}"/>
    <dgm:cxn modelId="{7A161837-8906-4939-A34D-F55DE9B5D8DE}" type="presOf" srcId="{334F4954-2B6D-4303-AC06-D205F1350A9C}" destId="{D0CA5C9C-D2A6-4298-A25B-5F26AD5942D6}" srcOrd="0" destOrd="0" presId="urn:microsoft.com/office/officeart/2005/8/layout/radial6"/>
    <dgm:cxn modelId="{D7C16FCE-0DF7-4396-B726-7229BEE44652}" type="presOf" srcId="{FAF629A0-59A3-4A72-9BB1-952633985212}" destId="{F5F03445-ABDD-41F1-9823-F265052AC16A}" srcOrd="0" destOrd="0" presId="urn:microsoft.com/office/officeart/2005/8/layout/radial6"/>
    <dgm:cxn modelId="{DFFD487D-7621-44A7-9973-0E04DE8A1C73}" type="presOf" srcId="{B128D52A-2709-49CE-8E58-BA4183AE1BE8}" destId="{51C01C47-025F-4BD3-9860-A50353B4213B}" srcOrd="0" destOrd="0" presId="urn:microsoft.com/office/officeart/2005/8/layout/radial6"/>
    <dgm:cxn modelId="{48AE1171-7019-4C07-B077-28AB3BF4F295}" type="presOf" srcId="{59F1289C-DE45-4230-B6D4-52D0D0B28587}" destId="{299737DB-8250-4FFD-ADC3-1A8B4F1DB28B}" srcOrd="0" destOrd="0" presId="urn:microsoft.com/office/officeart/2005/8/layout/radial6"/>
    <dgm:cxn modelId="{26B5D983-4511-42EA-8807-F44C6D6B3BA3}" type="presOf" srcId="{89DA38AF-A9FF-418C-A233-C106A82296CF}" destId="{E729DCE3-4EBC-490E-94EA-428E4915B3D2}" srcOrd="0" destOrd="0" presId="urn:microsoft.com/office/officeart/2005/8/layout/radial6"/>
    <dgm:cxn modelId="{87F0E60C-42A8-4DA6-BACC-DE0A871C4FF5}" type="presOf" srcId="{40271C39-CD21-4346-9861-C530FC01E3E8}" destId="{D8A003B6-EDDD-4FD9-9D01-4EF435857765}" srcOrd="0" destOrd="0" presId="urn:microsoft.com/office/officeart/2005/8/layout/radial6"/>
    <dgm:cxn modelId="{173111BB-A421-4D67-9578-AFBB274277E3}" type="presOf" srcId="{F12F501E-8F2E-415A-AA13-76E128AA9F1B}" destId="{E9A204F1-014C-4A4D-8860-8D1C1D14ED1D}" srcOrd="0" destOrd="0" presId="urn:microsoft.com/office/officeart/2005/8/layout/radial6"/>
    <dgm:cxn modelId="{735C5470-995A-490E-A769-BFF0EB1BF801}" srcId="{FAF629A0-59A3-4A72-9BB1-952633985212}" destId="{40271C39-CD21-4346-9861-C530FC01E3E8}" srcOrd="3" destOrd="0" parTransId="{1DBA55A9-2E87-4E54-A3EF-A2A83D3FF663}" sibTransId="{C369BFD8-E97A-4BB3-9805-EA54288773BF}"/>
    <dgm:cxn modelId="{13BA40B1-A8B5-495C-9865-4D85867303D5}" type="presOf" srcId="{E7C8EDED-E1D9-4E26-8B2B-41CF256F63EA}" destId="{E42B15CB-90D6-4119-BC2D-69E9CEEEF36D}" srcOrd="0" destOrd="0" presId="urn:microsoft.com/office/officeart/2005/8/layout/radial6"/>
    <dgm:cxn modelId="{E0D595CC-8DCB-4D2F-BC9E-F2A6E3683ED7}" type="presOf" srcId="{13C8ECBF-A073-426E-8DC5-333DDEAC985A}" destId="{2BF4C07E-E140-423B-9E40-C0AEFA1CA498}" srcOrd="0" destOrd="0" presId="urn:microsoft.com/office/officeart/2005/8/layout/radial6"/>
    <dgm:cxn modelId="{9E03CE2C-7CE8-4DF1-8D6E-A2423119BDAC}" type="presParOf" srcId="{299737DB-8250-4FFD-ADC3-1A8B4F1DB28B}" destId="{F5F03445-ABDD-41F1-9823-F265052AC16A}" srcOrd="0" destOrd="0" presId="urn:microsoft.com/office/officeart/2005/8/layout/radial6"/>
    <dgm:cxn modelId="{539C8A81-8BF9-4AC9-920F-EF2ABD39790F}" type="presParOf" srcId="{299737DB-8250-4FFD-ADC3-1A8B4F1DB28B}" destId="{E729DCE3-4EBC-490E-94EA-428E4915B3D2}" srcOrd="1" destOrd="0" presId="urn:microsoft.com/office/officeart/2005/8/layout/radial6"/>
    <dgm:cxn modelId="{EDEEE8CC-4F36-4746-BA58-74E9DC5009D4}" type="presParOf" srcId="{299737DB-8250-4FFD-ADC3-1A8B4F1DB28B}" destId="{D0A893E4-7D7C-4467-87C0-485F5C7F168B}" srcOrd="2" destOrd="0" presId="urn:microsoft.com/office/officeart/2005/8/layout/radial6"/>
    <dgm:cxn modelId="{39F6FB6D-8CC2-4073-8B52-B46C1638F817}" type="presParOf" srcId="{299737DB-8250-4FFD-ADC3-1A8B4F1DB28B}" destId="{D0CA5C9C-D2A6-4298-A25B-5F26AD5942D6}" srcOrd="3" destOrd="0" presId="urn:microsoft.com/office/officeart/2005/8/layout/radial6"/>
    <dgm:cxn modelId="{366B031B-CA56-4A6A-9C7B-1B3BACF7C898}" type="presParOf" srcId="{299737DB-8250-4FFD-ADC3-1A8B4F1DB28B}" destId="{E42B15CB-90D6-4119-BC2D-69E9CEEEF36D}" srcOrd="4" destOrd="0" presId="urn:microsoft.com/office/officeart/2005/8/layout/radial6"/>
    <dgm:cxn modelId="{54008915-AD72-4445-90F2-17C746DE7C92}" type="presParOf" srcId="{299737DB-8250-4FFD-ADC3-1A8B4F1DB28B}" destId="{1447A6D1-68B8-4C12-B899-67730C9F7EA1}" srcOrd="5" destOrd="0" presId="urn:microsoft.com/office/officeart/2005/8/layout/radial6"/>
    <dgm:cxn modelId="{553F3F33-4582-4B1D-818B-4328CAE2D66F}" type="presParOf" srcId="{299737DB-8250-4FFD-ADC3-1A8B4F1DB28B}" destId="{E9A204F1-014C-4A4D-8860-8D1C1D14ED1D}" srcOrd="6" destOrd="0" presId="urn:microsoft.com/office/officeart/2005/8/layout/radial6"/>
    <dgm:cxn modelId="{34374073-74F0-440A-95A8-2B83151C01FD}" type="presParOf" srcId="{299737DB-8250-4FFD-ADC3-1A8B4F1DB28B}" destId="{51C01C47-025F-4BD3-9860-A50353B4213B}" srcOrd="7" destOrd="0" presId="urn:microsoft.com/office/officeart/2005/8/layout/radial6"/>
    <dgm:cxn modelId="{1388A6ED-CC11-4908-AEC4-36EBADFC667F}" type="presParOf" srcId="{299737DB-8250-4FFD-ADC3-1A8B4F1DB28B}" destId="{A38B2EB8-68CB-4367-A697-526B6F8E2107}" srcOrd="8" destOrd="0" presId="urn:microsoft.com/office/officeart/2005/8/layout/radial6"/>
    <dgm:cxn modelId="{A6A0B373-758A-4A71-86C0-552278151231}" type="presParOf" srcId="{299737DB-8250-4FFD-ADC3-1A8B4F1DB28B}" destId="{2BF4C07E-E140-423B-9E40-C0AEFA1CA498}" srcOrd="9" destOrd="0" presId="urn:microsoft.com/office/officeart/2005/8/layout/radial6"/>
    <dgm:cxn modelId="{8E4D6A93-B7B7-4C47-BE6E-314540E0F5C0}" type="presParOf" srcId="{299737DB-8250-4FFD-ADC3-1A8B4F1DB28B}" destId="{D8A003B6-EDDD-4FD9-9D01-4EF435857765}" srcOrd="10" destOrd="0" presId="urn:microsoft.com/office/officeart/2005/8/layout/radial6"/>
    <dgm:cxn modelId="{4A322A37-0E9E-4165-A5F4-A36A6CAB531E}" type="presParOf" srcId="{299737DB-8250-4FFD-ADC3-1A8B4F1DB28B}" destId="{A03CC2A1-F2EE-4903-AFB9-481CB1E110C9}" srcOrd="11" destOrd="0" presId="urn:microsoft.com/office/officeart/2005/8/layout/radial6"/>
    <dgm:cxn modelId="{1E4675E1-F5AC-4E35-8B68-D61E89344CEF}" type="presParOf" srcId="{299737DB-8250-4FFD-ADC3-1A8B4F1DB28B}" destId="{006EF838-86E6-48F5-A7AF-CD962BB774C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EF838-86E6-48F5-A7AF-CD962BB774C9}">
      <dsp:nvSpPr>
        <dsp:cNvPr id="0" name=""/>
        <dsp:cNvSpPr/>
      </dsp:nvSpPr>
      <dsp:spPr>
        <a:xfrm>
          <a:off x="1917042" y="774042"/>
          <a:ext cx="5157514" cy="5157514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4C07E-E140-423B-9E40-C0AEFA1CA498}">
      <dsp:nvSpPr>
        <dsp:cNvPr id="0" name=""/>
        <dsp:cNvSpPr/>
      </dsp:nvSpPr>
      <dsp:spPr>
        <a:xfrm>
          <a:off x="1917042" y="774042"/>
          <a:ext cx="5157514" cy="5157514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204F1-014C-4A4D-8860-8D1C1D14ED1D}">
      <dsp:nvSpPr>
        <dsp:cNvPr id="0" name=""/>
        <dsp:cNvSpPr/>
      </dsp:nvSpPr>
      <dsp:spPr>
        <a:xfrm>
          <a:off x="1917042" y="774042"/>
          <a:ext cx="5157514" cy="5157514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A5C9C-D2A6-4298-A25B-5F26AD5942D6}">
      <dsp:nvSpPr>
        <dsp:cNvPr id="0" name=""/>
        <dsp:cNvSpPr/>
      </dsp:nvSpPr>
      <dsp:spPr>
        <a:xfrm>
          <a:off x="1917042" y="774042"/>
          <a:ext cx="5157514" cy="5157514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03445-ABDD-41F1-9823-F265052AC16A}">
      <dsp:nvSpPr>
        <dsp:cNvPr id="0" name=""/>
        <dsp:cNvSpPr/>
      </dsp:nvSpPr>
      <dsp:spPr>
        <a:xfrm>
          <a:off x="3308188" y="2165188"/>
          <a:ext cx="2375222" cy="2375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Medical Term</a:t>
          </a:r>
          <a:endParaRPr lang="en-US" sz="3600" b="1" kern="1200" dirty="0"/>
        </a:p>
      </dsp:txBody>
      <dsp:txXfrm>
        <a:off x="3656031" y="2513031"/>
        <a:ext cx="1679536" cy="1679536"/>
      </dsp:txXfrm>
    </dsp:sp>
    <dsp:sp modelId="{E729DCE3-4EBC-490E-94EA-428E4915B3D2}">
      <dsp:nvSpPr>
        <dsp:cNvPr id="0" name=""/>
        <dsp:cNvSpPr/>
      </dsp:nvSpPr>
      <dsp:spPr>
        <a:xfrm>
          <a:off x="3664472" y="2570"/>
          <a:ext cx="1662655" cy="1662655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Roots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3907962" y="246060"/>
        <a:ext cx="1175675" cy="1175675"/>
      </dsp:txXfrm>
    </dsp:sp>
    <dsp:sp modelId="{E42B15CB-90D6-4119-BC2D-69E9CEEEF36D}">
      <dsp:nvSpPr>
        <dsp:cNvPr id="0" name=""/>
        <dsp:cNvSpPr/>
      </dsp:nvSpPr>
      <dsp:spPr>
        <a:xfrm>
          <a:off x="6183373" y="2521472"/>
          <a:ext cx="1662655" cy="1662655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Suffixes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6426863" y="2764962"/>
        <a:ext cx="1175675" cy="1175675"/>
      </dsp:txXfrm>
    </dsp:sp>
    <dsp:sp modelId="{51C01C47-025F-4BD3-9860-A50353B4213B}">
      <dsp:nvSpPr>
        <dsp:cNvPr id="0" name=""/>
        <dsp:cNvSpPr/>
      </dsp:nvSpPr>
      <dsp:spPr>
        <a:xfrm>
          <a:off x="3664472" y="5040373"/>
          <a:ext cx="1662655" cy="1662655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Prefixes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907962" y="5283863"/>
        <a:ext cx="1175675" cy="1175675"/>
      </dsp:txXfrm>
    </dsp:sp>
    <dsp:sp modelId="{D8A003B6-EDDD-4FD9-9D01-4EF435857765}">
      <dsp:nvSpPr>
        <dsp:cNvPr id="0" name=""/>
        <dsp:cNvSpPr/>
      </dsp:nvSpPr>
      <dsp:spPr>
        <a:xfrm>
          <a:off x="1145570" y="2521472"/>
          <a:ext cx="1662655" cy="1662655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Combining Forms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1389060" y="2764962"/>
        <a:ext cx="1175675" cy="1175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C0B9B-F1EF-4D50-A9A0-1C46AEDF1B3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21E1-734A-4801-A5EE-D4E033963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7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B21E1-734A-4801-A5EE-D4E0339638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3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B21E1-734A-4801-A5EE-D4E0339638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2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0" y="5334000"/>
            <a:ext cx="9144000" cy="152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CHAPTE R 1 Medical terminology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838200"/>
            <a:ext cx="1247800" cy="12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48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8991600" cy="680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9334" y="13648"/>
            <a:ext cx="2571466" cy="5959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Otology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-16329" y="2590801"/>
            <a:ext cx="2057400" cy="685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l</a:t>
            </a:r>
            <a:r>
              <a:rPr lang="en-US" sz="2800" dirty="0" smtClean="0">
                <a:solidFill>
                  <a:schemeClr val="tx1"/>
                </a:solidFill>
              </a:rPr>
              <a:t>aryngology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096000" y="15923"/>
            <a:ext cx="2895599" cy="914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rhinology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رابط كسهم مستقيم 7"/>
          <p:cNvCxnSpPr/>
          <p:nvPr/>
        </p:nvCxnSpPr>
        <p:spPr>
          <a:xfrm flipV="1">
            <a:off x="5867400" y="928048"/>
            <a:ext cx="762000" cy="166275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H="1" flipV="1">
            <a:off x="1752600" y="928048"/>
            <a:ext cx="1447800" cy="181515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6"/>
          <p:cNvCxnSpPr/>
          <p:nvPr/>
        </p:nvCxnSpPr>
        <p:spPr>
          <a:xfrm flipH="1" flipV="1">
            <a:off x="1817427" y="3886200"/>
            <a:ext cx="1676400" cy="457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ستطيل 4"/>
          <p:cNvSpPr/>
          <p:nvPr/>
        </p:nvSpPr>
        <p:spPr>
          <a:xfrm>
            <a:off x="19335" y="3389812"/>
            <a:ext cx="2266666" cy="496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science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Larynx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مستطيل 4"/>
          <p:cNvSpPr/>
          <p:nvPr/>
        </p:nvSpPr>
        <p:spPr>
          <a:xfrm>
            <a:off x="76484" y="748435"/>
            <a:ext cx="1964587" cy="4035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science of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ear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مستطيل 4"/>
          <p:cNvSpPr/>
          <p:nvPr/>
        </p:nvSpPr>
        <p:spPr>
          <a:xfrm>
            <a:off x="6781799" y="1152002"/>
            <a:ext cx="2209799" cy="448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science of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nose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96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0"/>
            <a:ext cx="90678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7B08"/>
                </a:solidFill>
                <a:latin typeface="Times New Roman" pitchFamily="18" charset="0"/>
                <a:cs typeface="Times New Roman" pitchFamily="18" charset="0"/>
              </a:rPr>
              <a:t>Spelling of medical terms</a:t>
            </a:r>
            <a:br>
              <a:rPr lang="en-US" b="1" dirty="0">
                <a:solidFill>
                  <a:srgbClr val="707B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necessary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 learn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correct spelling of the terms you use in your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NewRomanPSMT"/>
              </a:rPr>
              <a:t>Correct spelling to writing is as important as correct pronunciation to </a:t>
            </a:r>
            <a:r>
              <a:rPr lang="en-US" dirty="0" smtClean="0">
                <a:solidFill>
                  <a:srgbClr val="000000"/>
                </a:solidFill>
                <a:latin typeface="TimesNewRomanPSMT"/>
              </a:rPr>
              <a:t>speaking.</a:t>
            </a:r>
            <a:r>
              <a:rPr lang="en-US" dirty="0">
                <a:solidFill>
                  <a:srgbClr val="000000"/>
                </a:solidFill>
                <a:latin typeface="TimesNewRomanPSMT"/>
              </a:rPr>
              <a:t/>
            </a:r>
            <a:br>
              <a:rPr lang="en-US" dirty="0">
                <a:solidFill>
                  <a:srgbClr val="000000"/>
                </a:solidFill>
                <a:latin typeface="TimesNewRomanPSMT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76200" y="0"/>
            <a:ext cx="92202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Test symbol</a:t>
            </a:r>
          </a:p>
          <a:p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Developing a functional competence in terminology </a:t>
            </a:r>
            <a:endParaRPr 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A.  essential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component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B. unimportant component,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C. right</a:t>
            </a:r>
            <a:r>
              <a:rPr lang="ar-SA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component. 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D. assessment  component </a:t>
            </a:r>
          </a:p>
          <a:p>
            <a:endParaRPr 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Latin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word of nerve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……….</a:t>
            </a:r>
          </a:p>
          <a:p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A. vena , b. nervus , c. never , d. ever </a:t>
            </a:r>
          </a:p>
          <a:p>
            <a:endParaRPr lang="ar-SA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Medical term consist of </a:t>
            </a:r>
          </a:p>
          <a:p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A . Root  , B. suffix   C. prefix  D. all of them</a:t>
            </a:r>
            <a:endParaRPr lang="ar-SA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Rhinology means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Science related with nose 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Science related with  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Larynx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Science related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Ear </a:t>
            </a:r>
          </a:p>
          <a:p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9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a\Desktop\open college 2024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24200"/>
            <a:ext cx="3409950" cy="32093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a\Desktop\open college 2024\download (1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00"/>
          <a:stretch/>
        </p:blipFill>
        <p:spPr bwMode="auto">
          <a:xfrm>
            <a:off x="4953000" y="896874"/>
            <a:ext cx="3048000" cy="23035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Manual Input 1"/>
          <p:cNvSpPr/>
          <p:nvPr/>
        </p:nvSpPr>
        <p:spPr>
          <a:xfrm>
            <a:off x="50595" y="976578"/>
            <a:ext cx="4938981" cy="5043221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I WISH  YOU HAVE </a:t>
            </a:r>
          </a:p>
          <a:p>
            <a:pPr algn="ctr"/>
            <a:r>
              <a:rPr lang="en-US" sz="4400" dirty="0" smtClean="0"/>
              <a:t>A Nice </a:t>
            </a:r>
          </a:p>
          <a:p>
            <a:pPr algn="ctr"/>
            <a:r>
              <a:rPr lang="en-US" sz="4400" dirty="0" smtClean="0"/>
              <a:t>Interesting </a:t>
            </a:r>
          </a:p>
          <a:p>
            <a:pPr algn="ctr"/>
            <a:r>
              <a:rPr lang="en-US" sz="4400" dirty="0" smtClean="0"/>
              <a:t> and Useful  </a:t>
            </a:r>
          </a:p>
          <a:p>
            <a:pPr algn="ctr"/>
            <a:r>
              <a:rPr lang="en-US" sz="4400" dirty="0" smtClean="0"/>
              <a:t>lecture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724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 of Contents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Terminology</a:t>
            </a:r>
          </a:p>
          <a:p>
            <a:r>
              <a:rPr lang="en-US" sz="2800" dirty="0"/>
              <a:t>The Significance of Learning Medical </a:t>
            </a:r>
            <a:r>
              <a:rPr lang="en-US" sz="2800" dirty="0" smtClean="0"/>
              <a:t>Terms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is </a:t>
            </a:r>
            <a:r>
              <a:rPr lang="en-US" sz="2800" dirty="0" smtClean="0"/>
              <a:t>the Medical Term</a:t>
            </a:r>
          </a:p>
          <a:p>
            <a:r>
              <a:rPr lang="en-US" sz="2800" dirty="0" smtClean="0"/>
              <a:t>Roots</a:t>
            </a:r>
          </a:p>
          <a:p>
            <a:r>
              <a:rPr lang="en-US" sz="2800" dirty="0"/>
              <a:t>Suffixes</a:t>
            </a:r>
          </a:p>
          <a:p>
            <a:r>
              <a:rPr lang="en-US" sz="2800" dirty="0"/>
              <a:t>Spelling of medical </a:t>
            </a:r>
            <a:r>
              <a:rPr lang="en-US" sz="2800" dirty="0" smtClean="0"/>
              <a:t>terms</a:t>
            </a:r>
          </a:p>
          <a:p>
            <a:r>
              <a:rPr lang="en-US" sz="2800" dirty="0"/>
              <a:t>Pronunciation of medical </a:t>
            </a:r>
            <a:r>
              <a:rPr lang="en-US" sz="2800" dirty="0" smtClean="0"/>
              <a:t>terms</a:t>
            </a:r>
          </a:p>
          <a:p>
            <a:r>
              <a:rPr lang="en-US" sz="2800" dirty="0" smtClean="0"/>
              <a:t>Test </a:t>
            </a:r>
          </a:p>
          <a:p>
            <a:r>
              <a:rPr lang="en-US" sz="2800" dirty="0" smtClean="0"/>
              <a:t>Home work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562600" y="5410200"/>
            <a:ext cx="3581400" cy="1447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2800" b="1" dirty="0">
                <a:solidFill>
                  <a:prstClr val="black"/>
                </a:solidFill>
              </a:rPr>
              <a:t>Set by Lect.</a:t>
            </a:r>
          </a:p>
          <a:p>
            <a:pPr lvl="0" algn="ctr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2800" b="1" smtClean="0">
                <a:solidFill>
                  <a:prstClr val="black"/>
                </a:solidFill>
              </a:rPr>
              <a:t>Dr. Laith</a:t>
            </a: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ar-SA" sz="2800" b="1" dirty="0" smtClean="0">
                <a:solidFill>
                  <a:prstClr val="black"/>
                </a:solidFill>
              </a:rPr>
              <a:t>&amp;</a:t>
            </a:r>
            <a:r>
              <a:rPr lang="en-US" sz="2800" b="1" dirty="0" smtClean="0">
                <a:solidFill>
                  <a:prstClr val="black"/>
                </a:solidFill>
              </a:rPr>
              <a:t>Osama / Lect. 1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4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Terminology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5413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set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terms, expressions, or symbols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associated with a certain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discipline of study, profession, or activity.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functional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competence in terminology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essential component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being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able to work in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medical field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or profession.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Medical terminology is the variety of language that health care professionals and providers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use in practicing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careers.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Many medical terms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nowadays have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been borrowed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ordinary English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words such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scanning and screening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order to learn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meanings of medical terms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students need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familiarize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themselves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the way medical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terms are structured and created. </a:t>
            </a:r>
          </a:p>
        </p:txBody>
      </p:sp>
    </p:spTree>
    <p:extLst>
      <p:ext uri="{BB962C8B-B14F-4D97-AF65-F5344CB8AC3E}">
        <p14:creationId xmlns:p14="http://schemas.microsoft.com/office/powerpoint/2010/main" val="242522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339105"/>
              </p:ext>
            </p:extLst>
          </p:nvPr>
        </p:nvGraphicFramePr>
        <p:xfrm>
          <a:off x="152400" y="762002"/>
          <a:ext cx="7772400" cy="4632960"/>
        </p:xfrm>
        <a:graphic>
          <a:graphicData uri="http://schemas.openxmlformats.org/drawingml/2006/table">
            <a:tbl>
              <a:tblPr/>
              <a:tblGrid>
                <a:gridCol w="3022600"/>
                <a:gridCol w="4749800"/>
              </a:tblGrid>
              <a:tr h="496269">
                <a:tc>
                  <a:txBody>
                    <a:bodyPr/>
                    <a:lstStyle/>
                    <a:p>
                      <a:r>
                        <a:rPr lang="en-US" sz="3200" b="1" i="0" dirty="0" smtClean="0">
                          <a:solidFill>
                            <a:srgbClr val="000000"/>
                          </a:solidFill>
                          <a:effectLst/>
                          <a:latin typeface="Segoe UI Symbol" pitchFamily="34" charset="0"/>
                          <a:ea typeface="Segoe UI Symbol" pitchFamily="34" charset="0"/>
                        </a:rPr>
                        <a:t>Current Term </a:t>
                      </a:r>
                      <a:endParaRPr lang="en-US" sz="3200" dirty="0">
                        <a:effectLst/>
                        <a:latin typeface="Segoe UI Symbol" pitchFamily="34" charset="0"/>
                        <a:ea typeface="Segoe UI Symbo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rgbClr val="000000"/>
                          </a:solidFill>
                          <a:effectLst/>
                          <a:latin typeface="Segoe UI Symbol" pitchFamily="34" charset="0"/>
                          <a:ea typeface="Segoe UI Symbol" pitchFamily="34" charset="0"/>
                        </a:rPr>
                        <a:t>Origin</a:t>
                      </a:r>
                      <a:endParaRPr lang="en-US" sz="3200" dirty="0">
                        <a:effectLst/>
                        <a:latin typeface="Segoe UI Symbol" pitchFamily="34" charset="0"/>
                        <a:ea typeface="Segoe UI Symbo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90"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artery 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Latin </a:t>
                      </a:r>
                      <a:r>
                        <a:rPr lang="en-US" sz="3200" b="0" i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arteria</a:t>
                      </a:r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Greek </a:t>
                      </a:r>
                      <a:r>
                        <a:rPr lang="en-US" sz="3200" b="0" i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arteria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90">
                <a:tc>
                  <a:txBody>
                    <a:bodyPr/>
                    <a:lstStyle/>
                    <a:p>
                      <a:r>
                        <a:rPr lang="en-US" sz="32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cardi(o) the heart </a:t>
                      </a:r>
                      <a:endParaRPr lang="en-US" sz="3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Greek </a:t>
                      </a:r>
                      <a:r>
                        <a:rPr lang="en-US" sz="3200" b="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kardia</a:t>
                      </a:r>
                      <a:endParaRPr lang="en-US" sz="3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15"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cell 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Latin </a:t>
                      </a:r>
                      <a:r>
                        <a:rPr lang="en-US" sz="3200" b="0" i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cella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15"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vein 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Latin </a:t>
                      </a:r>
                      <a:r>
                        <a:rPr lang="en-US" sz="3200" b="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vena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15"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nerve 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Latin </a:t>
                      </a:r>
                      <a:r>
                        <a:rPr lang="en-US" sz="3200" b="0" i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nervus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15">
                <a:tc>
                  <a:txBody>
                    <a:bodyPr/>
                    <a:lstStyle/>
                    <a:p>
                      <a:r>
                        <a:rPr lang="en-US" sz="3200" b="0" i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</a:t>
                      </a:r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Greek </a:t>
                      </a:r>
                      <a:r>
                        <a:rPr lang="en-US" sz="3200" b="0" i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gaster </a:t>
                      </a:r>
                      <a:r>
                        <a:rPr lang="en-US" sz="32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(stomach)</a:t>
                      </a:r>
                      <a:endParaRPr lang="en-US" sz="3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15"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cancer 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Greek </a:t>
                      </a:r>
                      <a:r>
                        <a:rPr lang="en-US" sz="3200" b="0" i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carcin</a:t>
                      </a:r>
                      <a:endParaRPr lang="en-US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2286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Latin and Greek Origins of Some Current Medical Terms</a:t>
            </a:r>
          </a:p>
        </p:txBody>
      </p:sp>
    </p:spTree>
    <p:extLst>
      <p:ext uri="{BB962C8B-B14F-4D97-AF65-F5344CB8AC3E}">
        <p14:creationId xmlns:p14="http://schemas.microsoft.com/office/powerpoint/2010/main" val="35606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227136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Medical terms constitute a </a:t>
            </a:r>
            <a:r>
              <a:rPr lang="en-US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standardized means </a:t>
            </a:r>
            <a:r>
              <a:rPr lang="en-US" sz="3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communication among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health-care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providers </a:t>
            </a:r>
            <a:r>
              <a:rPr lang="en-US" sz="3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because all such specialists use special </a:t>
            </a:r>
            <a:r>
              <a:rPr lang="en-US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terminology</a:t>
            </a:r>
          </a:p>
          <a:p>
            <a:pPr marL="0" indent="0">
              <a:buNone/>
            </a:pPr>
            <a:endParaRPr lang="en-US" sz="3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describe human body, diseases, symptoms, diagnostic procedures, </a:t>
            </a:r>
            <a:r>
              <a:rPr 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drug, </a:t>
            </a:r>
            <a:r>
              <a:rPr lang="en-US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and treatment in the fields of </a:t>
            </a:r>
            <a:r>
              <a:rPr lang="en-US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medicine.</a:t>
            </a:r>
          </a:p>
          <a:p>
            <a:pPr marL="0" indent="0">
              <a:buNone/>
            </a:pPr>
            <a:endParaRPr lang="en-US" sz="3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Medical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terms are used in both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speaking and writing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during the process of communication between </a:t>
            </a:r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health care professionals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their clients</a:t>
            </a:r>
          </a:p>
        </p:txBody>
      </p:sp>
    </p:spTree>
    <p:extLst>
      <p:ext uri="{BB962C8B-B14F-4D97-AF65-F5344CB8AC3E}">
        <p14:creationId xmlns:p14="http://schemas.microsoft.com/office/powerpoint/2010/main" val="145889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10600" cy="518160"/>
          </a:xfrm>
        </p:spPr>
        <p:txBody>
          <a:bodyPr>
            <a:noAutofit/>
          </a:bodyPr>
          <a:lstStyle/>
          <a:p>
            <a:r>
              <a:rPr lang="en-US" sz="2800" b="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Significance of Learning Medical Terms</a:t>
            </a:r>
            <a:endParaRPr lang="en-US" sz="2800" b="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36536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Medical terms enable health care workers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communicate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efficiently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each other and with their patients in one language.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ensure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complete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mutual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understanding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 issues, including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diagnosis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105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terms help us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decipher complex information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they are made up of roots, prefixes,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suffixes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>
              <a:buNone/>
            </a:pPr>
            <a:endParaRPr lang="en-US" sz="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terms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facilitate the process of documentation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make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easy and fast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frequent use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abbreviations in recording medical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information.</a:t>
            </a:r>
          </a:p>
        </p:txBody>
      </p:sp>
    </p:spTree>
    <p:extLst>
      <p:ext uri="{BB962C8B-B14F-4D97-AF65-F5344CB8AC3E}">
        <p14:creationId xmlns:p14="http://schemas.microsoft.com/office/powerpoint/2010/main" val="23025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729591"/>
              </p:ext>
            </p:extLst>
          </p:nvPr>
        </p:nvGraphicFramePr>
        <p:xfrm>
          <a:off x="0" y="762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45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Roots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6019800"/>
          </a:xfrm>
        </p:spPr>
        <p:txBody>
          <a:bodyPr/>
          <a:lstStyle/>
          <a:p>
            <a:r>
              <a:rPr lang="en-US" dirty="0"/>
              <a:t>A root is the part of a word that </a:t>
            </a:r>
            <a:r>
              <a:rPr lang="en-US" b="1" dirty="0"/>
              <a:t>carries its basic meaning</a:t>
            </a:r>
            <a:r>
              <a:rPr lang="en-US" dirty="0"/>
              <a:t>. </a:t>
            </a:r>
            <a:r>
              <a:rPr lang="en-US" dirty="0" smtClean="0"/>
              <a:t>The </a:t>
            </a:r>
            <a:r>
              <a:rPr lang="en-US" dirty="0"/>
              <a:t>root in medical </a:t>
            </a:r>
            <a:r>
              <a:rPr lang="en-US" dirty="0" smtClean="0"/>
              <a:t>terms </a:t>
            </a:r>
            <a:r>
              <a:rPr lang="en-US" b="1" dirty="0"/>
              <a:t>cannot stand </a:t>
            </a:r>
            <a:r>
              <a:rPr lang="en-US" b="1" dirty="0" smtClean="0"/>
              <a:t>alone </a:t>
            </a:r>
            <a:r>
              <a:rPr lang="en-US" b="1" dirty="0"/>
              <a:t>to give a complete meaning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/>
              <a:t>A prefix or a suffix </a:t>
            </a:r>
            <a:r>
              <a:rPr lang="en-US" dirty="0"/>
              <a:t>may be added to it in order </a:t>
            </a:r>
            <a:r>
              <a:rPr lang="en-US" b="1" dirty="0"/>
              <a:t>to make a full term that has </a:t>
            </a:r>
            <a:r>
              <a:rPr lang="en-US" b="1" dirty="0" smtClean="0"/>
              <a:t>meaning.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3276600"/>
            <a:ext cx="8382000" cy="3068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228600" y="4258102"/>
            <a:ext cx="1795818" cy="694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stomach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324600" y="4267200"/>
            <a:ext cx="2812143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isual examination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171700" y="3200400"/>
            <a:ext cx="4495800" cy="6226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visual examination of the stomach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61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322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WHITE 2">
      <a:dk1>
        <a:sysClr val="windowText" lastClr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7266</TotalTime>
  <Words>439</Words>
  <Application>Microsoft Office PowerPoint</Application>
  <PresentationFormat>عرض على الشاشة (3:4)‏</PresentationFormat>
  <Paragraphs>100</Paragraphs>
  <Slides>12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وافر</vt:lpstr>
      <vt:lpstr>عرض تقديمي في PowerPoint</vt:lpstr>
      <vt:lpstr>List of Contents</vt:lpstr>
      <vt:lpstr>Terminology</vt:lpstr>
      <vt:lpstr>عرض تقديمي في PowerPoint</vt:lpstr>
      <vt:lpstr>عرض تقديمي في PowerPoint</vt:lpstr>
      <vt:lpstr>The Significance of Learning Medical Terms</vt:lpstr>
      <vt:lpstr>عرض تقديمي في PowerPoint</vt:lpstr>
      <vt:lpstr>Roots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DR.Ahmed Saker 2O11</cp:lastModifiedBy>
  <cp:revision>67</cp:revision>
  <dcterms:created xsi:type="dcterms:W3CDTF">2022-12-09T11:19:13Z</dcterms:created>
  <dcterms:modified xsi:type="dcterms:W3CDTF">2024-03-19T17:25:59Z</dcterms:modified>
</cp:coreProperties>
</file>