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2" r:id="rId4"/>
    <p:sldId id="271" r:id="rId5"/>
    <p:sldId id="273" r:id="rId6"/>
    <p:sldId id="296" r:id="rId7"/>
    <p:sldId id="276" r:id="rId8"/>
    <p:sldId id="277" r:id="rId9"/>
    <p:sldId id="278" r:id="rId10"/>
    <p:sldId id="279" r:id="rId11"/>
    <p:sldId id="257" r:id="rId12"/>
    <p:sldId id="258" r:id="rId13"/>
    <p:sldId id="264" r:id="rId14"/>
    <p:sldId id="294" r:id="rId15"/>
    <p:sldId id="295" r:id="rId16"/>
    <p:sldId id="281" r:id="rId17"/>
    <p:sldId id="282" r:id="rId18"/>
    <p:sldId id="280" r:id="rId19"/>
    <p:sldId id="297" r:id="rId20"/>
    <p:sldId id="283" r:id="rId2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D3"/>
    <a:srgbClr val="FEF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FF62C9E-E76C-410D-ADB4-DFAF810EC651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B6ABB99-F025-48A3-A61E-ABC6EEAE45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246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026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78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735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133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64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017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4163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2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0422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51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543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FDF2-BA6C-4ACA-9E02-DC11A1375DA3}" type="datetimeFigureOut">
              <a:rPr lang="ar-IQ" smtClean="0"/>
              <a:t>11/09/1445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6DE2-9DB5-4CE0-87C0-770CADFDC5F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387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777" y="1024701"/>
            <a:ext cx="110131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ontractile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excitation-contraction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coupling</a:t>
            </a: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Lecture (2)theoretical 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Applied physiology</a:t>
            </a:r>
            <a:endParaRPr lang="en-US" dirty="0">
              <a:latin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</a:rPr>
              <a:t>By : MSC </a:t>
            </a:r>
            <a:r>
              <a:rPr lang="en-US" dirty="0" err="1" smtClean="0">
                <a:latin typeface="Times New Roman" panose="02020603050405020304" pitchFamily="18" charset="0"/>
              </a:rPr>
              <a:t>Khitam</a:t>
            </a:r>
            <a:r>
              <a:rPr lang="en-US" dirty="0" smtClean="0">
                <a:latin typeface="Times New Roman" panose="02020603050405020304" pitchFamily="18" charset="0"/>
              </a:rPr>
              <a:t> AL-</a:t>
            </a:r>
            <a:r>
              <a:rPr lang="en-US" dirty="0" err="1" smtClean="0">
                <a:latin typeface="Times New Roman" panose="02020603050405020304" pitchFamily="18" charset="0"/>
              </a:rPr>
              <a:t>mohammed</a:t>
            </a:r>
            <a:endParaRPr lang="ar-IQ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435" y="3886199"/>
            <a:ext cx="3267636" cy="2151529"/>
          </a:xfrm>
          <a:prstGeom prst="rect">
            <a:avLst/>
          </a:prstGeom>
        </p:spPr>
      </p:pic>
      <p:sp>
        <p:nvSpPr>
          <p:cNvPr id="4" name="Pentagon 3"/>
          <p:cNvSpPr/>
          <p:nvPr/>
        </p:nvSpPr>
        <p:spPr>
          <a:xfrm>
            <a:off x="7826188" y="680439"/>
            <a:ext cx="3482787" cy="1183341"/>
          </a:xfrm>
          <a:prstGeom prst="homePlat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Al-</a:t>
            </a:r>
            <a:r>
              <a:rPr lang="en-US" dirty="0" err="1" smtClean="0"/>
              <a:t>ayen</a:t>
            </a:r>
            <a:r>
              <a:rPr lang="en-US" dirty="0" smtClean="0"/>
              <a:t> Iraqi university </a:t>
            </a:r>
          </a:p>
          <a:p>
            <a:pPr algn="ctr"/>
            <a:r>
              <a:rPr lang="en-US" dirty="0" smtClean="0"/>
              <a:t>College of </a:t>
            </a:r>
            <a:r>
              <a:rPr lang="en-US" dirty="0" err="1" smtClean="0"/>
              <a:t>Heaith</a:t>
            </a:r>
            <a:r>
              <a:rPr lang="en-US" dirty="0" smtClean="0"/>
              <a:t> &amp;Medical Technology</a:t>
            </a:r>
          </a:p>
          <a:p>
            <a:pPr algn="ctr"/>
            <a:r>
              <a:rPr lang="en-US" dirty="0" smtClean="0"/>
              <a:t>Department of </a:t>
            </a:r>
            <a:r>
              <a:rPr lang="en-US" dirty="0" err="1" smtClean="0"/>
              <a:t>Anasthesia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309282"/>
            <a:ext cx="3065928" cy="19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" y="1054391"/>
            <a:ext cx="71013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Times New Roman" panose="02020603050405020304" pitchFamily="18" charset="0"/>
              </a:rPr>
              <a:t>Tropomyosin and troponin </a:t>
            </a:r>
            <a:endParaRPr lang="fr-FR" sz="2400" b="1" dirty="0"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relaxed muscle, myosin is blocked from binding to actin because strands of tropomyosin cover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myosin-binding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on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tropomyosin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strands in turn are held in place by troponin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 ions (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GB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 to troponin,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troponin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undergoes a change in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tropomyosin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from myosin-binding sites on actin and muscle contraction subsequently begins as myosin binds to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16" t="15233" r="13908" b="22250"/>
          <a:stretch/>
        </p:blipFill>
        <p:spPr>
          <a:xfrm>
            <a:off x="7953645" y="1178365"/>
            <a:ext cx="4199026" cy="1476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22" t="55542" r="14167" b="19072"/>
          <a:stretch/>
        </p:blipFill>
        <p:spPr>
          <a:xfrm>
            <a:off x="7826478" y="4744668"/>
            <a:ext cx="4365522" cy="19420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93496"/>
            <a:ext cx="5586413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</a:t>
            </a:r>
            <a:r>
              <a:rPr lang="en-GB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Microscopic Anatomy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080525" y="3316869"/>
            <a:ext cx="1327352" cy="2508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173773" y="2777857"/>
            <a:ext cx="101822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Ca2+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469988"/>
            <a:ext cx="5943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Cardiac Excitation-Contraction Coupling describes the molecular mechanisms by which the </a:t>
            </a:r>
            <a:r>
              <a:rPr lang="en-US" sz="2400" u="sng" dirty="0"/>
              <a:t>cardiac action potential</a:t>
            </a:r>
            <a:r>
              <a:rPr lang="en-US" sz="2400" dirty="0"/>
              <a:t> initiates physical contraction of the </a:t>
            </a:r>
            <a:r>
              <a:rPr lang="en-US" sz="2400" dirty="0" err="1"/>
              <a:t>cardiomyocyte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Excitation-Contraction </a:t>
            </a:r>
            <a:r>
              <a:rPr lang="en-US" sz="2400" dirty="0"/>
              <a:t>Coupling within </a:t>
            </a:r>
            <a:r>
              <a:rPr lang="en-US" sz="2400" dirty="0" err="1"/>
              <a:t>Cardiomyocytes</a:t>
            </a:r>
            <a:r>
              <a:rPr lang="en-US" sz="2400" dirty="0"/>
              <a:t> is largely similar to that observed in Skeletal Muscle with some important </a:t>
            </a:r>
            <a:r>
              <a:rPr lang="en-US" sz="2400" dirty="0" smtClean="0"/>
              <a:t>differences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09222"/>
            <a:ext cx="9918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/>
              <a:t>D</a:t>
            </a:r>
            <a:r>
              <a:rPr lang="fr-FR" sz="2400" b="1" dirty="0" err="1" smtClean="0"/>
              <a:t>efinition</a:t>
            </a:r>
            <a:r>
              <a:rPr lang="fr-FR" sz="2400" b="1" dirty="0" smtClean="0"/>
              <a:t> of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excitation-contraction coupling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ECC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28" y="2698587"/>
            <a:ext cx="5343972" cy="24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5565"/>
            <a:ext cx="521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/>
              <a:t>Calcium-Induced Calcium Release (1)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pic>
        <p:nvPicPr>
          <p:cNvPr id="6" name="Picture 5" descr="excitation-contraction coupl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/>
          <a:stretch/>
        </p:blipFill>
        <p:spPr bwMode="auto">
          <a:xfrm>
            <a:off x="6533535" y="1819450"/>
            <a:ext cx="5794888" cy="3984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1601243"/>
            <a:ext cx="56928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Action </a:t>
            </a:r>
            <a:r>
              <a:rPr lang="fr-FR" sz="2000" dirty="0" err="1" smtClean="0"/>
              <a:t>potentials</a:t>
            </a:r>
            <a:r>
              <a:rPr lang="fr-FR" sz="2000" dirty="0" smtClean="0"/>
              <a:t> traveling </a:t>
            </a:r>
            <a:r>
              <a:rPr lang="fr-FR" sz="2000" dirty="0" err="1" smtClean="0"/>
              <a:t>along</a:t>
            </a:r>
            <a:r>
              <a:rPr lang="fr-FR" sz="2000" dirty="0" smtClean="0"/>
              <a:t> the </a:t>
            </a:r>
            <a:r>
              <a:rPr lang="fr-FR" sz="2000" dirty="0" err="1" smtClean="0"/>
              <a:t>sarcolemma</a:t>
            </a:r>
            <a:r>
              <a:rPr lang="fr-FR" sz="2000" dirty="0" smtClean="0"/>
              <a:t> and down </a:t>
            </a:r>
            <a:r>
              <a:rPr lang="fr-FR" sz="2000" dirty="0" err="1" smtClean="0"/>
              <a:t>into</a:t>
            </a:r>
            <a:r>
              <a:rPr lang="fr-FR" sz="2000" dirty="0" smtClean="0"/>
              <a:t> the transverse tubule (T-tubule) system </a:t>
            </a:r>
            <a:r>
              <a:rPr lang="fr-FR" sz="2000" dirty="0" err="1" smtClean="0"/>
              <a:t>depolarize</a:t>
            </a:r>
            <a:r>
              <a:rPr lang="fr-FR" sz="2000" dirty="0" smtClean="0"/>
              <a:t> the </a:t>
            </a:r>
            <a:r>
              <a:rPr lang="fr-FR" sz="2000" dirty="0" err="1" smtClean="0"/>
              <a:t>cell</a:t>
            </a:r>
            <a:r>
              <a:rPr lang="fr-FR" sz="2000" dirty="0" smtClean="0"/>
              <a:t> membrane.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strike="sngStrike" dirty="0" smtClean="0"/>
              <a:t>Voltage-sensitive </a:t>
            </a:r>
            <a:r>
              <a:rPr lang="fr-FR" sz="2000" strike="sngStrike" dirty="0" err="1" smtClean="0"/>
              <a:t>dihydropyridine</a:t>
            </a:r>
            <a:r>
              <a:rPr lang="fr-FR" sz="2000" strike="sngStrike" dirty="0" smtClean="0"/>
              <a:t> (DHP) </a:t>
            </a:r>
            <a:r>
              <a:rPr lang="fr-FR" sz="2000" strike="sngStrike" dirty="0" err="1" smtClean="0"/>
              <a:t>receptors</a:t>
            </a:r>
            <a:r>
              <a:rPr lang="fr-FR" sz="2000" strike="sngStrike" dirty="0" smtClean="0"/>
              <a:t> (L-type </a:t>
            </a:r>
            <a:r>
              <a:rPr lang="fr-FR" sz="2000" dirty="0" smtClean="0"/>
              <a:t>calcium </a:t>
            </a:r>
            <a:r>
              <a:rPr lang="fr-FR" sz="2000" dirty="0" err="1" smtClean="0"/>
              <a:t>channels</a:t>
            </a:r>
            <a:r>
              <a:rPr lang="fr-FR" sz="2000" dirty="0" smtClean="0"/>
              <a:t>) open to permit calcium entry </a:t>
            </a:r>
            <a:r>
              <a:rPr lang="fr-FR" sz="2000" dirty="0" err="1" smtClean="0"/>
              <a:t>into</a:t>
            </a:r>
            <a:r>
              <a:rPr lang="fr-FR" sz="2000" dirty="0" smtClean="0"/>
              <a:t> the </a:t>
            </a:r>
            <a:r>
              <a:rPr lang="fr-FR" sz="2000" dirty="0" err="1" smtClean="0"/>
              <a:t>cell</a:t>
            </a:r>
            <a:r>
              <a:rPr lang="fr-FR" sz="2000" dirty="0" smtClean="0"/>
              <a:t> </a:t>
            </a:r>
            <a:r>
              <a:rPr lang="fr-FR" sz="2000" dirty="0" err="1" smtClean="0"/>
              <a:t>during</a:t>
            </a:r>
            <a:r>
              <a:rPr lang="fr-FR" sz="2000" dirty="0" smtClean="0"/>
              <a:t> phase 2 of the action </a:t>
            </a:r>
            <a:r>
              <a:rPr lang="fr-FR" sz="2000" dirty="0" err="1" smtClean="0"/>
              <a:t>potential</a:t>
            </a:r>
            <a:r>
              <a:rPr lang="fr-FR" sz="20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Calcium influx triggers a </a:t>
            </a:r>
            <a:r>
              <a:rPr lang="fr-FR" sz="2000" dirty="0" err="1" smtClean="0"/>
              <a:t>subsequent</a:t>
            </a:r>
            <a:r>
              <a:rPr lang="fr-FR" sz="2000" dirty="0" smtClean="0"/>
              <a:t> release of calcium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stored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sarcoplasmic</a:t>
            </a:r>
            <a:r>
              <a:rPr lang="fr-FR" sz="2000" dirty="0" smtClean="0"/>
              <a:t> </a:t>
            </a:r>
            <a:r>
              <a:rPr lang="fr-FR" sz="2000" dirty="0" err="1" smtClean="0"/>
              <a:t>reticulum</a:t>
            </a:r>
            <a:r>
              <a:rPr lang="fr-FR" sz="2000" dirty="0" smtClean="0"/>
              <a:t> (SR)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calcium-release </a:t>
            </a:r>
            <a:r>
              <a:rPr lang="fr-FR" sz="2000" dirty="0" err="1" smtClean="0"/>
              <a:t>channels</a:t>
            </a:r>
            <a:r>
              <a:rPr lang="fr-FR" sz="2000" dirty="0" smtClean="0"/>
              <a:t> ("</a:t>
            </a:r>
            <a:r>
              <a:rPr lang="fr-FR" sz="2000" dirty="0" err="1" smtClean="0"/>
              <a:t>ryanodine</a:t>
            </a:r>
            <a:r>
              <a:rPr lang="fr-FR" sz="2000" dirty="0" smtClean="0"/>
              <a:t> </a:t>
            </a:r>
            <a:r>
              <a:rPr lang="fr-FR" sz="2000" dirty="0" err="1" smtClean="0"/>
              <a:t>receptors</a:t>
            </a:r>
            <a:r>
              <a:rPr lang="fr-FR" sz="2000" dirty="0" smtClean="0"/>
              <a:t>") RYR</a:t>
            </a:r>
            <a:r>
              <a:rPr lang="en-US" sz="2000" dirty="0" smtClean="0"/>
              <a:t>2</a:t>
            </a:r>
            <a:r>
              <a:rPr lang="fr-FR" sz="2000" dirty="0" smtClean="0"/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and </a:t>
            </a:r>
            <a:r>
              <a:rPr lang="fr-FR" sz="2000" dirty="0" err="1" smtClean="0"/>
              <a:t>increasing</a:t>
            </a:r>
            <a:r>
              <a:rPr lang="fr-FR" sz="2000" dirty="0" smtClean="0"/>
              <a:t> </a:t>
            </a:r>
            <a:r>
              <a:rPr lang="fr-FR" sz="2000" dirty="0" err="1" smtClean="0"/>
              <a:t>intracellular</a:t>
            </a:r>
            <a:r>
              <a:rPr lang="fr-FR" sz="2000" dirty="0" smtClean="0"/>
              <a:t> calcium concentration </a:t>
            </a:r>
            <a:r>
              <a:rPr lang="fr-FR" sz="2000" strike="sngStrike" dirty="0" err="1" smtClean="0"/>
              <a:t>from</a:t>
            </a:r>
            <a:r>
              <a:rPr lang="fr-FR" sz="2000" strike="sngStrike" dirty="0" smtClean="0"/>
              <a:t> about 10-7 to 10-5 M.</a:t>
            </a:r>
            <a:endParaRPr lang="fr-FR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20237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9137"/>
            <a:ext cx="71750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unlike 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skeletal muscle myocytes, the sarcoplasmic reticulum of </a:t>
            </a:r>
            <a:r>
              <a:rPr lang="en-US" sz="2400" dirty="0" err="1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cardiomyocytes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 is not very extensive and does not provide a sufficient store of calcium ions. </a:t>
            </a:r>
            <a:endParaRPr lang="en-US" sz="2400" dirty="0" smtClean="0">
              <a:solidFill>
                <a:srgbClr val="3B3B3B"/>
              </a:solidFill>
              <a:latin typeface="Arial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B3B3B"/>
              </a:solidFill>
              <a:latin typeface="Arial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Instead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, a sizable proportion of calcium enters the </a:t>
            </a:r>
            <a:r>
              <a:rPr lang="en-US" sz="2400" dirty="0" err="1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cardiomyocytes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 through L-type calcium channels on the </a:t>
            </a:r>
            <a:r>
              <a:rPr lang="en-US" sz="2400" dirty="0" err="1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cardiomyocyte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 membrane during the unique, Plateau Phase of the cardiac action potential. </a:t>
            </a:r>
            <a:endParaRPr lang="en-US" sz="2400" dirty="0" smtClean="0">
              <a:solidFill>
                <a:srgbClr val="3B3B3B"/>
              </a:solidFill>
              <a:latin typeface="Arial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B3B3B"/>
              </a:solidFill>
              <a:latin typeface="Arial" panose="020B0604020202020204" pitchFamily="34" charset="0"/>
              <a:ea typeface="Times New Roman" panose="02020603050405020304" pitchFamily="18" charset="0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Consequently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, a critical portion of calcium entering </a:t>
            </a:r>
            <a:r>
              <a:rPr lang="en-US" sz="2400" dirty="0" err="1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cardiomyocytes</a:t>
            </a:r>
            <a:r>
              <a:rPr lang="en-US" sz="2400" dirty="0">
                <a:solidFill>
                  <a:srgbClr val="3B3B3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 following depolarization is derived from an extracellular source.</a:t>
            </a:r>
            <a:endParaRPr lang="ar-IQ" sz="2400" dirty="0"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8791"/>
            <a:ext cx="5212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Calcium-Induced Calcium </a:t>
            </a:r>
            <a:r>
              <a:rPr lang="en-US" sz="2400" b="1" dirty="0" smtClean="0"/>
              <a:t>Release (2)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700"/>
          <a:stretch/>
        </p:blipFill>
        <p:spPr>
          <a:xfrm>
            <a:off x="9138469" y="919624"/>
            <a:ext cx="3053531" cy="205217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327"/>
          <a:stretch/>
        </p:blipFill>
        <p:spPr>
          <a:xfrm>
            <a:off x="10781348" y="4092676"/>
            <a:ext cx="1410652" cy="2699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187" t="8635" r="9027" b="36967"/>
          <a:stretch/>
        </p:blipFill>
        <p:spPr>
          <a:xfrm>
            <a:off x="8045245" y="2293374"/>
            <a:ext cx="1327354" cy="109138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919884" y="1460090"/>
            <a:ext cx="118494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Ca2+ open</a:t>
            </a:r>
            <a:endParaRPr lang="ar-IQ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8266471" y="1829422"/>
            <a:ext cx="245883" cy="677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78372"/>
            <a:ext cx="5663382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Excitation–Contraction </a:t>
            </a: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Coupling (1)</a:t>
            </a:r>
          </a:p>
          <a:p>
            <a:pPr marL="457200" indent="-457200" algn="just">
              <a:lnSpc>
                <a:spcPct val="107000"/>
              </a:lnSpc>
              <a:buAutoNum type="arabicPeriod"/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 in the sarcoplasm starts muscle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contraction</a:t>
            </a: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buAutoNum type="arabicPeriod"/>
            </a:pP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When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muscle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relaxed, the concentration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its sarcoplasm is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huge amount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 inside the sarcoplasmic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reticulum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As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muscle action potential propagates along the sarcolemma and into the T tubules, it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 Ca2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n-GB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 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channels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SR membrane to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40" y="1738128"/>
            <a:ext cx="5320860" cy="35934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</p:spTree>
    <p:extLst>
      <p:ext uri="{BB962C8B-B14F-4D97-AF65-F5344CB8AC3E}">
        <p14:creationId xmlns:p14="http://schemas.microsoft.com/office/powerpoint/2010/main" val="10369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2255"/>
            <a:ext cx="6327058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Excitation–Contraction </a:t>
            </a: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Coupling (2)</a:t>
            </a: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When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channels open,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flows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 of the SR into the sarcoplasm around the thick and thin filaments.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concentration in the sarcoplasm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rises.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The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released calcium ions combine with troponin, causing it to change shape. </a:t>
            </a: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</a:pP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7.This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conformational change moves </a:t>
            </a:r>
            <a:r>
              <a:rPr lang="en-GB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tropomyosin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away from the myosin-binding sites on actin. </a:t>
            </a:r>
            <a:endParaRPr lang="en-GB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Once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binding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sites are free, myosin heads bind to them to form </a:t>
            </a:r>
            <a:r>
              <a:rPr lang="en-GB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cross-bridges and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contraction cycle begins. 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277"/>
          <a:stretch/>
        </p:blipFill>
        <p:spPr>
          <a:xfrm>
            <a:off x="7918819" y="980159"/>
            <a:ext cx="4125697" cy="56020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</p:spTree>
    <p:extLst>
      <p:ext uri="{BB962C8B-B14F-4D97-AF65-F5344CB8AC3E}">
        <p14:creationId xmlns:p14="http://schemas.microsoft.com/office/powerpoint/2010/main" val="37742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054391"/>
            <a:ext cx="52799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Contraction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Cycle: 4 steps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myosin head hydrolyzes ATP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myosin to actin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cross-bridges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stroke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cross-bridge open and rotates toward the center of the sarcomere, sliding the actin filament to the center.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Detachment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myosin from actin.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68" r="4728"/>
          <a:stretch/>
        </p:blipFill>
        <p:spPr>
          <a:xfrm>
            <a:off x="8479574" y="4800600"/>
            <a:ext cx="3445557" cy="2005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69332"/>
            <a:ext cx="5586413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Mechanism of contraction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pic>
        <p:nvPicPr>
          <p:cNvPr id="2052" name="Picture 4" descr="Best Muscle Contraction GIFs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41" y="1107387"/>
            <a:ext cx="5313017" cy="31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8" r="4728"/>
          <a:stretch/>
        </p:blipFill>
        <p:spPr>
          <a:xfrm>
            <a:off x="854984" y="1078241"/>
            <a:ext cx="9928545" cy="5779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</p:spTree>
    <p:extLst>
      <p:ext uri="{BB962C8B-B14F-4D97-AF65-F5344CB8AC3E}">
        <p14:creationId xmlns:p14="http://schemas.microsoft.com/office/powerpoint/2010/main" val="42434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5855"/>
            <a:ext cx="5586413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Muscle contraction</a:t>
            </a:r>
            <a:endParaRPr lang="fr-FR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28427"/>
            <a:ext cx="6681019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contraction occurs because myosin heads attach to and “walk” along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filaments at both ends of a sarcomere, progressively pulling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filaments toward the M line.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result,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sarcomere shortens.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Shortening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sarcomeres causes shortening of the whole muscle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turn leads to shortening of the entire muscle.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651" y="5043949"/>
            <a:ext cx="1487755" cy="18140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pic>
        <p:nvPicPr>
          <p:cNvPr id="4098" name="Picture 2" descr="Learn Physiology of Muscle Contraction in 4 minutes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19" y="1628427"/>
            <a:ext cx="4097998" cy="31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253" y="317090"/>
            <a:ext cx="5126393" cy="62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8483"/>
            <a:ext cx="5586413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</a:t>
            </a:r>
            <a:r>
              <a:rPr lang="en-GB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Microscopic Anatomy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73709"/>
            <a:ext cx="5058697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sarcolemma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is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plasma membrane of a muscle cell.</a:t>
            </a: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ransverse (T) tubules: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Thousands of tiny invaginations of the sarcolemma. are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filled with interstitial fluid.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sarcoplasm: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cytoplasm of a muscle </a:t>
            </a:r>
            <a:r>
              <a:rPr lang="en-GB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99" y="3520292"/>
            <a:ext cx="6145301" cy="19508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sp>
        <p:nvSpPr>
          <p:cNvPr id="13" name="&quot;No&quot; Symbol 12"/>
          <p:cNvSpPr/>
          <p:nvPr/>
        </p:nvSpPr>
        <p:spPr>
          <a:xfrm>
            <a:off x="11061290" y="36561"/>
            <a:ext cx="1061883" cy="117180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77" y="166537"/>
            <a:ext cx="10326330" cy="66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4827"/>
            <a:ext cx="558641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</a:t>
            </a:r>
            <a:r>
              <a:rPr lang="en-GB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Microscopic Anatomy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85381"/>
            <a:ext cx="5796116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Myofibrils</a:t>
            </a:r>
            <a:r>
              <a:rPr lang="en-GB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 contractile organelles of skeletal muscle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Sarcoplasmic Reticulum</a:t>
            </a:r>
            <a:r>
              <a:rPr lang="en-GB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sacs filled of fluid encircles each myofibril.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relaxed muscle </a:t>
            </a:r>
            <a:r>
              <a:rPr lang="en-GB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sarcoplasmic reticulum stores calcium ions </a:t>
            </a: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en-GB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 of Ca 2+  from the sarcoplasmic reticulum triggers muscle contraction.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49" r="1735" b="3155"/>
          <a:stretch/>
        </p:blipFill>
        <p:spPr>
          <a:xfrm>
            <a:off x="6968612" y="1315331"/>
            <a:ext cx="5223387" cy="554266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8171905" y="1156792"/>
            <a:ext cx="281053" cy="2768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84062" y="3870825"/>
            <a:ext cx="281053" cy="27688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30767" y="1156792"/>
            <a:ext cx="281053" cy="276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259761" y="1064456"/>
            <a:ext cx="281053" cy="276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12521" y="1931038"/>
            <a:ext cx="281053" cy="276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sp>
        <p:nvSpPr>
          <p:cNvPr id="17" name="&quot;No&quot; Symbol 16"/>
          <p:cNvSpPr/>
          <p:nvPr/>
        </p:nvSpPr>
        <p:spPr>
          <a:xfrm>
            <a:off x="11061290" y="36561"/>
            <a:ext cx="1061883" cy="117180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r="25786"/>
          <a:stretch/>
        </p:blipFill>
        <p:spPr>
          <a:xfrm>
            <a:off x="8723209" y="2567621"/>
            <a:ext cx="3389179" cy="1694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56111" cy="68039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662058" y="3056709"/>
            <a:ext cx="2991393" cy="7837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662058" y="3135089"/>
            <a:ext cx="2796498" cy="98297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593826" y="3878826"/>
            <a:ext cx="545690" cy="156332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743654" y="4389121"/>
            <a:ext cx="3798552" cy="1053034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>
            <a:off x="9448647" y="3056708"/>
            <a:ext cx="389789" cy="1117086"/>
          </a:xfrm>
          <a:prstGeom prst="leftBrac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223180" y="5427828"/>
            <a:ext cx="100860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myofibril</a:t>
            </a:r>
            <a:endParaRPr lang="en-GB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62789" y="0"/>
            <a:ext cx="281053" cy="276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5546" y="49564"/>
            <a:ext cx="281053" cy="276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4489" y="806874"/>
            <a:ext cx="281053" cy="2768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76378" y="2381615"/>
            <a:ext cx="1467464" cy="560688"/>
          </a:xfrm>
          <a:prstGeom prst="rect">
            <a:avLst/>
          </a:prstGeom>
          <a:solidFill>
            <a:srgbClr val="FEF1EF"/>
          </a:solidFill>
          <a:ln>
            <a:solidFill>
              <a:srgbClr val="FEF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8" name="&quot;No&quot; Symbol 27"/>
          <p:cNvSpPr/>
          <p:nvPr/>
        </p:nvSpPr>
        <p:spPr>
          <a:xfrm>
            <a:off x="11061290" y="36561"/>
            <a:ext cx="1061883" cy="117180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52681"/>
            <a:ext cx="542740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Sarcomere: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filaments inside a myofibril are arranged in compartments called 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sarcomeres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Filaments: 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myofibrils are smaller protein structures called 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filaments (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protein actin or protein myosin).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142" y="2780817"/>
            <a:ext cx="4600575" cy="3781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699" y="589828"/>
            <a:ext cx="2479018" cy="216285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636422" y="3624605"/>
            <a:ext cx="414858" cy="114230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6612504">
            <a:off x="8430033" y="5385815"/>
            <a:ext cx="412713" cy="1441576"/>
          </a:xfrm>
          <a:prstGeom prst="downArrow">
            <a:avLst>
              <a:gd name="adj1" fmla="val 59695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3064291">
            <a:off x="10619752" y="2841786"/>
            <a:ext cx="254564" cy="860949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3064291">
            <a:off x="10440998" y="2506693"/>
            <a:ext cx="254564" cy="8609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25786"/>
          <a:stretch/>
        </p:blipFill>
        <p:spPr>
          <a:xfrm>
            <a:off x="8942486" y="706709"/>
            <a:ext cx="2934563" cy="17205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533782"/>
            <a:ext cx="558641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</a:t>
            </a:r>
            <a:r>
              <a:rPr lang="en-GB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Microscopic Anatomy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sp>
        <p:nvSpPr>
          <p:cNvPr id="18" name="&quot;No&quot; Symbol 17"/>
          <p:cNvSpPr/>
          <p:nvPr/>
        </p:nvSpPr>
        <p:spPr>
          <a:xfrm>
            <a:off x="117987" y="24026"/>
            <a:ext cx="1061883" cy="117180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781" y="2544096"/>
            <a:ext cx="384630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We Start here </a:t>
            </a:r>
            <a:endParaRPr lang="ar-IQ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72851"/>
            <a:ext cx="51545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+mj-cs"/>
              </a:rPr>
              <a:t>Contractile proteins:</a:t>
            </a:r>
            <a:r>
              <a:rPr lang="en-US" sz="2400" dirty="0" smtClean="0">
                <a:latin typeface="Times New Roman" panose="02020603050405020304" pitchFamily="18" charset="0"/>
                <a:cs typeface="+mj-cs"/>
              </a:rPr>
              <a:t> </a:t>
            </a:r>
            <a:endParaRPr lang="en-GB" sz="2400" dirty="0">
              <a:latin typeface="Times New Roman" panose="02020603050405020304" pitchFamily="18" charset="0"/>
              <a:cs typeface="+mj-cs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myosin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n-GB" sz="2400" dirty="0" smtClean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actin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 smtClean="0">
              <a:latin typeface="Times New Roman" panose="02020603050405020304" pitchFamily="18" charset="0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+mj-cs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+mj-cs"/>
              </a:rPr>
              <a:t>egulatory proteins</a:t>
            </a:r>
            <a:r>
              <a:rPr lang="en-US" sz="2400" dirty="0" smtClean="0">
                <a:latin typeface="Times New Roman" panose="02020603050405020304" pitchFamily="18" charset="0"/>
                <a:cs typeface="+mj-cs"/>
              </a:rPr>
              <a:t>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cs typeface="+mj-cs"/>
              </a:rPr>
              <a:t>tropomyosin </a:t>
            </a:r>
            <a:endParaRPr lang="fr-FR" sz="2400" dirty="0" smtClean="0">
              <a:latin typeface="Times New Roman" panose="02020603050405020304" pitchFamily="18" charset="0"/>
              <a:cs typeface="+mj-cs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fr-FR" sz="2400" dirty="0" smtClean="0">
              <a:latin typeface="Times New Roman" panose="02020603050405020304" pitchFamily="18" charset="0"/>
              <a:cs typeface="+mj-cs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cs typeface="+mj-cs"/>
              </a:rPr>
              <a:t>troponin </a:t>
            </a:r>
            <a:endParaRPr lang="fr-FR" sz="2400" dirty="0">
              <a:latin typeface="Times New Roman" panose="02020603050405020304" pitchFamily="18" charset="0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 smtClean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93496"/>
            <a:ext cx="5586413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</a:t>
            </a:r>
            <a:r>
              <a:rPr lang="en-GB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Microscopic Anatomy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9587" y="1888185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IQ" dirty="0"/>
          </a:p>
        </p:txBody>
      </p:sp>
      <p:sp>
        <p:nvSpPr>
          <p:cNvPr id="9" name="Rectangle 8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795" t="16339" r="8885"/>
          <a:stretch/>
        </p:blipFill>
        <p:spPr>
          <a:xfrm>
            <a:off x="7352070" y="1888185"/>
            <a:ext cx="4788309" cy="19990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248" y="4913312"/>
            <a:ext cx="3363732" cy="17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35385"/>
            <a:ext cx="6437672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Myosin: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functions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motor protein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r-F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hich</a:t>
            </a:r>
            <a:r>
              <a:rPr lang="fr-F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pull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various cellular structures to achieve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</a:p>
          <a:p>
            <a:pPr lvl="1" algn="just">
              <a:lnSpc>
                <a:spcPct val="107000"/>
              </a:lnSpc>
            </a:pP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myosin tail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points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sarcomere. </a:t>
            </a:r>
            <a:endParaRPr lang="en-GB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fr-F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myosin heads project outward and extending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toward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surrounding filaments which contain Actin.   </a:t>
            </a:r>
            <a:endParaRPr 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329" y="3131908"/>
            <a:ext cx="3341005" cy="16465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593496"/>
            <a:ext cx="5586413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</a:t>
            </a:r>
            <a:r>
              <a:rPr lang="en-GB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Microscopic Anatomy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41228" r="7502"/>
          <a:stretch/>
        </p:blipFill>
        <p:spPr>
          <a:xfrm>
            <a:off x="7979564" y="5346289"/>
            <a:ext cx="4212436" cy="102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0382865" y="4778477"/>
            <a:ext cx="14748" cy="90702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earn Ultrastructure of Myofibril- Actin and Myosin in 3 minutes.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947" y="845576"/>
            <a:ext cx="2072507" cy="15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956" y="1945428"/>
            <a:ext cx="4318763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Actin </a:t>
            </a:r>
          </a:p>
          <a:p>
            <a:pPr lvl="1" algn="just">
              <a:lnSpc>
                <a:spcPct val="107000"/>
              </a:lnSpc>
            </a:pPr>
            <a:endParaRPr lang="en-GB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actin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molecules join to form an actin filament that is twisted into a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helix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GB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actin molecule is a myosin-binding site, where a myosin head can 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attach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3" r="13219"/>
          <a:stretch/>
        </p:blipFill>
        <p:spPr>
          <a:xfrm>
            <a:off x="7229168" y="1247777"/>
            <a:ext cx="4962832" cy="25220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46979" y="0"/>
            <a:ext cx="7799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Contractile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cardiomyocytes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excitation-contraction coupling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593496"/>
            <a:ext cx="5586413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Muscle </a:t>
            </a:r>
            <a:r>
              <a:rPr lang="en-GB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fibers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Microscopic Anatomy </a:t>
            </a:r>
            <a:endParaRPr lang="fr-FR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893" y="4617537"/>
            <a:ext cx="4554107" cy="1749704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8657303" y="3672348"/>
            <a:ext cx="582562" cy="181405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905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Maher</cp:lastModifiedBy>
  <cp:revision>41</cp:revision>
  <dcterms:created xsi:type="dcterms:W3CDTF">2022-10-21T19:10:40Z</dcterms:created>
  <dcterms:modified xsi:type="dcterms:W3CDTF">2024-03-20T02:51:53Z</dcterms:modified>
</cp:coreProperties>
</file>