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57" r:id="rId2"/>
    <p:sldId id="272" r:id="rId3"/>
    <p:sldId id="258" r:id="rId4"/>
    <p:sldId id="273" r:id="rId5"/>
    <p:sldId id="274" r:id="rId6"/>
    <p:sldId id="275" r:id="rId7"/>
    <p:sldId id="259" r:id="rId8"/>
    <p:sldId id="276" r:id="rId9"/>
    <p:sldId id="260" r:id="rId10"/>
    <p:sldId id="261" r:id="rId11"/>
    <p:sldId id="263" r:id="rId12"/>
    <p:sldId id="264" r:id="rId13"/>
    <p:sldId id="265" r:id="rId14"/>
    <p:sldId id="278" r:id="rId15"/>
    <p:sldId id="266" r:id="rId16"/>
    <p:sldId id="279" r:id="rId17"/>
    <p:sldId id="267" r:id="rId18"/>
    <p:sldId id="268" r:id="rId19"/>
    <p:sldId id="269" r:id="rId20"/>
    <p:sldId id="270" r:id="rId21"/>
    <p:sldId id="280" r:id="rId22"/>
    <p:sldId id="271"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7A89655-A29E-43A5-BF72-8CA4A83DD5E5}" type="datetimeFigureOut">
              <a:rPr lang="ar-SA" smtClean="0"/>
              <a:t>25/03/1443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C56053F-87B4-4695-97FB-1046F7347DAE}" type="slidenum">
              <a:rPr lang="ar-SA" smtClean="0"/>
              <a:t>‹#›</a:t>
            </a:fld>
            <a:endParaRPr lang="ar-SA"/>
          </a:p>
        </p:txBody>
      </p:sp>
    </p:spTree>
    <p:extLst>
      <p:ext uri="{BB962C8B-B14F-4D97-AF65-F5344CB8AC3E}">
        <p14:creationId xmlns:p14="http://schemas.microsoft.com/office/powerpoint/2010/main" val="28603145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658456D-B103-43EE-8363-70126D6DCC9B}" type="datetime1">
              <a:rPr lang="ar-SA" smtClean="0"/>
              <a:t>25/03/1443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7CC289-BBE0-47EE-8891-175F0CB6028F}"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F411A6C-FB66-4A12-9D5C-50D6885778D7}" type="datetime1">
              <a:rPr lang="ar-SA" smtClean="0"/>
              <a:t>25/03/1443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FCE6C61-8DE5-426E-9A2D-A1F52E89C198}" type="datetime1">
              <a:rPr lang="ar-SA" smtClean="0"/>
              <a:t>25/03/1443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FF8D0A-A586-4F30-AD06-8A898476032B}" type="datetime1">
              <a:rPr lang="ar-SA" smtClean="0"/>
              <a:t>25/03/1443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7CC289-BBE0-47EE-8891-175F0CB6028F}"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4B01096-AD47-486D-9346-D611DDC5AFAB}" type="datetime1">
              <a:rPr lang="ar-SA" smtClean="0"/>
              <a:t>25/03/1443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EC7121-76C9-4BFF-AF59-CA4EEBB28EE3}" type="datetime1">
              <a:rPr lang="ar-SA" smtClean="0"/>
              <a:t>25/03/1443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E7CC289-BBE0-47EE-8891-175F0CB6028F}"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D39158B8-42AA-46C0-83F5-02A572FED955}" type="datetime1">
              <a:rPr lang="ar-SA" smtClean="0"/>
              <a:t>25/03/1443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E7CC289-BBE0-47EE-8891-175F0CB6028F}"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5328801-4630-4D62-B273-E52793499A38}" type="datetime1">
              <a:rPr lang="ar-SA" smtClean="0"/>
              <a:t>25/03/1443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EAB39-77C7-4726-91CF-7D83C5720238}" type="datetime1">
              <a:rPr lang="ar-SA" smtClean="0"/>
              <a:t>25/03/1443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E85F120-7FDF-47A9-9B65-58657FFD59D3}" type="datetime1">
              <a:rPr lang="ar-SA" smtClean="0"/>
              <a:t>25/03/1443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E7CC289-BBE0-47EE-8891-175F0CB6028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CC9557D-7DD7-4801-98BF-54F621F6034D}" type="datetime1">
              <a:rPr lang="ar-SA" smtClean="0"/>
              <a:t>25/03/1443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E7CC289-BBE0-47EE-8891-175F0CB6028F}"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373DC4-B354-444F-BB8C-42D08BE8E900}" type="datetime1">
              <a:rPr lang="ar-SA" smtClean="0"/>
              <a:t>25/03/1443</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7CC289-BBE0-47EE-8891-175F0CB6028F}"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5092" y="1752600"/>
            <a:ext cx="7694735" cy="3046988"/>
          </a:xfrm>
          <a:prstGeom prst="rect">
            <a:avLst/>
          </a:prstGeom>
        </p:spPr>
        <p:txBody>
          <a:bodyPr wrap="none">
            <a:spAutoFit/>
          </a:bodyPr>
          <a:lstStyle/>
          <a:p>
            <a:pPr algn="ctr"/>
            <a:r>
              <a:rPr lang="en-US" sz="3200" b="1" dirty="0"/>
              <a:t>Lecture 1 </a:t>
            </a:r>
            <a:r>
              <a:rPr lang="en-US" dirty="0" smtClean="0"/>
              <a:t> </a:t>
            </a:r>
            <a:endParaRPr lang="en-US" sz="3200" dirty="0" smtClean="0"/>
          </a:p>
          <a:p>
            <a:pPr algn="ctr"/>
            <a:r>
              <a:rPr lang="en-US" sz="3200" b="1" dirty="0" smtClean="0"/>
              <a:t>Fundamental of petroleum Engineering</a:t>
            </a:r>
          </a:p>
          <a:p>
            <a:pPr algn="ctr"/>
            <a:r>
              <a:rPr lang="en-US" sz="3200" b="1" dirty="0" smtClean="0"/>
              <a:t>Introduction</a:t>
            </a:r>
          </a:p>
          <a:p>
            <a:pPr algn="ctr"/>
            <a:endParaRPr lang="en-US" sz="3200" b="1" dirty="0"/>
          </a:p>
          <a:p>
            <a:pPr algn="ctr"/>
            <a:endParaRPr lang="en-US" sz="3200" b="1" dirty="0" smtClean="0"/>
          </a:p>
          <a:p>
            <a:pPr algn="ctr"/>
            <a:r>
              <a:rPr lang="en-US" sz="3200" b="1" dirty="0" err="1" smtClean="0">
                <a:solidFill>
                  <a:srgbClr val="00B050"/>
                </a:solidFill>
              </a:rPr>
              <a:t>Dr:murtadha</a:t>
            </a:r>
            <a:r>
              <a:rPr lang="en-US" sz="3200" b="1" dirty="0" smtClean="0">
                <a:solidFill>
                  <a:srgbClr val="00B050"/>
                </a:solidFill>
              </a:rPr>
              <a:t> AL-</a:t>
            </a:r>
            <a:r>
              <a:rPr lang="en-US" sz="3200" b="1" dirty="0" err="1" smtClean="0">
                <a:solidFill>
                  <a:srgbClr val="00B050"/>
                </a:solidFill>
              </a:rPr>
              <a:t>zaidi</a:t>
            </a:r>
            <a:r>
              <a:rPr lang="en-US" sz="3200" b="1" dirty="0" smtClean="0">
                <a:solidFill>
                  <a:srgbClr val="00B050"/>
                </a:solidFill>
              </a:rPr>
              <a:t> </a:t>
            </a:r>
            <a:r>
              <a:rPr lang="en-US" b="1" dirty="0" smtClean="0">
                <a:solidFill>
                  <a:srgbClr val="00B050"/>
                </a:solidFill>
              </a:rPr>
              <a:t> </a:t>
            </a:r>
            <a:endParaRPr lang="ar-SA" b="1" dirty="0">
              <a:solidFill>
                <a:srgbClr val="00B050"/>
              </a:solidFill>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a:t>
            </a:fld>
            <a:endParaRPr lang="ar-SA"/>
          </a:p>
        </p:txBody>
      </p:sp>
    </p:spTree>
    <p:extLst>
      <p:ext uri="{BB962C8B-B14F-4D97-AF65-F5344CB8AC3E}">
        <p14:creationId xmlns:p14="http://schemas.microsoft.com/office/powerpoint/2010/main" val="291442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1"/>
            <a:ext cx="8763000" cy="5632311"/>
          </a:xfrm>
          <a:prstGeom prst="rect">
            <a:avLst/>
          </a:prstGeom>
        </p:spPr>
        <p:txBody>
          <a:bodyPr wrap="square">
            <a:spAutoFit/>
          </a:bodyPr>
          <a:lstStyle/>
          <a:p>
            <a:pPr algn="l" rtl="0">
              <a:lnSpc>
                <a:spcPct val="150000"/>
              </a:lnSpc>
            </a:pPr>
            <a:r>
              <a:rPr lang="en-US" sz="2000" b="1" dirty="0">
                <a:solidFill>
                  <a:srgbClr val="FF0000"/>
                </a:solidFill>
                <a:cs typeface="+mj-cs"/>
              </a:rPr>
              <a:t>Generation of Petroleum </a:t>
            </a:r>
            <a:r>
              <a:rPr lang="en-US" sz="2000" b="1" dirty="0" smtClean="0">
                <a:solidFill>
                  <a:srgbClr val="FF0000"/>
                </a:solidFill>
                <a:cs typeface="+mj-cs"/>
              </a:rPr>
              <a:t/>
            </a:r>
            <a:br>
              <a:rPr lang="en-US" sz="2000" b="1" dirty="0" smtClean="0">
                <a:solidFill>
                  <a:srgbClr val="FF0000"/>
                </a:solidFill>
                <a:cs typeface="+mj-cs"/>
              </a:rPr>
            </a:br>
            <a:r>
              <a:rPr lang="en-US" sz="2000" dirty="0">
                <a:cs typeface="+mj-cs"/>
              </a:rPr>
              <a:t>-Petroleum generation takes place in source rocks, which may be defined as organic rich, fine  </a:t>
            </a:r>
            <a:r>
              <a:rPr lang="en-US" sz="2000" dirty="0" smtClean="0">
                <a:cs typeface="+mj-cs"/>
              </a:rPr>
              <a:t>grained </a:t>
            </a:r>
            <a:r>
              <a:rPr lang="en-US" sz="2000" dirty="0">
                <a:cs typeface="+mj-cs"/>
              </a:rPr>
              <a:t>sediments deposited under low energy, reducing conditions. </a:t>
            </a:r>
            <a:r>
              <a:rPr lang="en-US" sz="2000" dirty="0" smtClean="0">
                <a:cs typeface="+mj-cs"/>
              </a:rPr>
              <a:t/>
            </a:r>
            <a:br>
              <a:rPr lang="en-US" sz="2000" dirty="0" smtClean="0">
                <a:cs typeface="+mj-cs"/>
              </a:rPr>
            </a:br>
            <a:r>
              <a:rPr lang="en-US" sz="2000" dirty="0">
                <a:cs typeface="+mj-cs"/>
              </a:rPr>
              <a:t>-Most commonly, petroleum source rocks containing a minimum of 0.3% to 0.5% by </a:t>
            </a:r>
            <a:r>
              <a:rPr lang="en-US" sz="2000" dirty="0" smtClean="0">
                <a:cs typeface="+mj-cs"/>
              </a:rPr>
              <a:t> weight  of </a:t>
            </a:r>
            <a:r>
              <a:rPr lang="en-US" sz="2000" dirty="0">
                <a:cs typeface="+mj-cs"/>
              </a:rPr>
              <a:t>organic matter. </a:t>
            </a:r>
            <a:r>
              <a:rPr lang="en-US" sz="2000" dirty="0" smtClean="0">
                <a:cs typeface="+mj-cs"/>
              </a:rPr>
              <a:t/>
            </a:r>
            <a:br>
              <a:rPr lang="en-US" sz="2000" dirty="0" smtClean="0">
                <a:cs typeface="+mj-cs"/>
              </a:rPr>
            </a:br>
            <a:r>
              <a:rPr lang="en-US" sz="2000" dirty="0">
                <a:cs typeface="+mj-cs"/>
              </a:rPr>
              <a:t>-Preservation of the organic matter is the key to the development of potential source rocks. </a:t>
            </a:r>
            <a:r>
              <a:rPr lang="en-US" sz="2000" dirty="0" smtClean="0">
                <a:cs typeface="+mj-cs"/>
              </a:rPr>
              <a:t/>
            </a:r>
            <a:br>
              <a:rPr lang="en-US" sz="2000" dirty="0" smtClean="0">
                <a:cs typeface="+mj-cs"/>
              </a:rPr>
            </a:br>
            <a:r>
              <a:rPr lang="en-US" sz="2000" dirty="0">
                <a:cs typeface="+mj-cs"/>
              </a:rPr>
              <a:t>-The environment of source rock deposition is therefore characterized by a relatively deep,  </a:t>
            </a:r>
            <a:r>
              <a:rPr lang="en-US" sz="2000" dirty="0" err="1" smtClean="0">
                <a:cs typeface="+mj-cs"/>
              </a:rPr>
              <a:t>unagitated</a:t>
            </a:r>
            <a:r>
              <a:rPr lang="en-US" sz="2000" dirty="0" smtClean="0">
                <a:cs typeface="+mj-cs"/>
              </a:rPr>
              <a:t> </a:t>
            </a:r>
            <a:r>
              <a:rPr lang="en-US" sz="2000" dirty="0">
                <a:cs typeface="+mj-cs"/>
              </a:rPr>
              <a:t>(low energy) body of water with an oxygen starved bottom but abundant life at the  </a:t>
            </a:r>
            <a:r>
              <a:rPr lang="en-US" sz="2000" dirty="0" smtClean="0">
                <a:cs typeface="+mj-cs"/>
              </a:rPr>
              <a:t>surface</a:t>
            </a:r>
            <a:r>
              <a:rPr lang="en-US" sz="2000" dirty="0">
                <a:cs typeface="+mj-cs"/>
              </a:rPr>
              <a:t>. </a:t>
            </a:r>
            <a:r>
              <a:rPr lang="en-US" sz="2000" dirty="0" smtClean="0">
                <a:cs typeface="+mj-cs"/>
              </a:rPr>
              <a:t/>
            </a:r>
            <a:br>
              <a:rPr lang="en-US" sz="2000" dirty="0" smtClean="0">
                <a:cs typeface="+mj-cs"/>
              </a:rPr>
            </a:br>
            <a:r>
              <a:rPr lang="en-US" sz="2000" dirty="0">
                <a:cs typeface="+mj-cs"/>
              </a:rPr>
              <a:t>- (</a:t>
            </a:r>
            <a:r>
              <a:rPr lang="en-US" sz="2000" dirty="0" err="1">
                <a:cs typeface="+mj-cs"/>
              </a:rPr>
              <a:t>kerogen</a:t>
            </a:r>
            <a:r>
              <a:rPr lang="en-US" sz="2000" dirty="0">
                <a:cs typeface="+mj-cs"/>
              </a:rPr>
              <a:t>) is the major source of oil and gas deposits. </a:t>
            </a:r>
            <a:endParaRPr lang="ar-SA" sz="2000" dirty="0">
              <a:cs typeface="+mj-cs"/>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10</a:t>
            </a:fld>
            <a:endParaRPr lang="ar-SA"/>
          </a:p>
        </p:txBody>
      </p:sp>
    </p:spTree>
    <p:extLst>
      <p:ext uri="{BB962C8B-B14F-4D97-AF65-F5344CB8AC3E}">
        <p14:creationId xmlns:p14="http://schemas.microsoft.com/office/powerpoint/2010/main" val="46232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64" t="15983" r="33524" b="32992"/>
          <a:stretch/>
        </p:blipFill>
        <p:spPr bwMode="auto">
          <a:xfrm>
            <a:off x="381000" y="381000"/>
            <a:ext cx="8268325" cy="548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صر نائب لرقم الشريحة 1"/>
          <p:cNvSpPr>
            <a:spLocks noGrp="1"/>
          </p:cNvSpPr>
          <p:nvPr>
            <p:ph type="sldNum" sz="quarter" idx="12"/>
          </p:nvPr>
        </p:nvSpPr>
        <p:spPr/>
        <p:txBody>
          <a:bodyPr/>
          <a:lstStyle/>
          <a:p>
            <a:fld id="{5E7CC289-BBE0-47EE-8891-175F0CB6028F}" type="slidenum">
              <a:rPr lang="ar-SA" smtClean="0"/>
              <a:t>11</a:t>
            </a:fld>
            <a:endParaRPr lang="ar-SA"/>
          </a:p>
        </p:txBody>
      </p:sp>
    </p:spTree>
    <p:extLst>
      <p:ext uri="{BB962C8B-B14F-4D97-AF65-F5344CB8AC3E}">
        <p14:creationId xmlns:p14="http://schemas.microsoft.com/office/powerpoint/2010/main" val="185544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610600" cy="6186309"/>
          </a:xfrm>
          <a:prstGeom prst="rect">
            <a:avLst/>
          </a:prstGeom>
        </p:spPr>
        <p:txBody>
          <a:bodyPr wrap="square">
            <a:spAutoFit/>
          </a:bodyPr>
          <a:lstStyle/>
          <a:p>
            <a:pPr algn="l" rtl="0">
              <a:lnSpc>
                <a:spcPct val="150000"/>
              </a:lnSpc>
            </a:pPr>
            <a:r>
              <a:rPr lang="en-US" b="1" dirty="0">
                <a:solidFill>
                  <a:srgbClr val="FF0000"/>
                </a:solidFill>
                <a:cs typeface="+mj-cs"/>
              </a:rPr>
              <a:t>4</a:t>
            </a:r>
            <a:r>
              <a:rPr lang="en-US" sz="2000" b="1" dirty="0">
                <a:solidFill>
                  <a:srgbClr val="FF0000"/>
                </a:solidFill>
                <a:cs typeface="+mj-cs"/>
              </a:rPr>
              <a:t>.</a:t>
            </a:r>
            <a:r>
              <a:rPr lang="en-US" sz="2000" dirty="0">
                <a:cs typeface="+mj-cs"/>
              </a:rPr>
              <a:t> </a:t>
            </a:r>
            <a:r>
              <a:rPr lang="en-US" sz="2400" b="1" dirty="0">
                <a:solidFill>
                  <a:srgbClr val="FF0000"/>
                </a:solidFill>
                <a:cs typeface="+mj-cs"/>
              </a:rPr>
              <a:t>Crude Oil </a:t>
            </a:r>
            <a:r>
              <a:rPr lang="en-US" sz="2400" b="1" dirty="0" smtClean="0">
                <a:solidFill>
                  <a:srgbClr val="FF0000"/>
                </a:solidFill>
                <a:cs typeface="+mj-cs"/>
              </a:rPr>
              <a:t/>
            </a:r>
            <a:br>
              <a:rPr lang="en-US" sz="2400" b="1" dirty="0" smtClean="0">
                <a:solidFill>
                  <a:srgbClr val="FF0000"/>
                </a:solidFill>
                <a:cs typeface="+mj-cs"/>
              </a:rPr>
            </a:br>
            <a:r>
              <a:rPr lang="en-US" sz="2000" dirty="0">
                <a:cs typeface="+mj-cs"/>
              </a:rPr>
              <a:t>The oil we find underground is called crude oil. </a:t>
            </a:r>
            <a:r>
              <a:rPr lang="en-US" sz="2000" dirty="0" smtClean="0">
                <a:cs typeface="+mj-cs"/>
              </a:rPr>
              <a:t/>
            </a:r>
            <a:br>
              <a:rPr lang="en-US" sz="2000" dirty="0" smtClean="0">
                <a:cs typeface="+mj-cs"/>
              </a:rPr>
            </a:br>
            <a:r>
              <a:rPr lang="en-US" sz="2000" dirty="0">
                <a:cs typeface="+mj-cs"/>
              </a:rPr>
              <a:t> Crude oil is defined as a mixture of hydrocarbons that existed in the liquid  </a:t>
            </a:r>
            <a:r>
              <a:rPr lang="en-US" sz="2000" dirty="0" smtClean="0">
                <a:cs typeface="+mj-cs"/>
              </a:rPr>
              <a:t>phase </a:t>
            </a:r>
            <a:r>
              <a:rPr lang="en-US" sz="2000" dirty="0">
                <a:cs typeface="+mj-cs"/>
              </a:rPr>
              <a:t>in natural underground reservoirs. </a:t>
            </a:r>
            <a:r>
              <a:rPr lang="en-US" sz="2000" dirty="0" smtClean="0">
                <a:cs typeface="+mj-cs"/>
              </a:rPr>
              <a:t/>
            </a:r>
            <a:br>
              <a:rPr lang="en-US" sz="2000" dirty="0" smtClean="0">
                <a:cs typeface="+mj-cs"/>
              </a:rPr>
            </a:br>
            <a:r>
              <a:rPr lang="en-US" sz="2000" dirty="0">
                <a:cs typeface="+mj-cs"/>
              </a:rPr>
              <a:t> In appearance, crude oil vary from straw yellow, green, and brown to dark  </a:t>
            </a:r>
            <a:r>
              <a:rPr lang="en-US" sz="2000" dirty="0" smtClean="0">
                <a:cs typeface="+mj-cs"/>
              </a:rPr>
              <a:t>brown </a:t>
            </a:r>
            <a:r>
              <a:rPr lang="en-US" sz="2000" dirty="0">
                <a:cs typeface="+mj-cs"/>
              </a:rPr>
              <a:t>or black in color. </a:t>
            </a:r>
            <a:r>
              <a:rPr lang="en-US" sz="2000" dirty="0" smtClean="0">
                <a:cs typeface="+mj-cs"/>
              </a:rPr>
              <a:t/>
            </a:r>
            <a:br>
              <a:rPr lang="en-US" sz="2000" dirty="0" smtClean="0">
                <a:cs typeface="+mj-cs"/>
              </a:rPr>
            </a:br>
            <a:r>
              <a:rPr lang="en-US" sz="2000" dirty="0">
                <a:cs typeface="+mj-cs"/>
              </a:rPr>
              <a:t> Oils are naturally oily in texture and have widely varying viscosities. </a:t>
            </a:r>
            <a:r>
              <a:rPr lang="en-US" sz="2000" dirty="0" smtClean="0">
                <a:cs typeface="+mj-cs"/>
              </a:rPr>
              <a:t/>
            </a:r>
            <a:br>
              <a:rPr lang="en-US" sz="2000" dirty="0" smtClean="0">
                <a:cs typeface="+mj-cs"/>
              </a:rPr>
            </a:br>
            <a:r>
              <a:rPr lang="en-US" sz="2000" dirty="0">
                <a:cs typeface="+mj-cs"/>
              </a:rPr>
              <a:t> Oils on the surface tend to be more viscous than oils in warm subsurface  </a:t>
            </a:r>
            <a:r>
              <a:rPr lang="en-US" sz="2000" dirty="0" smtClean="0">
                <a:cs typeface="+mj-cs"/>
              </a:rPr>
              <a:t>reservoirs</a:t>
            </a:r>
            <a:r>
              <a:rPr lang="en-US" sz="2000" dirty="0">
                <a:cs typeface="+mj-cs"/>
              </a:rPr>
              <a:t>. </a:t>
            </a:r>
            <a:r>
              <a:rPr lang="en-US" sz="2000" dirty="0" smtClean="0">
                <a:cs typeface="+mj-cs"/>
              </a:rPr>
              <a:t/>
            </a:r>
            <a:br>
              <a:rPr lang="en-US" sz="2000" dirty="0" smtClean="0">
                <a:cs typeface="+mj-cs"/>
              </a:rPr>
            </a:br>
            <a:r>
              <a:rPr lang="en-US" sz="2000" dirty="0">
                <a:cs typeface="+mj-cs"/>
              </a:rPr>
              <a:t> Most oils are lighter than water. Although the density of oil may be measured  </a:t>
            </a:r>
            <a:r>
              <a:rPr lang="en-US" sz="2000" dirty="0" smtClean="0">
                <a:cs typeface="+mj-cs"/>
              </a:rPr>
              <a:t>as </a:t>
            </a:r>
            <a:r>
              <a:rPr lang="en-US" sz="2000" dirty="0">
                <a:cs typeface="+mj-cs"/>
              </a:rPr>
              <a:t>the difference between its specific gravity and that of water</a:t>
            </a:r>
            <a:r>
              <a:rPr lang="en-US" sz="2000" dirty="0" smtClean="0">
                <a:cs typeface="+mj-cs"/>
              </a:rPr>
              <a:t>, it </a:t>
            </a:r>
            <a:r>
              <a:rPr lang="en-US" sz="2000" dirty="0">
                <a:cs typeface="+mj-cs"/>
              </a:rPr>
              <a:t>is often  </a:t>
            </a:r>
            <a:r>
              <a:rPr lang="en-US" sz="2000" dirty="0" smtClean="0">
                <a:cs typeface="+mj-cs"/>
              </a:rPr>
              <a:t>expressed </a:t>
            </a:r>
            <a:r>
              <a:rPr lang="en-US" sz="2000" dirty="0">
                <a:cs typeface="+mj-cs"/>
              </a:rPr>
              <a:t>in gravity units defined by the API according to the following  </a:t>
            </a:r>
            <a:r>
              <a:rPr lang="en-US" sz="2000" dirty="0" smtClean="0">
                <a:cs typeface="+mj-cs"/>
              </a:rPr>
              <a:t>formula</a:t>
            </a:r>
            <a:r>
              <a:rPr lang="en-US" sz="2000" dirty="0">
                <a:cs typeface="+mj-cs"/>
              </a:rPr>
              <a:t>: </a:t>
            </a:r>
            <a:endParaRPr lang="ar-SA" sz="2000" dirty="0">
              <a:cs typeface="+mj-cs"/>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12</a:t>
            </a:fld>
            <a:endParaRPr lang="ar-SA"/>
          </a:p>
        </p:txBody>
      </p:sp>
    </p:spTree>
    <p:extLst>
      <p:ext uri="{BB962C8B-B14F-4D97-AF65-F5344CB8AC3E}">
        <p14:creationId xmlns:p14="http://schemas.microsoft.com/office/powerpoint/2010/main" val="22856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304800"/>
            <a:ext cx="8763000" cy="4662815"/>
          </a:xfrm>
          <a:prstGeom prst="rect">
            <a:avLst/>
          </a:prstGeom>
        </p:spPr>
        <p:txBody>
          <a:bodyPr wrap="square">
            <a:spAutoFit/>
          </a:bodyPr>
          <a:lstStyle/>
          <a:p>
            <a:pPr algn="l" rtl="0">
              <a:lnSpc>
                <a:spcPct val="150000"/>
              </a:lnSpc>
            </a:pPr>
            <a:r>
              <a:rPr lang="en-US" b="1" dirty="0">
                <a:solidFill>
                  <a:srgbClr val="FF0000"/>
                </a:solidFill>
                <a:cs typeface="+mj-cs"/>
              </a:rPr>
              <a:t>API gravity = 141.5/Specific gravity 60/60 °F – 131.5 </a:t>
            </a:r>
            <a:r>
              <a:rPr lang="en-US" sz="2000" b="1" dirty="0" smtClean="0">
                <a:solidFill>
                  <a:srgbClr val="FF0000"/>
                </a:solidFill>
                <a:cs typeface="+mj-cs"/>
              </a:rPr>
              <a:t/>
            </a:r>
            <a:br>
              <a:rPr lang="en-US" sz="2000" b="1" dirty="0" smtClean="0">
                <a:solidFill>
                  <a:srgbClr val="FF0000"/>
                </a:solidFill>
                <a:cs typeface="+mj-cs"/>
              </a:rPr>
            </a:br>
            <a:r>
              <a:rPr lang="en-US" sz="2000" dirty="0">
                <a:cs typeface="+mj-cs"/>
              </a:rPr>
              <a:t>Where 60/60 °F is the specific gravity of the oil at 60°F compared with that of  </a:t>
            </a:r>
            <a:r>
              <a:rPr lang="en-US" sz="2000" dirty="0" smtClean="0">
                <a:cs typeface="+mj-cs"/>
              </a:rPr>
              <a:t>water at 60°F</a:t>
            </a:r>
            <a:r>
              <a:rPr lang="en-US" sz="2000" dirty="0">
                <a:cs typeface="+mj-cs"/>
              </a:rPr>
              <a:t>. </a:t>
            </a:r>
            <a:r>
              <a:rPr lang="en-US" sz="2000" dirty="0" smtClean="0">
                <a:cs typeface="+mj-cs"/>
              </a:rPr>
              <a:t/>
            </a:r>
            <a:br>
              <a:rPr lang="en-US" sz="2000" dirty="0" smtClean="0">
                <a:cs typeface="+mj-cs"/>
              </a:rPr>
            </a:br>
            <a:r>
              <a:rPr lang="en-US" sz="2000" dirty="0">
                <a:cs typeface="+mj-cs"/>
              </a:rPr>
              <a:t> API degrees are inversely proportional to density. Thus lights oils have API </a:t>
            </a:r>
            <a:r>
              <a:rPr lang="en-US" sz="2000" dirty="0" smtClean="0">
                <a:cs typeface="+mj-cs"/>
              </a:rPr>
              <a:t/>
            </a:r>
            <a:br>
              <a:rPr lang="en-US" sz="2000" dirty="0" smtClean="0">
                <a:cs typeface="+mj-cs"/>
              </a:rPr>
            </a:br>
            <a:r>
              <a:rPr lang="en-US" sz="2000" dirty="0">
                <a:cs typeface="+mj-cs"/>
              </a:rPr>
              <a:t>gravities of more than 40° ( 0.83 specific gravity ), whereas heavy oils have  </a:t>
            </a:r>
            <a:r>
              <a:rPr lang="en-US" sz="2000" dirty="0" smtClean="0">
                <a:cs typeface="+mj-cs"/>
              </a:rPr>
              <a:t>API </a:t>
            </a:r>
            <a:r>
              <a:rPr lang="en-US" sz="2000" dirty="0">
                <a:cs typeface="+mj-cs"/>
              </a:rPr>
              <a:t>gravities of less than 10°(1.0 specific gravity). </a:t>
            </a:r>
            <a:r>
              <a:rPr lang="en-US" sz="2000" dirty="0" smtClean="0">
                <a:cs typeface="+mj-cs"/>
              </a:rPr>
              <a:t/>
            </a:r>
            <a:br>
              <a:rPr lang="en-US" sz="2000" dirty="0" smtClean="0">
                <a:cs typeface="+mj-cs"/>
              </a:rPr>
            </a:br>
            <a:r>
              <a:rPr lang="en-US" sz="2000" dirty="0">
                <a:cs typeface="+mj-cs"/>
              </a:rPr>
              <a:t> Heavy oils are thus defines as those oils that are denser than water. </a:t>
            </a:r>
            <a:r>
              <a:rPr lang="en-US" sz="2000" dirty="0" smtClean="0">
                <a:cs typeface="+mj-cs"/>
              </a:rPr>
              <a:t/>
            </a:r>
            <a:br>
              <a:rPr lang="en-US" sz="2000" dirty="0" smtClean="0">
                <a:cs typeface="+mj-cs"/>
              </a:rPr>
            </a:br>
            <a:r>
              <a:rPr lang="en-US" sz="2000" dirty="0">
                <a:cs typeface="+mj-cs"/>
              </a:rPr>
              <a:t> In which criteria can we use the formula above? </a:t>
            </a:r>
            <a:r>
              <a:rPr lang="en-US" sz="2000" dirty="0" smtClean="0">
                <a:cs typeface="+mj-cs"/>
              </a:rPr>
              <a:t/>
            </a:r>
            <a:br>
              <a:rPr lang="en-US" sz="2000" dirty="0" smtClean="0">
                <a:cs typeface="+mj-cs"/>
              </a:rPr>
            </a:br>
            <a:r>
              <a:rPr lang="en-US" sz="2000" dirty="0">
                <a:cs typeface="+mj-cs"/>
              </a:rPr>
              <a:t> What are the most important factors determined the crude oil price? </a:t>
            </a:r>
            <a:endParaRPr lang="en-US" sz="2000" dirty="0">
              <a:effectLst/>
              <a:cs typeface="+mj-cs"/>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13</a:t>
            </a:fld>
            <a:endParaRPr lang="ar-SA"/>
          </a:p>
        </p:txBody>
      </p:sp>
    </p:spTree>
    <p:extLst>
      <p:ext uri="{BB962C8B-B14F-4D97-AF65-F5344CB8AC3E}">
        <p14:creationId xmlns:p14="http://schemas.microsoft.com/office/powerpoint/2010/main" val="108176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14</a:t>
            </a:fld>
            <a:endParaRPr lang="ar-S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1"/>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52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15</a:t>
            </a:fld>
            <a:endParaRPr lang="ar-SA"/>
          </a:p>
        </p:txBody>
      </p:sp>
      <p:sp>
        <p:nvSpPr>
          <p:cNvPr id="3" name="AutoShape 2" descr="SciELO - Brasil - An overview of heavy oil properties and its recovery and  transportation methods An overview of heavy oil properties and its recovery  and transportation method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199" cy="556259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17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16</a:t>
            </a:fld>
            <a:endParaRPr lang="ar-SA"/>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17828" r="10366" b="23361"/>
          <a:stretch/>
        </p:blipFill>
        <p:spPr bwMode="auto">
          <a:xfrm>
            <a:off x="533400" y="304800"/>
            <a:ext cx="82296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996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14" t="16189" r="28339" b="17418"/>
          <a:stretch/>
        </p:blipFill>
        <p:spPr bwMode="auto">
          <a:xfrm>
            <a:off x="914400" y="838200"/>
            <a:ext cx="7240250" cy="4856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5E7CC289-BBE0-47EE-8891-175F0CB6028F}" type="slidenum">
              <a:rPr lang="ar-SA" smtClean="0"/>
              <a:t>17</a:t>
            </a:fld>
            <a:endParaRPr lang="ar-SA"/>
          </a:p>
        </p:txBody>
      </p:sp>
    </p:spTree>
    <p:extLst>
      <p:ext uri="{BB962C8B-B14F-4D97-AF65-F5344CB8AC3E}">
        <p14:creationId xmlns:p14="http://schemas.microsoft.com/office/powerpoint/2010/main" val="185758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57200"/>
            <a:ext cx="8382000" cy="6093976"/>
          </a:xfrm>
          <a:prstGeom prst="rect">
            <a:avLst/>
          </a:prstGeom>
        </p:spPr>
        <p:txBody>
          <a:bodyPr wrap="square">
            <a:spAutoFit/>
          </a:bodyPr>
          <a:lstStyle/>
          <a:p>
            <a:pPr algn="l">
              <a:lnSpc>
                <a:spcPct val="150000"/>
              </a:lnSpc>
            </a:pPr>
            <a:r>
              <a:rPr lang="en-US" sz="2000" dirty="0">
                <a:cs typeface="+mj-cs"/>
              </a:rPr>
              <a:t>1. Alkanes (</a:t>
            </a:r>
            <a:r>
              <a:rPr lang="en-US" sz="2000" dirty="0" err="1">
                <a:cs typeface="+mj-cs"/>
              </a:rPr>
              <a:t>Paraffins</a:t>
            </a:r>
            <a:r>
              <a:rPr lang="en-US" sz="2000" dirty="0">
                <a:cs typeface="+mj-cs"/>
              </a:rPr>
              <a:t>) • Alkanes are saturated compounds having the general formula (CnH2n+2.). </a:t>
            </a:r>
            <a:endParaRPr lang="en-US" sz="2000" dirty="0" smtClean="0">
              <a:effectLst/>
              <a:cs typeface="+mj-cs"/>
            </a:endParaRPr>
          </a:p>
          <a:p>
            <a:pPr algn="l">
              <a:lnSpc>
                <a:spcPct val="150000"/>
              </a:lnSpc>
            </a:pPr>
            <a:r>
              <a:rPr lang="en-US" sz="2000" dirty="0">
                <a:cs typeface="+mj-cs"/>
              </a:rPr>
              <a:t>• The simplest hydrocarbon compound, methane, may be present in small  </a:t>
            </a:r>
            <a:r>
              <a:rPr lang="en-US" sz="2000" dirty="0" smtClean="0">
                <a:cs typeface="+mj-cs"/>
              </a:rPr>
              <a:t>amounts </a:t>
            </a:r>
            <a:r>
              <a:rPr lang="en-US" sz="2000" dirty="0">
                <a:cs typeface="+mj-cs"/>
              </a:rPr>
              <a:t>dissolved in the crude or may be produced during the refining  </a:t>
            </a:r>
            <a:r>
              <a:rPr lang="en-US" sz="2000" dirty="0" smtClean="0">
                <a:cs typeface="+mj-cs"/>
              </a:rPr>
              <a:t>process</a:t>
            </a:r>
            <a:r>
              <a:rPr lang="en-US" sz="2000" dirty="0">
                <a:cs typeface="+mj-cs"/>
              </a:rPr>
              <a:t>. </a:t>
            </a:r>
            <a:r>
              <a:rPr lang="en-US" sz="2000" dirty="0" smtClean="0">
                <a:cs typeface="+mj-cs"/>
              </a:rPr>
              <a:t/>
            </a:r>
            <a:br>
              <a:rPr lang="en-US" sz="2000" dirty="0" smtClean="0">
                <a:cs typeface="+mj-cs"/>
              </a:rPr>
            </a:br>
            <a:r>
              <a:rPr lang="en-US" sz="2000" dirty="0">
                <a:cs typeface="+mj-cs"/>
              </a:rPr>
              <a:t>• Alkanes are relatively unreactive compounds in comparison to alkenes and aromatics</a:t>
            </a:r>
            <a:r>
              <a:rPr lang="en-US" sz="2000" dirty="0" smtClean="0">
                <a:cs typeface="+mj-cs"/>
              </a:rPr>
              <a:t/>
            </a:r>
            <a:br>
              <a:rPr lang="en-US" sz="2000" dirty="0" smtClean="0">
                <a:cs typeface="+mj-cs"/>
              </a:rPr>
            </a:br>
            <a:r>
              <a:rPr lang="en-US" sz="2000" dirty="0">
                <a:cs typeface="+mj-cs"/>
              </a:rPr>
              <a:t>2. Cycloalkanes (</a:t>
            </a:r>
            <a:r>
              <a:rPr lang="en-US" sz="2000" dirty="0" err="1">
                <a:cs typeface="+mj-cs"/>
              </a:rPr>
              <a:t>Cycloparaffins</a:t>
            </a:r>
            <a:r>
              <a:rPr lang="en-US" sz="2000" dirty="0">
                <a:cs typeface="+mj-cs"/>
              </a:rPr>
              <a:t>, </a:t>
            </a:r>
            <a:r>
              <a:rPr lang="en-US" sz="2000" dirty="0" err="1">
                <a:cs typeface="+mj-cs"/>
              </a:rPr>
              <a:t>Naphthenes</a:t>
            </a:r>
            <a:r>
              <a:rPr lang="en-US" sz="2000" dirty="0">
                <a:cs typeface="+mj-cs"/>
              </a:rPr>
              <a:t> • </a:t>
            </a:r>
            <a:r>
              <a:rPr lang="en-US" sz="2000" dirty="0" err="1">
                <a:cs typeface="+mj-cs"/>
              </a:rPr>
              <a:t>Cyclo</a:t>
            </a:r>
            <a:r>
              <a:rPr lang="en-US" sz="2000" dirty="0">
                <a:cs typeface="+mj-cs"/>
              </a:rPr>
              <a:t>- and </a:t>
            </a:r>
            <a:r>
              <a:rPr lang="en-US" sz="2000" dirty="0" err="1">
                <a:cs typeface="+mj-cs"/>
              </a:rPr>
              <a:t>bicycloalkanes</a:t>
            </a:r>
            <a:r>
              <a:rPr lang="en-US" sz="2000" dirty="0">
                <a:cs typeface="+mj-cs"/>
              </a:rPr>
              <a:t> are normally present in crude oils and its fractions </a:t>
            </a:r>
            <a:r>
              <a:rPr lang="en-US" sz="2000" dirty="0" smtClean="0">
                <a:cs typeface="+mj-cs"/>
              </a:rPr>
              <a:t/>
            </a:r>
            <a:br>
              <a:rPr lang="en-US" sz="2000" dirty="0" smtClean="0">
                <a:cs typeface="+mj-cs"/>
              </a:rPr>
            </a:br>
            <a:r>
              <a:rPr lang="en-US" sz="2000" dirty="0">
                <a:cs typeface="+mj-cs"/>
              </a:rPr>
              <a:t>in variable proportions. </a:t>
            </a:r>
            <a:r>
              <a:rPr lang="en-US" sz="2000" dirty="0" smtClean="0">
                <a:cs typeface="+mj-cs"/>
              </a:rPr>
              <a:t/>
            </a:r>
            <a:br>
              <a:rPr lang="en-US" sz="2000" dirty="0" smtClean="0">
                <a:cs typeface="+mj-cs"/>
              </a:rPr>
            </a:br>
            <a:r>
              <a:rPr lang="en-US" sz="2000" dirty="0">
                <a:cs typeface="+mj-cs"/>
              </a:rPr>
              <a:t>• Cyclohexane, substituted </a:t>
            </a:r>
            <a:r>
              <a:rPr lang="en-US" sz="2000" dirty="0" err="1">
                <a:cs typeface="+mj-cs"/>
              </a:rPr>
              <a:t>cyclohexanes</a:t>
            </a:r>
            <a:r>
              <a:rPr lang="en-US" sz="2000" dirty="0">
                <a:cs typeface="+mj-cs"/>
              </a:rPr>
              <a:t>, and substituted </a:t>
            </a:r>
            <a:r>
              <a:rPr lang="en-US" sz="2000" dirty="0" err="1">
                <a:cs typeface="+mj-cs"/>
              </a:rPr>
              <a:t>cyclopentanes</a:t>
            </a:r>
            <a:r>
              <a:rPr lang="en-US" sz="2000" dirty="0">
                <a:cs typeface="+mj-cs"/>
              </a:rPr>
              <a:t> found  </a:t>
            </a:r>
            <a:r>
              <a:rPr lang="en-US" sz="2000" dirty="0" smtClean="0">
                <a:cs typeface="+mj-cs"/>
              </a:rPr>
              <a:t>in </a:t>
            </a:r>
            <a:r>
              <a:rPr lang="en-US" sz="2000" dirty="0">
                <a:cs typeface="+mj-cs"/>
              </a:rPr>
              <a:t>the naphtha range are important precursors for aromatic production via  </a:t>
            </a:r>
            <a:r>
              <a:rPr lang="en-US" sz="2000" dirty="0" smtClean="0">
                <a:cs typeface="+mj-cs"/>
              </a:rPr>
              <a:t>isomerization </a:t>
            </a:r>
            <a:r>
              <a:rPr lang="en-US" sz="2000" dirty="0">
                <a:cs typeface="+mj-cs"/>
              </a:rPr>
              <a:t>and dehydrogenation reactions</a:t>
            </a:r>
            <a:r>
              <a:rPr lang="en-US" sz="2000" dirty="0" smtClean="0">
                <a:cs typeface="+mj-cs"/>
              </a:rPr>
              <a:t>..</a:t>
            </a:r>
            <a:endParaRPr lang="ar-SA" sz="2000" dirty="0">
              <a:cs typeface="+mj-cs"/>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18</a:t>
            </a:fld>
            <a:endParaRPr lang="ar-SA"/>
          </a:p>
        </p:txBody>
      </p:sp>
    </p:spTree>
    <p:extLst>
      <p:ext uri="{BB962C8B-B14F-4D97-AF65-F5344CB8AC3E}">
        <p14:creationId xmlns:p14="http://schemas.microsoft.com/office/powerpoint/2010/main" val="48951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8514" y="457200"/>
            <a:ext cx="8534400" cy="5324535"/>
          </a:xfrm>
          <a:prstGeom prst="rect">
            <a:avLst/>
          </a:prstGeom>
        </p:spPr>
        <p:txBody>
          <a:bodyPr wrap="square">
            <a:spAutoFit/>
          </a:bodyPr>
          <a:lstStyle/>
          <a:p>
            <a:pPr algn="just" rtl="0"/>
            <a:r>
              <a:rPr lang="en-US" sz="2000" dirty="0">
                <a:solidFill>
                  <a:srgbClr val="FF0000"/>
                </a:solidFill>
                <a:cs typeface="+mj-cs"/>
              </a:rPr>
              <a:t>Alkenes </a:t>
            </a:r>
            <a:r>
              <a:rPr lang="en-US" sz="2000" dirty="0" smtClean="0">
                <a:cs typeface="+mj-cs"/>
              </a:rPr>
              <a:t/>
            </a:r>
            <a:br>
              <a:rPr lang="en-US" sz="2000" dirty="0" smtClean="0">
                <a:cs typeface="+mj-cs"/>
              </a:rPr>
            </a:br>
            <a:r>
              <a:rPr lang="en-US" sz="2000" dirty="0">
                <a:cs typeface="+mj-cs"/>
              </a:rPr>
              <a:t>• Alkenes are unsaturated hydrocarbon compounds with the general </a:t>
            </a:r>
            <a:r>
              <a:rPr lang="en-US" sz="2000" dirty="0" smtClean="0">
                <a:cs typeface="+mj-cs"/>
              </a:rPr>
              <a:t>formula (</a:t>
            </a:r>
            <a:r>
              <a:rPr lang="en-US" sz="2000" dirty="0">
                <a:cs typeface="+mj-cs"/>
              </a:rPr>
              <a:t>CnH2n). </a:t>
            </a:r>
            <a:r>
              <a:rPr lang="en-US" sz="2000" dirty="0" smtClean="0">
                <a:cs typeface="+mj-cs"/>
              </a:rPr>
              <a:t/>
            </a:r>
            <a:br>
              <a:rPr lang="en-US" sz="2000" dirty="0" smtClean="0">
                <a:cs typeface="+mj-cs"/>
              </a:rPr>
            </a:br>
            <a:r>
              <a:rPr lang="en-US" sz="2000" dirty="0">
                <a:cs typeface="+mj-cs"/>
              </a:rPr>
              <a:t>• These compounds are quite active, and react by addition to many simple  </a:t>
            </a:r>
            <a:r>
              <a:rPr lang="en-US" sz="2000" dirty="0" smtClean="0">
                <a:cs typeface="+mj-cs"/>
              </a:rPr>
              <a:t>reagents </a:t>
            </a:r>
            <a:r>
              <a:rPr lang="en-US" sz="2000" dirty="0">
                <a:cs typeface="+mj-cs"/>
              </a:rPr>
              <a:t>such as chlorine, hydrochloric acid, and water. </a:t>
            </a:r>
            <a:r>
              <a:rPr lang="en-US" sz="2000" dirty="0" smtClean="0">
                <a:cs typeface="+mj-cs"/>
              </a:rPr>
              <a:t/>
            </a:r>
            <a:br>
              <a:rPr lang="en-US" sz="2000" dirty="0" smtClean="0">
                <a:cs typeface="+mj-cs"/>
              </a:rPr>
            </a:br>
            <a:r>
              <a:rPr lang="en-US" sz="2000" dirty="0">
                <a:cs typeface="+mj-cs"/>
              </a:rPr>
              <a:t>• The simplest alkene, ethylene, is an important monomer in petrochemical  </a:t>
            </a:r>
            <a:r>
              <a:rPr lang="en-US" sz="2000" dirty="0" smtClean="0">
                <a:cs typeface="+mj-cs"/>
              </a:rPr>
              <a:t>production</a:t>
            </a:r>
            <a:r>
              <a:rPr lang="en-US" sz="2000" dirty="0">
                <a:cs typeface="+mj-cs"/>
              </a:rPr>
              <a:t>. </a:t>
            </a:r>
            <a:r>
              <a:rPr lang="en-US" sz="2000" dirty="0" smtClean="0">
                <a:cs typeface="+mj-cs"/>
              </a:rPr>
              <a:t/>
            </a:r>
            <a:br>
              <a:rPr lang="en-US" sz="2000" dirty="0" smtClean="0">
                <a:cs typeface="+mj-cs"/>
              </a:rPr>
            </a:br>
            <a:r>
              <a:rPr lang="en-US" sz="2000" dirty="0">
                <a:cs typeface="+mj-cs"/>
              </a:rPr>
              <a:t>• Alkenes are typically not present in crude oils, but they are produced during  </a:t>
            </a:r>
            <a:r>
              <a:rPr lang="en-US" sz="2000" dirty="0" smtClean="0">
                <a:cs typeface="+mj-cs"/>
              </a:rPr>
              <a:t>the </a:t>
            </a:r>
            <a:r>
              <a:rPr lang="en-US" sz="2000" dirty="0">
                <a:cs typeface="+mj-cs"/>
              </a:rPr>
              <a:t>processing of crude oils at high temperatures. </a:t>
            </a:r>
            <a:r>
              <a:rPr lang="en-US" sz="2000" dirty="0" smtClean="0">
                <a:cs typeface="+mj-cs"/>
              </a:rPr>
              <a:t/>
            </a:r>
            <a:br>
              <a:rPr lang="en-US" sz="2000" dirty="0" smtClean="0">
                <a:cs typeface="+mj-cs"/>
              </a:rPr>
            </a:br>
            <a:r>
              <a:rPr lang="en-US" sz="2000" dirty="0">
                <a:cs typeface="+mj-cs"/>
              </a:rPr>
              <a:t>• polyethylene is the most important thermoplastic, and </a:t>
            </a:r>
            <a:r>
              <a:rPr lang="en-US" sz="2000" dirty="0" err="1">
                <a:cs typeface="+mj-cs"/>
              </a:rPr>
              <a:t>polybutadiene</a:t>
            </a:r>
            <a:r>
              <a:rPr lang="en-US" sz="2000" dirty="0">
                <a:cs typeface="+mj-cs"/>
              </a:rPr>
              <a:t> is the  </a:t>
            </a:r>
            <a:r>
              <a:rPr lang="en-US" sz="2000" dirty="0" smtClean="0">
                <a:cs typeface="+mj-cs"/>
              </a:rPr>
              <a:t>most </a:t>
            </a:r>
            <a:r>
              <a:rPr lang="en-US" sz="2000" dirty="0">
                <a:cs typeface="+mj-cs"/>
              </a:rPr>
              <a:t>widely used synthetic rubber. </a:t>
            </a:r>
            <a:r>
              <a:rPr lang="en-US" sz="2000" dirty="0" smtClean="0">
                <a:cs typeface="+mj-cs"/>
              </a:rPr>
              <a:t/>
            </a:r>
            <a:br>
              <a:rPr lang="en-US" sz="2000" dirty="0" smtClean="0">
                <a:cs typeface="+mj-cs"/>
              </a:rPr>
            </a:br>
            <a:r>
              <a:rPr lang="en-US" sz="2000" dirty="0">
                <a:cs typeface="+mj-cs"/>
              </a:rPr>
              <a:t>4. Aromatic Compounds • Aromatic compounds are normally present in crude oils and their products. </a:t>
            </a:r>
            <a:r>
              <a:rPr lang="en-US" sz="2000" dirty="0" smtClean="0">
                <a:cs typeface="+mj-cs"/>
              </a:rPr>
              <a:t/>
            </a:r>
            <a:br>
              <a:rPr lang="en-US" sz="2000" dirty="0" smtClean="0">
                <a:cs typeface="+mj-cs"/>
              </a:rPr>
            </a:br>
            <a:r>
              <a:rPr lang="en-US" sz="2000" dirty="0">
                <a:cs typeface="+mj-cs"/>
              </a:rPr>
              <a:t>• However, only mononuclear aromatics in the range of C6–C8 have gained  </a:t>
            </a:r>
            <a:r>
              <a:rPr lang="en-US" sz="2000" dirty="0" smtClean="0">
                <a:cs typeface="+mj-cs"/>
              </a:rPr>
              <a:t>commercial </a:t>
            </a:r>
            <a:r>
              <a:rPr lang="en-US" sz="2000" dirty="0">
                <a:cs typeface="+mj-cs"/>
              </a:rPr>
              <a:t>importance. </a:t>
            </a:r>
            <a:r>
              <a:rPr lang="en-US" sz="2000" dirty="0" smtClean="0">
                <a:cs typeface="+mj-cs"/>
              </a:rPr>
              <a:t/>
            </a:r>
            <a:br>
              <a:rPr lang="en-US" sz="2000" dirty="0" smtClean="0">
                <a:cs typeface="+mj-cs"/>
              </a:rPr>
            </a:br>
            <a:r>
              <a:rPr lang="en-US" sz="2000" dirty="0">
                <a:cs typeface="+mj-cs"/>
              </a:rPr>
              <a:t>• The simplest aromatic compound, benzene (C6H6), is very reactive and is one  </a:t>
            </a:r>
            <a:r>
              <a:rPr lang="en-US" sz="2000" dirty="0" smtClean="0">
                <a:cs typeface="+mj-cs"/>
              </a:rPr>
              <a:t>of </a:t>
            </a:r>
            <a:r>
              <a:rPr lang="en-US" sz="2000" dirty="0">
                <a:cs typeface="+mj-cs"/>
              </a:rPr>
              <a:t>the basic raw materials for petrochemical production</a:t>
            </a:r>
            <a:r>
              <a:rPr lang="en-US" dirty="0"/>
              <a:t>.</a:t>
            </a:r>
            <a:endParaRPr lang="ar-SA" dirty="0"/>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19</a:t>
            </a:fld>
            <a:endParaRPr lang="ar-SA"/>
          </a:p>
        </p:txBody>
      </p:sp>
    </p:spTree>
    <p:extLst>
      <p:ext uri="{BB962C8B-B14F-4D97-AF65-F5344CB8AC3E}">
        <p14:creationId xmlns:p14="http://schemas.microsoft.com/office/powerpoint/2010/main" val="99131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2</a:t>
            </a:fld>
            <a:endParaRPr lang="ar-SA"/>
          </a:p>
        </p:txBody>
      </p:sp>
      <p:sp>
        <p:nvSpPr>
          <p:cNvPr id="3" name="مستطيل 2"/>
          <p:cNvSpPr/>
          <p:nvPr/>
        </p:nvSpPr>
        <p:spPr>
          <a:xfrm>
            <a:off x="762000" y="298894"/>
            <a:ext cx="7924800" cy="5262979"/>
          </a:xfrm>
          <a:prstGeom prst="rect">
            <a:avLst/>
          </a:prstGeom>
        </p:spPr>
        <p:txBody>
          <a:bodyPr wrap="square">
            <a:spAutoFit/>
          </a:bodyPr>
          <a:lstStyle/>
          <a:p>
            <a:pPr algn="just" rtl="0">
              <a:lnSpc>
                <a:spcPct val="200000"/>
              </a:lnSpc>
            </a:pPr>
            <a:r>
              <a:rPr lang="en-US" sz="2400" b="1" dirty="0">
                <a:solidFill>
                  <a:srgbClr val="FF0000"/>
                </a:solidFill>
                <a:latin typeface="Times New Roman" pitchFamily="18" charset="0"/>
                <a:cs typeface="Times New Roman" pitchFamily="18" charset="0"/>
              </a:rPr>
              <a:t>Petroleum geology </a:t>
            </a:r>
            <a:r>
              <a:rPr lang="en-US" sz="2400" dirty="0">
                <a:latin typeface="Times New Roman" pitchFamily="18" charset="0"/>
                <a:cs typeface="Times New Roman" pitchFamily="18" charset="0"/>
              </a:rPr>
              <a:t>is a specific field of geosciences that addresses the origin, distribution, exploration, development, and production of oil and natural gas resources. </a:t>
            </a:r>
            <a:endParaRPr lang="en-US" sz="2400" dirty="0" smtClean="0">
              <a:latin typeface="Times New Roman" pitchFamily="18" charset="0"/>
              <a:cs typeface="Times New Roman" pitchFamily="18" charset="0"/>
            </a:endParaRPr>
          </a:p>
          <a:p>
            <a:pPr algn="just" rtl="0">
              <a:lnSpc>
                <a:spcPct val="200000"/>
              </a:lnSpc>
            </a:pPr>
            <a:r>
              <a:rPr lang="en-US" sz="2400" dirty="0" smtClean="0">
                <a:latin typeface="Times New Roman" pitchFamily="18" charset="0"/>
                <a:cs typeface="Times New Roman" pitchFamily="18" charset="0"/>
              </a:rPr>
              <a:t>Petroleum </a:t>
            </a:r>
            <a:r>
              <a:rPr lang="en-US" sz="2400" dirty="0">
                <a:latin typeface="Times New Roman" pitchFamily="18" charset="0"/>
                <a:cs typeface="Times New Roman" pitchFamily="18" charset="0"/>
              </a:rPr>
              <a:t>geology involves the analysis of: </a:t>
            </a:r>
            <a:endParaRPr lang="en-US" sz="2400" dirty="0" smtClean="0">
              <a:latin typeface="Times New Roman" pitchFamily="18" charset="0"/>
              <a:cs typeface="Times New Roman" pitchFamily="18" charset="0"/>
            </a:endParaRPr>
          </a:p>
          <a:p>
            <a:pPr algn="just" rtl="0">
              <a:lnSpc>
                <a:spcPct val="20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Source Rocks </a:t>
            </a:r>
            <a:endParaRPr lang="en-US" sz="2400" dirty="0" smtClean="0">
              <a:latin typeface="Times New Roman" pitchFamily="18" charset="0"/>
              <a:cs typeface="Times New Roman" pitchFamily="18" charset="0"/>
            </a:endParaRPr>
          </a:p>
          <a:p>
            <a:pPr algn="just" rtl="0">
              <a:lnSpc>
                <a:spcPct val="20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Reservoirs</a:t>
            </a:r>
            <a:r>
              <a:rPr lang="en-US" sz="2400" dirty="0" smtClean="0">
                <a:latin typeface="Times New Roman" pitchFamily="18" charset="0"/>
                <a:cs typeface="Times New Roman" pitchFamily="18" charset="0"/>
              </a:rPr>
              <a:t>.</a:t>
            </a:r>
          </a:p>
          <a:p>
            <a:pPr algn="just" rtl="0">
              <a:lnSpc>
                <a:spcPct val="20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Traps &amp; Seals </a:t>
            </a:r>
            <a:endParaRPr lang="ar-SA" sz="2400" dirty="0">
              <a:latin typeface="Times New Roman" pitchFamily="18" charset="0"/>
              <a:cs typeface="Times New Roman" pitchFamily="18" charset="0"/>
            </a:endParaRPr>
          </a:p>
        </p:txBody>
      </p:sp>
    </p:spTree>
    <p:extLst>
      <p:ext uri="{BB962C8B-B14F-4D97-AF65-F5344CB8AC3E}">
        <p14:creationId xmlns:p14="http://schemas.microsoft.com/office/powerpoint/2010/main" val="195139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89679"/>
            <a:ext cx="8382000" cy="5632311"/>
          </a:xfrm>
          <a:prstGeom prst="rect">
            <a:avLst/>
          </a:prstGeom>
        </p:spPr>
        <p:txBody>
          <a:bodyPr wrap="square">
            <a:spAutoFit/>
          </a:bodyPr>
          <a:lstStyle/>
          <a:p>
            <a:pPr algn="l">
              <a:lnSpc>
                <a:spcPct val="200000"/>
              </a:lnSpc>
            </a:pPr>
            <a:r>
              <a:rPr lang="en-US" sz="2000" b="1" dirty="0">
                <a:solidFill>
                  <a:srgbClr val="FF0000"/>
                </a:solidFill>
                <a:cs typeface="+mj-cs"/>
              </a:rPr>
              <a:t>Non-Hydrocarbon Compounds </a:t>
            </a:r>
            <a:r>
              <a:rPr lang="en-US" sz="2000" dirty="0" smtClean="0">
                <a:cs typeface="+mj-cs"/>
              </a:rPr>
              <a:t/>
            </a:r>
            <a:br>
              <a:rPr lang="en-US" sz="2000" dirty="0" smtClean="0">
                <a:cs typeface="+mj-cs"/>
              </a:rPr>
            </a:br>
            <a:r>
              <a:rPr lang="en-US" sz="2000" dirty="0">
                <a:cs typeface="+mj-cs"/>
              </a:rPr>
              <a:t>• Many types of non-hydrocarbon compounds occur in crude oil and refinery  </a:t>
            </a:r>
            <a:r>
              <a:rPr lang="en-US" sz="2000" dirty="0" smtClean="0">
                <a:cs typeface="+mj-cs"/>
              </a:rPr>
              <a:t>streams</a:t>
            </a:r>
            <a:r>
              <a:rPr lang="en-US" sz="2000" dirty="0">
                <a:cs typeface="+mj-cs"/>
              </a:rPr>
              <a:t>. </a:t>
            </a:r>
            <a:r>
              <a:rPr lang="en-US" sz="2000" dirty="0" smtClean="0">
                <a:cs typeface="+mj-cs"/>
              </a:rPr>
              <a:t/>
            </a:r>
            <a:br>
              <a:rPr lang="en-US" sz="2000" dirty="0" smtClean="0">
                <a:cs typeface="+mj-cs"/>
              </a:rPr>
            </a:br>
            <a:r>
              <a:rPr lang="en-US" sz="2000" dirty="0">
                <a:cs typeface="+mj-cs"/>
              </a:rPr>
              <a:t>- Sulfur </a:t>
            </a:r>
            <a:endParaRPr lang="en-US" sz="2000" dirty="0" smtClean="0">
              <a:effectLst/>
              <a:cs typeface="+mj-cs"/>
            </a:endParaRPr>
          </a:p>
          <a:p>
            <a:pPr algn="l">
              <a:lnSpc>
                <a:spcPct val="200000"/>
              </a:lnSpc>
            </a:pPr>
            <a:r>
              <a:rPr lang="en-US" sz="2000" dirty="0">
                <a:cs typeface="+mj-cs"/>
              </a:rPr>
              <a:t>- Nitrogen </a:t>
            </a:r>
            <a:r>
              <a:rPr lang="en-US" sz="2000" dirty="0" smtClean="0">
                <a:cs typeface="+mj-cs"/>
              </a:rPr>
              <a:t/>
            </a:r>
            <a:br>
              <a:rPr lang="en-US" sz="2000" dirty="0" smtClean="0">
                <a:cs typeface="+mj-cs"/>
              </a:rPr>
            </a:br>
            <a:r>
              <a:rPr lang="en-US" sz="2000" dirty="0">
                <a:cs typeface="+mj-cs"/>
              </a:rPr>
              <a:t>- Oxygen </a:t>
            </a:r>
            <a:r>
              <a:rPr lang="en-US" sz="2000" dirty="0" smtClean="0">
                <a:cs typeface="+mj-cs"/>
              </a:rPr>
              <a:t/>
            </a:r>
            <a:br>
              <a:rPr lang="en-US" sz="2000" dirty="0" smtClean="0">
                <a:cs typeface="+mj-cs"/>
              </a:rPr>
            </a:br>
            <a:r>
              <a:rPr lang="en-US" sz="2000" dirty="0">
                <a:cs typeface="+mj-cs"/>
              </a:rPr>
              <a:t>- High-sulfur crudes are less in demand by refineries since an extra cost would </a:t>
            </a:r>
            <a:r>
              <a:rPr lang="en-US" sz="2000" dirty="0" smtClean="0">
                <a:cs typeface="+mj-cs"/>
              </a:rPr>
              <a:t/>
            </a:r>
            <a:br>
              <a:rPr lang="en-US" sz="2000" dirty="0" smtClean="0">
                <a:cs typeface="+mj-cs"/>
              </a:rPr>
            </a:br>
            <a:r>
              <a:rPr lang="en-US" sz="2000" dirty="0">
                <a:cs typeface="+mj-cs"/>
              </a:rPr>
              <a:t>be incurred for treating refinery stream from acidic hydrogen sulfide</a:t>
            </a:r>
            <a:r>
              <a:rPr lang="en-US" dirty="0"/>
              <a:t>.</a:t>
            </a:r>
            <a:endParaRPr lang="ar-SA" dirty="0"/>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20</a:t>
            </a:fld>
            <a:endParaRPr lang="ar-SA"/>
          </a:p>
        </p:txBody>
      </p:sp>
    </p:spTree>
    <p:extLst>
      <p:ext uri="{BB962C8B-B14F-4D97-AF65-F5344CB8AC3E}">
        <p14:creationId xmlns:p14="http://schemas.microsoft.com/office/powerpoint/2010/main" val="45374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21</a:t>
            </a:fld>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8001000" cy="5257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5818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22</a:t>
            </a:fld>
            <a:endParaRPr lang="ar-SA"/>
          </a:p>
        </p:txBody>
      </p:sp>
      <p:sp>
        <p:nvSpPr>
          <p:cNvPr id="3" name="مستطيل 2"/>
          <p:cNvSpPr/>
          <p:nvPr/>
        </p:nvSpPr>
        <p:spPr>
          <a:xfrm>
            <a:off x="2286000" y="1720840"/>
            <a:ext cx="4572000" cy="3046988"/>
          </a:xfrm>
          <a:prstGeom prst="rect">
            <a:avLst/>
          </a:prstGeom>
        </p:spPr>
        <p:txBody>
          <a:bodyPr>
            <a:spAutoFit/>
          </a:bodyPr>
          <a:lstStyle/>
          <a:p>
            <a:pPr algn="ctr">
              <a:lnSpc>
                <a:spcPct val="200000"/>
              </a:lnSpc>
            </a:pPr>
            <a:r>
              <a:rPr lang="en-US" sz="4800" b="1" dirty="0" smtClean="0">
                <a:solidFill>
                  <a:srgbClr val="FF0000"/>
                </a:solidFill>
                <a:latin typeface="Agency FB" pitchFamily="34" charset="0"/>
              </a:rPr>
              <a:t>Thank u for your attention</a:t>
            </a:r>
            <a:endParaRPr lang="ar-SA" sz="4800" b="1" dirty="0">
              <a:solidFill>
                <a:srgbClr val="FF0000"/>
              </a:solidFill>
              <a:latin typeface="Agency FB" pitchFamily="34" charset="0"/>
            </a:endParaRPr>
          </a:p>
        </p:txBody>
      </p:sp>
    </p:spTree>
    <p:extLst>
      <p:ext uri="{BB962C8B-B14F-4D97-AF65-F5344CB8AC3E}">
        <p14:creationId xmlns:p14="http://schemas.microsoft.com/office/powerpoint/2010/main" val="292604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171" y="609600"/>
            <a:ext cx="4753429" cy="5078313"/>
          </a:xfrm>
          <a:prstGeom prst="rect">
            <a:avLst/>
          </a:prstGeom>
        </p:spPr>
        <p:txBody>
          <a:bodyPr wrap="square">
            <a:spAutoFit/>
          </a:bodyPr>
          <a:lstStyle/>
          <a:p>
            <a:pPr algn="just" rtl="0">
              <a:lnSpc>
                <a:spcPct val="200000"/>
              </a:lnSpc>
            </a:pPr>
            <a:r>
              <a:rPr lang="en-US" b="1" dirty="0">
                <a:latin typeface="Times New Roman" pitchFamily="18" charset="0"/>
                <a:cs typeface="Times New Roman" pitchFamily="18" charset="0"/>
              </a:rPr>
              <a:t>Petroleum, originated from Greek word Petra (rock) and Latin word </a:t>
            </a:r>
            <a:r>
              <a:rPr lang="en-US" b="1" dirty="0" err="1">
                <a:latin typeface="Times New Roman" pitchFamily="18" charset="0"/>
                <a:cs typeface="Times New Roman" pitchFamily="18" charset="0"/>
              </a:rPr>
              <a:t>Oleum</a:t>
            </a:r>
            <a:r>
              <a:rPr lang="en-US" b="1" dirty="0">
                <a:latin typeface="Times New Roman" pitchFamily="18" charset="0"/>
                <a:cs typeface="Times New Roman" pitchFamily="18" charset="0"/>
              </a:rPr>
              <a:t> (oil), it means Rock Oil, is a mixture of natural origin, made of numerous organic molecules, mostly hydrocarbons, from 1 to 80 carbon atoms. Petroleum is found as a liquid phase (oil), a gaseous phase (Natural Gas), or a solid-like phase (bitumen) in the porosity and cracks of reservoir rocks where it has accumulated.</a:t>
            </a:r>
            <a:endParaRPr lang="ar-SA" b="1"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5E7CC289-BBE0-47EE-8891-175F0CB6028F}" type="slidenum">
              <a:rPr lang="ar-SA" smtClean="0"/>
              <a:t>3</a:t>
            </a:fld>
            <a:endParaRPr lang="ar-SA"/>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181" t="30534" r="3108" b="20286"/>
          <a:stretch/>
        </p:blipFill>
        <p:spPr bwMode="auto">
          <a:xfrm>
            <a:off x="5486400" y="609600"/>
            <a:ext cx="3505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06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4</a:t>
            </a:fld>
            <a:endParaRPr lang="ar-SA"/>
          </a:p>
        </p:txBody>
      </p:sp>
      <p:sp>
        <p:nvSpPr>
          <p:cNvPr id="3" name="مستطيل 2"/>
          <p:cNvSpPr/>
          <p:nvPr/>
        </p:nvSpPr>
        <p:spPr>
          <a:xfrm>
            <a:off x="228600" y="304800"/>
            <a:ext cx="8458200" cy="3673121"/>
          </a:xfrm>
          <a:prstGeom prst="rect">
            <a:avLst/>
          </a:prstGeom>
        </p:spPr>
        <p:txBody>
          <a:bodyPr wrap="square">
            <a:spAutoFit/>
          </a:bodyPr>
          <a:lstStyle/>
          <a:p>
            <a:pPr marL="342900" indent="-342900" algn="just" rtl="0">
              <a:lnSpc>
                <a:spcPct val="200000"/>
              </a:lnSpc>
              <a:buFont typeface="Wingdings" pitchFamily="2" charset="2"/>
              <a:buChar char="v"/>
            </a:pPr>
            <a:r>
              <a:rPr lang="en-US" sz="2400" dirty="0">
                <a:latin typeface="Times New Roman" pitchFamily="18" charset="0"/>
                <a:cs typeface="Times New Roman" pitchFamily="18" charset="0"/>
              </a:rPr>
              <a:t>Relationship of Petroleum Geology to Science Petroleum geology is the application of geology to the exploration for and production of oil and gas. Geology itself is firmly based on chemistry, physics, and </a:t>
            </a:r>
            <a:r>
              <a:rPr lang="en-US" sz="2400" dirty="0" smtClean="0">
                <a:latin typeface="Times New Roman" pitchFamily="18" charset="0"/>
                <a:cs typeface="Times New Roman" pitchFamily="18" charset="0"/>
              </a:rPr>
              <a:t>biology.</a:t>
            </a:r>
          </a:p>
          <a:p>
            <a:pPr marL="342900" indent="-342900" algn="just" rtl="0">
              <a:lnSpc>
                <a:spcPct val="200000"/>
              </a:lnSpc>
              <a:buFont typeface="Wingdings" pitchFamily="2" charset="2"/>
              <a:buChar char="v"/>
            </a:pPr>
            <a:endParaRPr lang="ar-SA"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61" t="54379" r="30644" b="28074"/>
          <a:stretch/>
        </p:blipFill>
        <p:spPr bwMode="auto">
          <a:xfrm>
            <a:off x="228600" y="3657600"/>
            <a:ext cx="8763000" cy="128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2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5</a:t>
            </a:fld>
            <a:endParaRPr lang="ar-SA"/>
          </a:p>
        </p:txBody>
      </p:sp>
      <p:sp>
        <p:nvSpPr>
          <p:cNvPr id="3" name="مستطيل 2"/>
          <p:cNvSpPr/>
          <p:nvPr/>
        </p:nvSpPr>
        <p:spPr>
          <a:xfrm>
            <a:off x="224971" y="0"/>
            <a:ext cx="8610600" cy="6924973"/>
          </a:xfrm>
          <a:prstGeom prst="rect">
            <a:avLst/>
          </a:prstGeom>
        </p:spPr>
        <p:txBody>
          <a:bodyPr wrap="square">
            <a:spAutoFit/>
          </a:bodyPr>
          <a:lstStyle/>
          <a:p>
            <a:pPr algn="ctr">
              <a:lnSpc>
                <a:spcPct val="200000"/>
              </a:lnSpc>
            </a:pPr>
            <a:r>
              <a:rPr lang="en-US" sz="2400" b="1" dirty="0">
                <a:solidFill>
                  <a:srgbClr val="FF0000"/>
                </a:solidFill>
                <a:latin typeface="Times New Roman" pitchFamily="18" charset="0"/>
                <a:cs typeface="Times New Roman" pitchFamily="18" charset="0"/>
              </a:rPr>
              <a:t>Origin of Petroleum </a:t>
            </a:r>
            <a:endParaRPr lang="en-US" sz="2400" b="1" dirty="0" smtClean="0">
              <a:solidFill>
                <a:srgbClr val="FF0000"/>
              </a:solidFill>
              <a:latin typeface="Times New Roman" pitchFamily="18" charset="0"/>
              <a:cs typeface="Times New Roman" pitchFamily="18" charset="0"/>
            </a:endParaRPr>
          </a:p>
          <a:p>
            <a:pPr algn="l">
              <a:lnSpc>
                <a:spcPct val="200000"/>
              </a:lnSpc>
            </a:pPr>
            <a:r>
              <a:rPr lang="en-US" b="1" dirty="0" smtClean="0">
                <a:latin typeface="Times New Roman" pitchFamily="18" charset="0"/>
                <a:cs typeface="Times New Roman" pitchFamily="18" charset="0"/>
              </a:rPr>
              <a:t>A </a:t>
            </a:r>
            <a:r>
              <a:rPr lang="en-US" b="1" dirty="0">
                <a:latin typeface="Times New Roman" pitchFamily="18" charset="0"/>
                <a:cs typeface="Times New Roman" pitchFamily="18" charset="0"/>
              </a:rPr>
              <a:t>theory of petroleum genesis must explain the following geological facts</a:t>
            </a:r>
            <a:r>
              <a:rPr lang="en-US" b="1" dirty="0" smtClean="0">
                <a:latin typeface="Times New Roman" pitchFamily="18" charset="0"/>
                <a:cs typeface="Times New Roman" pitchFamily="18" charset="0"/>
              </a:rPr>
              <a:t>:</a:t>
            </a:r>
          </a:p>
          <a:p>
            <a:pPr marL="400050" indent="-400050" algn="just" rtl="0">
              <a:lnSpc>
                <a:spcPct val="200000"/>
              </a:lnSpc>
              <a:buFont typeface="+mj-lt"/>
              <a:buAutoNum type="romanUcPeriod"/>
            </a:pPr>
            <a:r>
              <a:rPr lang="en-US" b="1" dirty="0">
                <a:latin typeface="Times New Roman" pitchFamily="18" charset="0"/>
                <a:cs typeface="Times New Roman" pitchFamily="18" charset="0"/>
              </a:rPr>
              <a:t>Major accumulations of HC characteristically occur in sedimentary rocks. </a:t>
            </a:r>
            <a:endParaRPr lang="en-US" b="1" dirty="0" smtClean="0">
              <a:latin typeface="Times New Roman" pitchFamily="18" charset="0"/>
              <a:cs typeface="Times New Roman" pitchFamily="18" charset="0"/>
            </a:endParaRPr>
          </a:p>
          <a:p>
            <a:pPr marL="400050" indent="-400050" algn="just" rtl="0">
              <a:lnSpc>
                <a:spcPct val="200000"/>
              </a:lnSpc>
              <a:buFont typeface="+mj-lt"/>
              <a:buAutoNum type="romanUcPeriod"/>
            </a:pPr>
            <a:r>
              <a:rPr lang="en-US" b="1" dirty="0" smtClean="0">
                <a:latin typeface="Times New Roman" pitchFamily="18" charset="0"/>
                <a:cs typeface="Times New Roman" pitchFamily="18" charset="0"/>
              </a:rPr>
              <a:t>Numerous </a:t>
            </a:r>
            <a:r>
              <a:rPr lang="en-US" b="1" dirty="0">
                <a:latin typeface="Times New Roman" pitchFamily="18" charset="0"/>
                <a:cs typeface="Times New Roman" pitchFamily="18" charset="0"/>
              </a:rPr>
              <a:t>examples of HC accumulation in sandstone and limestone are totally enclosed above, below, and laterally by impermeable rocks.</a:t>
            </a:r>
            <a:r>
              <a:rPr lang="en-US" dirty="0"/>
              <a:t> </a:t>
            </a:r>
            <a:endParaRPr lang="en-US" dirty="0" smtClean="0"/>
          </a:p>
          <a:p>
            <a:pPr algn="just" rtl="0">
              <a:lnSpc>
                <a:spcPct val="200000"/>
              </a:lnSpc>
            </a:pPr>
            <a:r>
              <a:rPr lang="en-US" b="1" u="sng" dirty="0" smtClean="0">
                <a:solidFill>
                  <a:srgbClr val="FF0000"/>
                </a:solidFill>
                <a:latin typeface="Times New Roman" pitchFamily="18" charset="0"/>
                <a:cs typeface="Times New Roman" pitchFamily="18" charset="0"/>
              </a:rPr>
              <a:t>Inorganic </a:t>
            </a:r>
            <a:r>
              <a:rPr lang="en-US" b="1" u="sng" dirty="0">
                <a:solidFill>
                  <a:srgbClr val="FF0000"/>
                </a:solidFill>
                <a:latin typeface="Times New Roman" pitchFamily="18" charset="0"/>
                <a:cs typeface="Times New Roman" pitchFamily="18" charset="0"/>
              </a:rPr>
              <a:t>Theory </a:t>
            </a:r>
            <a:r>
              <a:rPr lang="en-US" dirty="0">
                <a:latin typeface="Times New Roman" pitchFamily="18" charset="0"/>
                <a:cs typeface="Times New Roman" pitchFamily="18" charset="0"/>
              </a:rPr>
              <a:t>Hydrocarbons (HC) form from reduction of primordial carbon or oxidized forms at high temperatures in the Earth.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Cosmic Theory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Volcanic Theory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Chemical Theory;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Magmatic Theory. </a:t>
            </a:r>
            <a:endParaRPr lang="en-US" dirty="0" smtClean="0">
              <a:latin typeface="Times New Roman" pitchFamily="18" charset="0"/>
              <a:cs typeface="Times New Roman" pitchFamily="18" charset="0"/>
            </a:endParaRPr>
          </a:p>
          <a:p>
            <a:pPr marL="285750" indent="-285750" algn="just" rtl="0">
              <a:buFont typeface="Wingdings" pitchFamily="2" charset="2"/>
              <a:buChar char="v"/>
            </a:pPr>
            <a:r>
              <a:rPr lang="en-US" b="1" u="sng" dirty="0" smtClean="0">
                <a:solidFill>
                  <a:srgbClr val="FF0000"/>
                </a:solidFill>
                <a:latin typeface="Times New Roman" pitchFamily="18" charset="0"/>
                <a:cs typeface="Times New Roman" pitchFamily="18" charset="0"/>
              </a:rPr>
              <a:t>Those </a:t>
            </a:r>
            <a:r>
              <a:rPr lang="en-US" b="1" u="sng" dirty="0">
                <a:solidFill>
                  <a:srgbClr val="FF0000"/>
                </a:solidFill>
                <a:latin typeface="Times New Roman" pitchFamily="18" charset="0"/>
                <a:cs typeface="Times New Roman" pitchFamily="18" charset="0"/>
              </a:rPr>
              <a:t>theories are based on the following factors: </a:t>
            </a:r>
            <a:endParaRPr lang="en-US" b="1" u="sng" dirty="0" smtClean="0">
              <a:solidFill>
                <a:srgbClr val="FF0000"/>
              </a:solidFill>
              <a:latin typeface="Times New Roman" pitchFamily="18" charset="0"/>
              <a:cs typeface="Times New Roman" pitchFamily="18" charset="0"/>
            </a:endParaRPr>
          </a:p>
          <a:p>
            <a:pPr algn="just" rtl="0"/>
            <a:r>
              <a:rPr lang="en-US" dirty="0" smtClean="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The presence of HC gases around the Earth &amp; other planets.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emission of HC gases while volcanic eruptions. • The presence of solid HC materials filling in dikes &amp; near hydrothermal springs.</a:t>
            </a:r>
            <a:endParaRPr lang="ar-SA" dirty="0">
              <a:latin typeface="Times New Roman" pitchFamily="18" charset="0"/>
              <a:cs typeface="Times New Roman" pitchFamily="18" charset="0"/>
            </a:endParaRPr>
          </a:p>
          <a:p>
            <a:pPr algn="l">
              <a:lnSpc>
                <a:spcPct val="200000"/>
              </a:lnSpc>
            </a:pPr>
            <a:r>
              <a:rPr lang="en-US" b="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88270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6</a:t>
            </a:fld>
            <a:endParaRPr lang="ar-SA"/>
          </a:p>
        </p:txBody>
      </p:sp>
      <p:sp>
        <p:nvSpPr>
          <p:cNvPr id="3" name="مستطيل 2"/>
          <p:cNvSpPr/>
          <p:nvPr/>
        </p:nvSpPr>
        <p:spPr>
          <a:xfrm>
            <a:off x="152400" y="289679"/>
            <a:ext cx="8382000" cy="4161204"/>
          </a:xfrm>
          <a:prstGeom prst="rect">
            <a:avLst/>
          </a:prstGeom>
        </p:spPr>
        <p:txBody>
          <a:bodyPr wrap="square">
            <a:spAutoFit/>
          </a:bodyPr>
          <a:lstStyle/>
          <a:p>
            <a:pPr algn="just"/>
            <a:endParaRPr lang="ar-IQ" dirty="0" smtClean="0"/>
          </a:p>
          <a:p>
            <a:pPr algn="ctr" rtl="0">
              <a:lnSpc>
                <a:spcPct val="200000"/>
              </a:lnSpc>
            </a:pPr>
            <a:r>
              <a:rPr lang="en-US" sz="2000" b="1" dirty="0">
                <a:solidFill>
                  <a:srgbClr val="FF0000"/>
                </a:solidFill>
                <a:latin typeface="Times New Roman" pitchFamily="18" charset="0"/>
                <a:cs typeface="Times New Roman" pitchFamily="18" charset="0"/>
              </a:rPr>
              <a:t>Origin of Petroleum: Organic Theory</a:t>
            </a:r>
          </a:p>
          <a:p>
            <a:pPr algn="just" rtl="0">
              <a:lnSpc>
                <a:spcPct val="150000"/>
              </a:lnSpc>
            </a:pPr>
            <a:r>
              <a:rPr lang="en-US" sz="2000" dirty="0" smtClean="0">
                <a:latin typeface="Times New Roman" pitchFamily="18" charset="0"/>
                <a:cs typeface="Times New Roman" pitchFamily="18" charset="0"/>
              </a:rPr>
              <a:t>Oil </a:t>
            </a:r>
            <a:r>
              <a:rPr lang="en-US" sz="2000" dirty="0">
                <a:latin typeface="Times New Roman" pitchFamily="18" charset="0"/>
                <a:cs typeface="Times New Roman" pitchFamily="18" charset="0"/>
              </a:rPr>
              <a:t>and gas originate from organic matter in sedimentary rocks. Dead vegetation in the absence of oxygen ceases to decompose. It accumulates in the soil as humus and as deposits of peat in bogs and swamps. Peat buried beneath a cover of clays and sands becomes compacted as the temperature, weight and pressure of the cover increase, and water and gases are driven off. The residue, ever richer in carbon, becomes </a:t>
            </a:r>
            <a:r>
              <a:rPr lang="en-US" sz="2000" dirty="0" smtClean="0">
                <a:latin typeface="Times New Roman" pitchFamily="18" charset="0"/>
                <a:cs typeface="Times New Roman" pitchFamily="18" charset="0"/>
              </a:rPr>
              <a:t>coal.</a:t>
            </a:r>
          </a:p>
          <a:p>
            <a:pPr algn="just" rtl="0">
              <a:lnSpc>
                <a:spcPct val="150000"/>
              </a:lnSpc>
            </a:pPr>
            <a:endParaRPr lang="ar-SA"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56" t="47336" r="14283" b="14959"/>
          <a:stretch/>
        </p:blipFill>
        <p:spPr bwMode="auto">
          <a:xfrm>
            <a:off x="2046158" y="3962400"/>
            <a:ext cx="6071016" cy="2758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734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5E7CC289-BBE0-47EE-8891-175F0CB6028F}" type="slidenum">
              <a:rPr lang="ar-SA" smtClean="0"/>
              <a:t>7</a:t>
            </a:fld>
            <a:endParaRPr lang="ar-SA"/>
          </a:p>
        </p:txBody>
      </p:sp>
      <p:sp>
        <p:nvSpPr>
          <p:cNvPr id="4" name="مستطيل 3"/>
          <p:cNvSpPr/>
          <p:nvPr/>
        </p:nvSpPr>
        <p:spPr>
          <a:xfrm>
            <a:off x="228600" y="228600"/>
            <a:ext cx="8763000" cy="4653646"/>
          </a:xfrm>
          <a:prstGeom prst="rect">
            <a:avLst/>
          </a:prstGeom>
        </p:spPr>
        <p:txBody>
          <a:bodyPr wrap="square">
            <a:spAutoFit/>
          </a:bodyPr>
          <a:lstStyle/>
          <a:p>
            <a:pPr algn="ctr" rtl="0">
              <a:lnSpc>
                <a:spcPct val="150000"/>
              </a:lnSpc>
            </a:pPr>
            <a:r>
              <a:rPr lang="en-US" sz="2000" b="1" dirty="0">
                <a:solidFill>
                  <a:srgbClr val="FF0000"/>
                </a:solidFill>
              </a:rPr>
              <a:t>Origin of Petroleum: Organic Theory</a:t>
            </a:r>
            <a:endParaRPr lang="en-US" sz="2000" b="1" dirty="0" smtClean="0">
              <a:solidFill>
                <a:srgbClr val="FF0000"/>
              </a:solidFill>
              <a:latin typeface="Times New Roman" pitchFamily="18" charset="0"/>
              <a:cs typeface="Times New Roman" pitchFamily="18" charset="0"/>
            </a:endParaRPr>
          </a:p>
          <a:p>
            <a:pPr algn="just" rtl="0">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sea, a similar process takes place. Of the marine life that is eternally falling slowly to the bottom of the sea, vast quantities of marine plankton or plant materials are eaten, some is oxidized, but a portion of the microscopic animal and plant life escapes destruction and is entombed in the mud on the seafloor. The organic debris collects at the bottom and is buried within a growing buildup of sands, clays and more debris until the thickness of sediment attains thousands of feet. Bacteria takes oxygen from the trapped organic residues, breaking them down molecule-by-molecule into substances rich in carbon and hydrogen, and the extreme weight and pressure of the mass compacts the clays into hard </a:t>
            </a:r>
            <a:r>
              <a:rPr lang="en-US" sz="2000" dirty="0" err="1">
                <a:latin typeface="Times New Roman" pitchFamily="18" charset="0"/>
                <a:cs typeface="Times New Roman" pitchFamily="18" charset="0"/>
              </a:rPr>
              <a:t>shales</a:t>
            </a:r>
            <a:r>
              <a:rPr lang="en-US" sz="2000" dirty="0">
                <a:latin typeface="Times New Roman" pitchFamily="18" charset="0"/>
                <a:cs typeface="Times New Roman" pitchFamily="18" charset="0"/>
              </a:rPr>
              <a:t>.</a:t>
            </a:r>
            <a:endParaRPr lang="ar-SA" sz="2000" dirty="0">
              <a:latin typeface="Times New Roman" pitchFamily="18" charset="0"/>
              <a:cs typeface="Times New Roman" pitchFamily="18" charset="0"/>
            </a:endParaRPr>
          </a:p>
        </p:txBody>
      </p:sp>
    </p:spTree>
    <p:extLst>
      <p:ext uri="{BB962C8B-B14F-4D97-AF65-F5344CB8AC3E}">
        <p14:creationId xmlns:p14="http://schemas.microsoft.com/office/powerpoint/2010/main" val="268979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8</a:t>
            </a:fld>
            <a:endParaRPr lang="ar-SA"/>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61" t="30533" r="4606" b="20491"/>
          <a:stretch/>
        </p:blipFill>
        <p:spPr bwMode="auto">
          <a:xfrm>
            <a:off x="304800" y="381000"/>
            <a:ext cx="8610600" cy="5638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539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5E7CC289-BBE0-47EE-8891-175F0CB6028F}" type="slidenum">
              <a:rPr lang="ar-SA" smtClean="0"/>
              <a:t>9</a:t>
            </a:fld>
            <a:endParaRPr lang="ar-SA"/>
          </a:p>
        </p:txBody>
      </p:sp>
      <p:sp>
        <p:nvSpPr>
          <p:cNvPr id="3" name="مستطيل 2"/>
          <p:cNvSpPr/>
          <p:nvPr/>
        </p:nvSpPr>
        <p:spPr>
          <a:xfrm>
            <a:off x="228600" y="304800"/>
            <a:ext cx="8686800" cy="4191981"/>
          </a:xfrm>
          <a:prstGeom prst="rect">
            <a:avLst/>
          </a:prstGeom>
        </p:spPr>
        <p:txBody>
          <a:bodyPr wrap="square">
            <a:spAutoFit/>
          </a:bodyPr>
          <a:lstStyle/>
          <a:p>
            <a:pPr algn="just" rtl="0">
              <a:lnSpc>
                <a:spcPct val="150000"/>
              </a:lnSpc>
            </a:pPr>
            <a:r>
              <a:rPr lang="en-US" sz="2000" dirty="0">
                <a:latin typeface="Times New Roman" pitchFamily="18" charset="0"/>
                <a:cs typeface="Times New Roman" pitchFamily="18" charset="0"/>
              </a:rPr>
              <a:t>The generation of hydrocarbons from the source material depends primarily on the temperature to which the organic material is subjected. Hydrocarbon generation appears to be negligible at temperatures less than 150° F (65° C) in the subsurface and reaches a maximum within the range of 225° to 350° F (107° and 176° C), the “hydrocarbon window”. Increasing temperatures convert the heavy hydrocarbons into lighter ones and ultimately to gas. However, at temperatures above 500° F (260° C), the organic material is carbonized and destroyed as a source material. Consequently, if source beds become too deeply buried no hydrocarbons will be produced.</a:t>
            </a:r>
            <a:endParaRPr lang="ar-SA" sz="2000" dirty="0">
              <a:latin typeface="Times New Roman" pitchFamily="18" charset="0"/>
              <a:cs typeface="Times New Roman" pitchFamily="18" charset="0"/>
            </a:endParaRPr>
          </a:p>
        </p:txBody>
      </p:sp>
    </p:spTree>
    <p:extLst>
      <p:ext uri="{BB962C8B-B14F-4D97-AF65-F5344CB8AC3E}">
        <p14:creationId xmlns:p14="http://schemas.microsoft.com/office/powerpoint/2010/main" val="3061070392"/>
      </p:ext>
    </p:extLst>
  </p:cSld>
  <p:clrMapOvr>
    <a:masterClrMapping/>
  </p:clrMapOvr>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246</TotalTime>
  <Words>744</Words>
  <Application>Microsoft Office PowerPoint</Application>
  <PresentationFormat>عرض على الشاشة (3:4)‏</PresentationFormat>
  <Paragraphs>63</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دفق الهواء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18</cp:revision>
  <dcterms:created xsi:type="dcterms:W3CDTF">2021-10-19T14:20:32Z</dcterms:created>
  <dcterms:modified xsi:type="dcterms:W3CDTF">2021-10-31T19:49:41Z</dcterms:modified>
</cp:coreProperties>
</file>