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9"/>
  </p:notesMasterIdLst>
  <p:handoutMasterIdLst>
    <p:handoutMasterId r:id="rId10"/>
  </p:handoutMasterIdLst>
  <p:sldIdLst>
    <p:sldId id="266" r:id="rId2"/>
    <p:sldId id="256" r:id="rId3"/>
    <p:sldId id="272" r:id="rId4"/>
    <p:sldId id="273" r:id="rId5"/>
    <p:sldId id="275" r:id="rId6"/>
    <p:sldId id="274" r:id="rId7"/>
    <p:sldId id="271"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0" d="100"/>
          <a:sy n="90" d="100"/>
        </p:scale>
        <p:origin x="-123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9815E4E-95E4-83A2-37FC-932203F01E3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9673BACF-0764-CBF9-78B6-3A83DFF9FA6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056E9E-A560-48F8-A627-D22D621CDD09}" type="datetimeFigureOut">
              <a:rPr lang="en-GB" smtClean="0"/>
              <a:t>27/03/2023</a:t>
            </a:fld>
            <a:endParaRPr lang="en-GB"/>
          </a:p>
        </p:txBody>
      </p:sp>
      <p:sp>
        <p:nvSpPr>
          <p:cNvPr id="4" name="Footer Placeholder 3">
            <a:extLst>
              <a:ext uri="{FF2B5EF4-FFF2-40B4-BE49-F238E27FC236}">
                <a16:creationId xmlns:a16="http://schemas.microsoft.com/office/drawing/2014/main" xmlns="" id="{F9A9579C-1272-E33A-675D-993830CD5FC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4AAF3196-4D91-950D-4723-C46F0BFE84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D6989A-3AF7-4A59-8013-66671709818D}" type="slidenum">
              <a:rPr lang="en-GB" smtClean="0"/>
              <a:t>‹#›</a:t>
            </a:fld>
            <a:endParaRPr lang="en-GB"/>
          </a:p>
        </p:txBody>
      </p:sp>
    </p:spTree>
    <p:extLst>
      <p:ext uri="{BB962C8B-B14F-4D97-AF65-F5344CB8AC3E}">
        <p14:creationId xmlns:p14="http://schemas.microsoft.com/office/powerpoint/2010/main" val="4177051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B0563-A279-40D8-B4EC-845476952AB5}" type="datetimeFigureOut">
              <a:rPr lang="en-GB" smtClean="0"/>
              <a:t>27/03/2023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483AB-B1DB-43CD-8E4D-C56DF9162C94}" type="slidenum">
              <a:rPr lang="en-GB" smtClean="0"/>
              <a:t>‹#›</a:t>
            </a:fld>
            <a:endParaRPr lang="en-GB"/>
          </a:p>
        </p:txBody>
      </p:sp>
    </p:spTree>
    <p:extLst>
      <p:ext uri="{BB962C8B-B14F-4D97-AF65-F5344CB8AC3E}">
        <p14:creationId xmlns:p14="http://schemas.microsoft.com/office/powerpoint/2010/main" val="3763300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3E844A87-C76E-457D-B42D-17DEEDD99311}"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0F9A519E-2C86-4686-8FAB-5EE1F7D067F5}"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3A7BC2C-9A87-414D-9E39-E878481026CB}"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BC677673-2008-4BB4-A23E-F7DAF99874FB}"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A809D8D5-CFB7-4634-B55D-49EDFBA94D4E}"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9B08F612-AF34-4475-93D1-B304E039DD7B}" type="uaqdatetime1">
              <a:rPr lang="ar-SA" smtClean="0"/>
              <a:t>10/04/1444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71D4AA1B-1B60-42C1-B9A9-6DAC902CFA9E}" type="uaqdatetime1">
              <a:rPr lang="ar-SA" smtClean="0"/>
              <a:t>10/04/1444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0B884A6A-9CF0-46FE-8A77-DFD61C388AA8}" type="uaqdatetime1">
              <a:rPr lang="ar-SA" smtClean="0"/>
              <a:t>10/04/1444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F741BEB-9D08-4FDE-9107-9161E640EA24}" type="uaqdatetime1">
              <a:rPr lang="ar-SA" smtClean="0"/>
              <a:t>10/04/1444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301A1A6-B4CC-4CA6-ABE7-9E25DF9779FE}" type="uaqdatetime1">
              <a:rPr lang="ar-SA" smtClean="0"/>
              <a:t>10/04/1444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BB952581-4875-4610-82D8-9A69F1AA3116}" type="uaqdatetime1">
              <a:rPr lang="ar-SA" smtClean="0"/>
              <a:t>10/04/1444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0DED6C6-494E-4AD0-8A4B-5F5BC66EC0A0}" type="uaqdatetime1">
              <a:rPr lang="ar-SA" smtClean="0"/>
              <a:t>10/04/1444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117" y="0"/>
            <a:ext cx="3348884" cy="6858000"/>
          </a:xfrm>
          <a:prstGeom prst="rect">
            <a:avLst/>
          </a:prstGeom>
        </p:spPr>
      </p:pic>
      <p:pic>
        <p:nvPicPr>
          <p:cNvPr id="6" name="صورة 66">
            <a:extLst>
              <a:ext uri="{FF2B5EF4-FFF2-40B4-BE49-F238E27FC236}">
                <a16:creationId xmlns:a16="http://schemas.microsoft.com/office/drawing/2014/main" xmlns="" id="{00000000-0008-0000-0200-000008000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2"/>
            <a:ext cx="1261529" cy="119671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xmlns="" id="{F26FCD00-4833-44CB-8AE2-6CA8012B8E93}"/>
              </a:ext>
            </a:extLst>
          </p:cNvPr>
          <p:cNvSpPr txBox="1">
            <a:spLocks/>
          </p:cNvSpPr>
          <p:nvPr/>
        </p:nvSpPr>
        <p:spPr>
          <a:xfrm>
            <a:off x="340589" y="1107940"/>
            <a:ext cx="5795117" cy="1044526"/>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sz="3600" dirty="0">
                <a:solidFill>
                  <a:srgbClr val="00B0F0"/>
                </a:solidFill>
              </a:rPr>
              <a:t>AL-AYEN UNIVRSITY</a:t>
            </a:r>
            <a:br>
              <a:rPr lang="en-US" sz="3600" dirty="0">
                <a:solidFill>
                  <a:srgbClr val="00B0F0"/>
                </a:solidFill>
              </a:rPr>
            </a:br>
            <a:r>
              <a:rPr lang="en-US" sz="3600" dirty="0">
                <a:solidFill>
                  <a:srgbClr val="00B0F0"/>
                </a:solidFill>
              </a:rPr>
              <a:t>COLLEGE OF PETROLEUM ENGINEERING</a:t>
            </a:r>
            <a:endParaRPr lang="ar-SY" sz="3600" dirty="0">
              <a:solidFill>
                <a:srgbClr val="00B0F0"/>
              </a:solidFill>
            </a:endParaRPr>
          </a:p>
        </p:txBody>
      </p:sp>
      <p:sp>
        <p:nvSpPr>
          <p:cNvPr id="8" name="Subtitle 2">
            <a:extLst>
              <a:ext uri="{FF2B5EF4-FFF2-40B4-BE49-F238E27FC236}">
                <a16:creationId xmlns:a16="http://schemas.microsoft.com/office/drawing/2014/main" xmlns="" id="{05A88EBC-0EE8-44D8-A89F-FB82ECB9325C}"/>
              </a:ext>
            </a:extLst>
          </p:cNvPr>
          <p:cNvSpPr txBox="1">
            <a:spLocks/>
          </p:cNvSpPr>
          <p:nvPr/>
        </p:nvSpPr>
        <p:spPr>
          <a:xfrm>
            <a:off x="203913" y="2385274"/>
            <a:ext cx="5795117" cy="82952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en-US" sz="4000" dirty="0">
                <a:solidFill>
                  <a:srgbClr val="FF0000"/>
                </a:solidFill>
                <a:cs typeface="+mj-cs"/>
              </a:rPr>
              <a:t>TECHNICAL ENGLISH </a:t>
            </a:r>
            <a:endParaRPr lang="ar-SY" sz="4000" dirty="0">
              <a:solidFill>
                <a:srgbClr val="FF0000"/>
              </a:solidFill>
              <a:cs typeface="+mj-cs"/>
            </a:endParaRPr>
          </a:p>
        </p:txBody>
      </p:sp>
      <p:sp>
        <p:nvSpPr>
          <p:cNvPr id="9" name="TextBox 8">
            <a:extLst>
              <a:ext uri="{FF2B5EF4-FFF2-40B4-BE49-F238E27FC236}">
                <a16:creationId xmlns:a16="http://schemas.microsoft.com/office/drawing/2014/main" xmlns="" id="{F4D6A447-38A3-4F07-B0C0-4629A650A3E7}"/>
              </a:ext>
            </a:extLst>
          </p:cNvPr>
          <p:cNvSpPr txBox="1"/>
          <p:nvPr/>
        </p:nvSpPr>
        <p:spPr>
          <a:xfrm>
            <a:off x="-238156" y="3373721"/>
            <a:ext cx="6373862" cy="584775"/>
          </a:xfrm>
          <a:prstGeom prst="rect">
            <a:avLst/>
          </a:prstGeom>
          <a:noFill/>
        </p:spPr>
        <p:txBody>
          <a:bodyPr wrap="square">
            <a:spAutoFit/>
          </a:bodyPr>
          <a:lstStyle/>
          <a:p>
            <a:pPr algn="ctr"/>
            <a:r>
              <a:rPr lang="en-US" sz="3200" dirty="0">
                <a:solidFill>
                  <a:srgbClr val="00B0F0"/>
                </a:solidFill>
                <a:latin typeface="Times New Roman" panose="02020603050405020304" pitchFamily="18" charset="0"/>
                <a:cs typeface="Times New Roman" panose="02020603050405020304" pitchFamily="18" charset="0"/>
              </a:rPr>
              <a:t>Lecture #9: </a:t>
            </a:r>
            <a:r>
              <a:rPr lang="en-GB" sz="3200" dirty="0">
                <a:solidFill>
                  <a:srgbClr val="00B0F0"/>
                </a:solidFill>
                <a:latin typeface="Times New Roman" panose="02020603050405020304" pitchFamily="18" charset="0"/>
                <a:cs typeface="Times New Roman" panose="02020603050405020304" pitchFamily="18" charset="0"/>
              </a:rPr>
              <a:t>Formation Evaluation</a:t>
            </a:r>
            <a:endParaRPr lang="en-GB" sz="1050" dirty="0">
              <a:solidFill>
                <a:srgbClr val="00B0F0"/>
              </a:solidFill>
              <a:latin typeface="Times New Roman" panose="02020603050405020304" pitchFamily="18" charset="0"/>
              <a:cs typeface="Times New Roman" panose="02020603050405020304" pitchFamily="18" charset="0"/>
            </a:endParaRPr>
          </a:p>
        </p:txBody>
      </p:sp>
      <p:sp>
        <p:nvSpPr>
          <p:cNvPr id="10" name="مستطيل 9"/>
          <p:cNvSpPr/>
          <p:nvPr/>
        </p:nvSpPr>
        <p:spPr>
          <a:xfrm>
            <a:off x="2689821" y="4841862"/>
            <a:ext cx="1191352" cy="369332"/>
          </a:xfrm>
          <a:prstGeom prst="rect">
            <a:avLst/>
          </a:prstGeom>
        </p:spPr>
        <p:txBody>
          <a:bodyPr wrap="none">
            <a:spAutoFit/>
          </a:bodyPr>
          <a:lstStyle/>
          <a:p>
            <a:pPr algn="ctr"/>
            <a:r>
              <a:rPr lang="en-US" b="1" dirty="0">
                <a:solidFill>
                  <a:srgbClr val="002060"/>
                </a:solidFill>
              </a:rPr>
              <a:t>2022-2023</a:t>
            </a:r>
            <a:endParaRPr lang="ar-SY" b="1" dirty="0">
              <a:solidFill>
                <a:srgbClr val="002060"/>
              </a:solidFill>
            </a:endParaRPr>
          </a:p>
        </p:txBody>
      </p:sp>
      <p:sp>
        <p:nvSpPr>
          <p:cNvPr id="11" name="مستطيل 10"/>
          <p:cNvSpPr/>
          <p:nvPr/>
        </p:nvSpPr>
        <p:spPr>
          <a:xfrm>
            <a:off x="999497" y="5461904"/>
            <a:ext cx="4572000" cy="646331"/>
          </a:xfrm>
          <a:prstGeom prst="rect">
            <a:avLst/>
          </a:prstGeom>
        </p:spPr>
        <p:txBody>
          <a:bodyPr>
            <a:spAutoFit/>
          </a:bodyPr>
          <a:lstStyle/>
          <a:p>
            <a:pPr algn="ctr"/>
            <a:r>
              <a:rPr lang="en-US" dirty="0">
                <a:solidFill>
                  <a:srgbClr val="002060"/>
                </a:solidFill>
              </a:rPr>
              <a:t>NASIR ALSHMLH</a:t>
            </a:r>
          </a:p>
          <a:p>
            <a:pPr algn="ctr"/>
            <a:r>
              <a:rPr lang="en-US" dirty="0">
                <a:solidFill>
                  <a:srgbClr val="002060"/>
                </a:solidFill>
              </a:rPr>
              <a:t>ASMAA ALGHAZI</a:t>
            </a:r>
            <a:endParaRPr lang="ar-SY" dirty="0">
              <a:solidFill>
                <a:srgbClr val="002060"/>
              </a:solidFill>
            </a:endParaRPr>
          </a:p>
        </p:txBody>
      </p:sp>
      <p:sp>
        <p:nvSpPr>
          <p:cNvPr id="2" name="Slide Number Placeholder 1">
            <a:extLst>
              <a:ext uri="{FF2B5EF4-FFF2-40B4-BE49-F238E27FC236}">
                <a16:creationId xmlns:a16="http://schemas.microsoft.com/office/drawing/2014/main" xmlns="" id="{50ED4136-15FF-77AB-3F1F-286EFF219160}"/>
              </a:ext>
            </a:extLst>
          </p:cNvPr>
          <p:cNvSpPr>
            <a:spLocks noGrp="1"/>
          </p:cNvSpPr>
          <p:nvPr>
            <p:ph type="sldNum" sz="quarter" idx="12"/>
          </p:nvPr>
        </p:nvSpPr>
        <p:spPr/>
        <p:txBody>
          <a:bodyPr/>
          <a:lstStyle/>
          <a:p>
            <a:fld id="{0B34F065-1154-456A-91E3-76DE8E75E17B}" type="slidenum">
              <a:rPr lang="ar-SA" smtClean="0"/>
              <a:t>1</a:t>
            </a:fld>
            <a:endParaRPr lang="ar-SA"/>
          </a:p>
        </p:txBody>
      </p:sp>
    </p:spTree>
    <p:extLst>
      <p:ext uri="{BB962C8B-B14F-4D97-AF65-F5344CB8AC3E}">
        <p14:creationId xmlns:p14="http://schemas.microsoft.com/office/powerpoint/2010/main" val="422750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51520" y="0"/>
            <a:ext cx="8568952"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a:t>F</a:t>
            </a:r>
            <a:r>
              <a:rPr lang="en-GB" sz="3200" b="1" dirty="0" err="1"/>
              <a:t>ormation</a:t>
            </a:r>
            <a:r>
              <a:rPr lang="en-GB" sz="3200" b="1" dirty="0"/>
              <a:t> Evaluation</a:t>
            </a:r>
          </a:p>
        </p:txBody>
      </p:sp>
      <p:sp>
        <p:nvSpPr>
          <p:cNvPr id="3" name="TextBox 2">
            <a:extLst>
              <a:ext uri="{FF2B5EF4-FFF2-40B4-BE49-F238E27FC236}">
                <a16:creationId xmlns:a16="http://schemas.microsoft.com/office/drawing/2014/main" xmlns="" id="{72A76F94-F220-706E-8D2F-38E7653F210B}"/>
              </a:ext>
            </a:extLst>
          </p:cNvPr>
          <p:cNvSpPr txBox="1"/>
          <p:nvPr/>
        </p:nvSpPr>
        <p:spPr>
          <a:xfrm>
            <a:off x="264117" y="476672"/>
            <a:ext cx="8640960" cy="6001643"/>
          </a:xfrm>
          <a:prstGeom prst="rect">
            <a:avLst/>
          </a:prstGeom>
          <a:noFill/>
        </p:spPr>
        <p:txBody>
          <a:bodyPr wrap="square">
            <a:spAutoFit/>
          </a:bodyPr>
          <a:lstStyle/>
          <a:p>
            <a:pPr algn="justLow" rtl="0"/>
            <a:r>
              <a:rPr lang="en-US" sz="1600" b="0" i="0" u="none" strike="noStrike" baseline="0" dirty="0">
                <a:solidFill>
                  <a:srgbClr val="000000"/>
                </a:solidFill>
                <a:latin typeface="Times New Roman" panose="02020603050405020304" pitchFamily="18" charset="0"/>
              </a:rPr>
              <a:t>In petroleum exploration and development, </a:t>
            </a:r>
            <a:r>
              <a:rPr lang="en-US" sz="1600" b="1" i="0" u="none" strike="noStrike" baseline="0" dirty="0">
                <a:solidFill>
                  <a:schemeClr val="tx2"/>
                </a:solidFill>
                <a:latin typeface="Times New Roman" panose="02020603050405020304" pitchFamily="18" charset="0"/>
              </a:rPr>
              <a:t>formation evaluation </a:t>
            </a:r>
            <a:r>
              <a:rPr lang="en-US" sz="1600" b="0" i="0" u="none" strike="noStrike" baseline="0" dirty="0">
                <a:solidFill>
                  <a:srgbClr val="000000"/>
                </a:solidFill>
                <a:latin typeface="Times New Roman" panose="02020603050405020304" pitchFamily="18" charset="0"/>
              </a:rPr>
              <a:t>is used to determine whether a potential oil or gas field is commercially viable. </a:t>
            </a:r>
          </a:p>
          <a:p>
            <a:pPr algn="justLow" rtl="0"/>
            <a:r>
              <a:rPr lang="en-US" sz="1600" b="1" i="0" u="none" strike="noStrike" baseline="0" dirty="0">
                <a:solidFill>
                  <a:srgbClr val="FF0000"/>
                </a:solidFill>
                <a:latin typeface="Times New Roman" panose="02020603050405020304" pitchFamily="18" charset="0"/>
              </a:rPr>
              <a:t>Coring</a:t>
            </a:r>
            <a:r>
              <a:rPr lang="en-US" sz="1600" b="0" i="0" u="none" strike="noStrike" baseline="0" dirty="0">
                <a:solidFill>
                  <a:srgbClr val="000000"/>
                </a:solidFill>
                <a:latin typeface="Times New Roman" panose="02020603050405020304" pitchFamily="18" charset="0"/>
              </a:rPr>
              <a:t> is One way to get more samples of the formation at a certain depth in the well. There are two techniques commonly used at present. The first is the "whole core", a cylinder of rock, usually about 3" to 4" in diameter and, with good luck, up to 50–60 feet long. It is cut with a </a:t>
            </a:r>
            <a:r>
              <a:rPr lang="en-US" sz="1600" b="1" i="0" u="none" strike="noStrike" baseline="0" dirty="0">
                <a:solidFill>
                  <a:schemeClr val="tx2"/>
                </a:solidFill>
                <a:latin typeface="Times New Roman" panose="02020603050405020304" pitchFamily="18" charset="0"/>
              </a:rPr>
              <a:t>core barrel</a:t>
            </a:r>
            <a:r>
              <a:rPr lang="en-US" sz="1600" b="0" i="0" u="none" strike="noStrike" baseline="0" dirty="0">
                <a:solidFill>
                  <a:srgbClr val="000000"/>
                </a:solidFill>
                <a:latin typeface="Times New Roman" panose="02020603050405020304" pitchFamily="18" charset="0"/>
              </a:rPr>
              <a:t>, a hollow pipe tipped with a ring shaped, diamond chip studded </a:t>
            </a:r>
            <a:r>
              <a:rPr lang="en-US" sz="1600" b="1" i="0" u="none" strike="noStrike" baseline="0" dirty="0">
                <a:solidFill>
                  <a:schemeClr val="tx2"/>
                </a:solidFill>
                <a:latin typeface="Times New Roman" panose="02020603050405020304" pitchFamily="18" charset="0"/>
              </a:rPr>
              <a:t>bit</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that can cut a </a:t>
            </a:r>
            <a:r>
              <a:rPr lang="en-US" sz="1600" b="1" i="0" u="none" strike="noStrike" baseline="0" dirty="0">
                <a:solidFill>
                  <a:schemeClr val="tx2"/>
                </a:solidFill>
                <a:latin typeface="Times New Roman" panose="02020603050405020304" pitchFamily="18" charset="0"/>
              </a:rPr>
              <a:t>plug</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and </a:t>
            </a:r>
            <a:r>
              <a:rPr lang="en-US" sz="1600" b="1" i="0" u="none" strike="noStrike" baseline="0" dirty="0">
                <a:solidFill>
                  <a:schemeClr val="tx2"/>
                </a:solidFill>
                <a:latin typeface="Times New Roman" panose="02020603050405020304" pitchFamily="18" charset="0"/>
              </a:rPr>
              <a:t>retain</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it in a trip to the surface. </a:t>
            </a:r>
          </a:p>
          <a:p>
            <a:pPr algn="justLow" rtl="0"/>
            <a:r>
              <a:rPr lang="en-US" sz="1600" b="0" i="0" u="none" strike="noStrike" baseline="0" dirty="0">
                <a:solidFill>
                  <a:srgbClr val="000000"/>
                </a:solidFill>
                <a:latin typeface="Times New Roman" panose="02020603050405020304" pitchFamily="18" charset="0"/>
              </a:rPr>
              <a:t>The other, cheaper, technique for obtaining samples of the formation is </a:t>
            </a:r>
            <a:r>
              <a:rPr lang="en-US" sz="1600" b="1" i="0" u="none" strike="noStrike" baseline="0" dirty="0">
                <a:solidFill>
                  <a:schemeClr val="tx2"/>
                </a:solidFill>
                <a:latin typeface="Times New Roman" panose="02020603050405020304" pitchFamily="18" charset="0"/>
              </a:rPr>
              <a:t>Sidewall Coring</a:t>
            </a:r>
            <a:r>
              <a:rPr lang="en-US" sz="1600" b="0" i="0" u="none" strike="noStrike" baseline="0" dirty="0">
                <a:solidFill>
                  <a:srgbClr val="000000"/>
                </a:solidFill>
                <a:latin typeface="Times New Roman" panose="02020603050405020304" pitchFamily="18" charset="0"/>
              </a:rPr>
              <a:t>. In this method, a steel cylinder – a coring gun – has hollow-point steel </a:t>
            </a:r>
            <a:r>
              <a:rPr lang="en-US" sz="1600" b="1" i="0" u="none" strike="noStrike" baseline="0" dirty="0">
                <a:solidFill>
                  <a:schemeClr val="tx2"/>
                </a:solidFill>
                <a:latin typeface="Times New Roman" panose="02020603050405020304" pitchFamily="18" charset="0"/>
              </a:rPr>
              <a:t>bullets </a:t>
            </a:r>
            <a:r>
              <a:rPr lang="en-US" sz="1600" b="0" i="0" u="none" strike="noStrike" baseline="0" dirty="0">
                <a:solidFill>
                  <a:srgbClr val="000000"/>
                </a:solidFill>
                <a:latin typeface="Times New Roman" panose="02020603050405020304" pitchFamily="18" charset="0"/>
              </a:rPr>
              <a:t>mounted along its sides. </a:t>
            </a:r>
          </a:p>
          <a:p>
            <a:pPr algn="justLow" rtl="0"/>
            <a:endParaRPr lang="en-GB" sz="1600" b="1" i="1" u="none" strike="noStrike" baseline="0" dirty="0">
              <a:solidFill>
                <a:srgbClr val="FF0000"/>
              </a:solidFill>
              <a:latin typeface="Times New Roman" panose="02020603050405020304" pitchFamily="18" charset="0"/>
            </a:endParaRPr>
          </a:p>
          <a:p>
            <a:pPr algn="justLow" rtl="0"/>
            <a:r>
              <a:rPr lang="en-GB" sz="1600" b="1" i="1" u="none" strike="noStrike" baseline="0" dirty="0">
                <a:solidFill>
                  <a:srgbClr val="FF0000"/>
                </a:solidFill>
                <a:latin typeface="Times New Roman" panose="02020603050405020304" pitchFamily="18" charset="0"/>
              </a:rPr>
              <a:t>Drill Stem Tests: </a:t>
            </a:r>
            <a:r>
              <a:rPr lang="en-US" sz="1600" b="0" i="0" u="none" strike="noStrike" baseline="0" dirty="0">
                <a:solidFill>
                  <a:srgbClr val="000000"/>
                </a:solidFill>
                <a:latin typeface="Times New Roman" panose="02020603050405020304" pitchFamily="18" charset="0"/>
              </a:rPr>
              <a:t>Formation evaluation by obtaining samples of formation fluid and formation pressure data is made possible by </a:t>
            </a:r>
            <a:r>
              <a:rPr lang="en-US" sz="1600" b="1" i="0" u="none" strike="noStrike" baseline="0" dirty="0">
                <a:solidFill>
                  <a:schemeClr val="tx2"/>
                </a:solidFill>
                <a:latin typeface="Times New Roman" panose="02020603050405020304" pitchFamily="18" charset="0"/>
              </a:rPr>
              <a:t>drill stem testing </a:t>
            </a:r>
            <a:r>
              <a:rPr lang="en-US" sz="1600" b="0" i="0" u="none" strike="noStrike" baseline="0" dirty="0">
                <a:solidFill>
                  <a:srgbClr val="000000"/>
                </a:solidFill>
                <a:latin typeface="Times New Roman" panose="02020603050405020304" pitchFamily="18" charset="0"/>
              </a:rPr>
              <a:t>procedures. The testing equipment is lowered into the </a:t>
            </a:r>
            <a:r>
              <a:rPr lang="en-US" sz="1600" b="1" i="0" u="none" strike="noStrike" baseline="0" dirty="0">
                <a:solidFill>
                  <a:schemeClr val="tx2"/>
                </a:solidFill>
                <a:latin typeface="Times New Roman" panose="02020603050405020304" pitchFamily="18" charset="0"/>
              </a:rPr>
              <a:t>wellbore</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on the drill pipe and put into place by seating a packer that seals off formation from </a:t>
            </a:r>
            <a:r>
              <a:rPr lang="en-US" sz="1600" b="1" i="0" u="none" strike="noStrike" baseline="0" dirty="0">
                <a:solidFill>
                  <a:schemeClr val="tx2"/>
                </a:solidFill>
                <a:latin typeface="Times New Roman" panose="02020603050405020304" pitchFamily="18" charset="0"/>
              </a:rPr>
              <a:t>contamination</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by </a:t>
            </a:r>
            <a:r>
              <a:rPr lang="en-US" sz="1600" b="1" i="0" u="none" strike="noStrike" baseline="0" dirty="0">
                <a:solidFill>
                  <a:schemeClr val="tx2"/>
                </a:solidFill>
                <a:latin typeface="Times New Roman" panose="02020603050405020304" pitchFamily="18" charset="0"/>
              </a:rPr>
              <a:t>drilling mud</a:t>
            </a:r>
            <a:r>
              <a:rPr lang="en-US" sz="1600" b="0" i="0" u="none" strike="noStrike" baseline="0" dirty="0">
                <a:solidFill>
                  <a:srgbClr val="000000"/>
                </a:solidFill>
                <a:latin typeface="Times New Roman" panose="02020603050405020304" pitchFamily="18" charset="0"/>
              </a:rPr>
              <a:t>. The tool is opened and fluid samples and pressure data are obtained. </a:t>
            </a:r>
          </a:p>
          <a:p>
            <a:pPr algn="justLow" rtl="0"/>
            <a:r>
              <a:rPr lang="en-US" sz="1600" b="0" i="0" u="none" strike="noStrike" baseline="0" dirty="0">
                <a:solidFill>
                  <a:srgbClr val="000000"/>
                </a:solidFill>
                <a:latin typeface="Times New Roman" panose="02020603050405020304" pitchFamily="18" charset="0"/>
              </a:rPr>
              <a:t>Drill stem tests are run in wells in which promising hydrocarbon shows (indications) are encountered in cores and samples. </a:t>
            </a:r>
            <a:r>
              <a:rPr lang="en-US" sz="1600" b="1" i="0" u="none" strike="noStrike" baseline="0" dirty="0">
                <a:solidFill>
                  <a:schemeClr val="tx2"/>
                </a:solidFill>
                <a:latin typeface="Times New Roman" panose="02020603050405020304" pitchFamily="18" charset="0"/>
              </a:rPr>
              <a:t>Segregation</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of the individual formations produces results from specific intervals. Pressure data are evaluated to determine the productive potential of the formation being tested. These data and fluid information can facilitate decisions on how the well is to be completed </a:t>
            </a:r>
          </a:p>
          <a:p>
            <a:pPr algn="justLow" rtl="0"/>
            <a:endParaRPr lang="en-US" sz="1600" dirty="0">
              <a:solidFill>
                <a:srgbClr val="000000"/>
              </a:solidFill>
              <a:latin typeface="Times New Roman" panose="02020603050405020304" pitchFamily="18" charset="0"/>
            </a:endParaRPr>
          </a:p>
          <a:p>
            <a:pPr algn="justLow" rtl="0"/>
            <a:r>
              <a:rPr lang="en-US" sz="1600" b="1" i="0" u="none" strike="noStrike" baseline="0" dirty="0">
                <a:solidFill>
                  <a:srgbClr val="FF0000"/>
                </a:solidFill>
                <a:latin typeface="Times New Roman" panose="02020603050405020304" pitchFamily="18" charset="0"/>
              </a:rPr>
              <a:t>Logging: </a:t>
            </a:r>
            <a:r>
              <a:rPr lang="en-US" sz="1600" b="0" i="0" u="none" strike="noStrike" baseline="0" dirty="0">
                <a:solidFill>
                  <a:srgbClr val="000000"/>
                </a:solidFill>
                <a:latin typeface="Times New Roman" panose="02020603050405020304" pitchFamily="18" charset="0"/>
              </a:rPr>
              <a:t>Subsurface geological information can be obtained by </a:t>
            </a:r>
            <a:r>
              <a:rPr lang="en-US" sz="1600" b="1" i="0" u="none" strike="noStrike" baseline="0" dirty="0">
                <a:solidFill>
                  <a:schemeClr val="tx2"/>
                </a:solidFill>
                <a:latin typeface="Times New Roman" panose="02020603050405020304" pitchFamily="18" charset="0"/>
              </a:rPr>
              <a:t>wireline well-logging techniques</a:t>
            </a:r>
            <a:r>
              <a:rPr lang="en-US" sz="1600" b="0" i="0" u="none" strike="noStrike" baseline="0" dirty="0">
                <a:solidFill>
                  <a:srgbClr val="000000"/>
                </a:solidFill>
                <a:latin typeface="Times New Roman" panose="02020603050405020304" pitchFamily="18" charset="0"/>
              </a:rPr>
              <a:t>. Measurements are made of the electrical, radioactive and acoustic properties of rocks and their contained fluids encountered in the wellbore. Several types of measurements produce information on formation rock </a:t>
            </a:r>
            <a:r>
              <a:rPr lang="en-US" sz="1600" b="1" i="0" u="none" strike="noStrike" baseline="0" dirty="0">
                <a:solidFill>
                  <a:schemeClr val="tx2"/>
                </a:solidFill>
                <a:latin typeface="Times New Roman" panose="02020603050405020304" pitchFamily="18" charset="0"/>
              </a:rPr>
              <a:t>acoustic velocity</a:t>
            </a:r>
            <a:r>
              <a:rPr lang="en-US" sz="1600" b="0" i="0" u="none" strike="noStrike" baseline="0" dirty="0">
                <a:solidFill>
                  <a:srgbClr val="000000"/>
                </a:solidFill>
                <a:latin typeface="Times New Roman" panose="02020603050405020304" pitchFamily="18" charset="0"/>
              </a:rPr>
              <a:t>, density, radioactivity, porosity, </a:t>
            </a:r>
            <a:r>
              <a:rPr lang="en-US" sz="1600" b="1" i="0" u="none" strike="noStrike" baseline="0" dirty="0">
                <a:solidFill>
                  <a:schemeClr val="tx2"/>
                </a:solidFill>
                <a:latin typeface="Times New Roman" panose="02020603050405020304" pitchFamily="18" charset="0"/>
              </a:rPr>
              <a:t>conductivity</a:t>
            </a:r>
            <a:r>
              <a:rPr lang="en-US" sz="1600" b="1" i="0" u="none" strike="noStrike" baseline="0" dirty="0">
                <a:solidFill>
                  <a:srgbClr val="000000"/>
                </a:solidFill>
                <a:latin typeface="Times New Roman" panose="02020603050405020304" pitchFamily="18" charset="0"/>
              </a:rPr>
              <a:t>, </a:t>
            </a:r>
            <a:r>
              <a:rPr lang="en-US" sz="1600" b="1" i="0" u="none" strike="noStrike" baseline="0" dirty="0">
                <a:solidFill>
                  <a:schemeClr val="tx2"/>
                </a:solidFill>
                <a:latin typeface="Times New Roman" panose="02020603050405020304" pitchFamily="18" charset="0"/>
              </a:rPr>
              <a:t>resistivity</a:t>
            </a:r>
            <a:r>
              <a:rPr lang="en-US" sz="1600" b="0" i="0" u="none" strike="noStrike" baseline="0" dirty="0">
                <a:solidFill>
                  <a:srgbClr val="000000"/>
                </a:solidFill>
                <a:latin typeface="Times New Roman" panose="02020603050405020304" pitchFamily="18" charset="0"/>
              </a:rPr>
              <a:t>, fluid saturation and permeability. </a:t>
            </a:r>
          </a:p>
        </p:txBody>
      </p:sp>
    </p:spTree>
    <p:extLst>
      <p:ext uri="{BB962C8B-B14F-4D97-AF65-F5344CB8AC3E}">
        <p14:creationId xmlns:p14="http://schemas.microsoft.com/office/powerpoint/2010/main" val="3257030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51520" y="0"/>
            <a:ext cx="8568952"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a:t>F</a:t>
            </a:r>
            <a:r>
              <a:rPr lang="en-GB" sz="3200" b="1" dirty="0" err="1"/>
              <a:t>ormation</a:t>
            </a:r>
            <a:r>
              <a:rPr lang="en-GB" sz="3200" b="1" dirty="0"/>
              <a:t> Evaluation</a:t>
            </a:r>
          </a:p>
        </p:txBody>
      </p:sp>
      <p:sp>
        <p:nvSpPr>
          <p:cNvPr id="3" name="TextBox 2">
            <a:extLst>
              <a:ext uri="{FF2B5EF4-FFF2-40B4-BE49-F238E27FC236}">
                <a16:creationId xmlns:a16="http://schemas.microsoft.com/office/drawing/2014/main" xmlns="" id="{72A76F94-F220-706E-8D2F-38E7653F210B}"/>
              </a:ext>
            </a:extLst>
          </p:cNvPr>
          <p:cNvSpPr txBox="1"/>
          <p:nvPr/>
        </p:nvSpPr>
        <p:spPr>
          <a:xfrm>
            <a:off x="264117" y="476672"/>
            <a:ext cx="8640960" cy="6494085"/>
          </a:xfrm>
          <a:prstGeom prst="rect">
            <a:avLst/>
          </a:prstGeom>
          <a:noFill/>
        </p:spPr>
        <p:txBody>
          <a:bodyPr wrap="square">
            <a:spAutoFit/>
          </a:bodyPr>
          <a:lstStyle/>
          <a:p>
            <a:pPr algn="justLow" rtl="0"/>
            <a:r>
              <a:rPr lang="en-US" sz="1600" b="0" i="0" u="none" strike="noStrike" baseline="0" dirty="0">
                <a:solidFill>
                  <a:srgbClr val="000000"/>
                </a:solidFill>
                <a:latin typeface="Times New Roman" panose="02020603050405020304" pitchFamily="18" charset="0"/>
              </a:rPr>
              <a:t>Rock lithology, formation depth and </a:t>
            </a:r>
            <a:r>
              <a:rPr lang="en-US" sz="1600" b="1" i="0" u="none" strike="noStrike" baseline="0" dirty="0">
                <a:solidFill>
                  <a:schemeClr val="tx2"/>
                </a:solidFill>
                <a:latin typeface="Times New Roman" panose="02020603050405020304" pitchFamily="18" charset="0"/>
              </a:rPr>
              <a:t>thickness</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and fluid type can also be determined. </a:t>
            </a:r>
            <a:r>
              <a:rPr lang="en-US" sz="1600" b="1" i="0" u="none" strike="noStrike" baseline="0" dirty="0">
                <a:solidFill>
                  <a:schemeClr val="tx2"/>
                </a:solidFill>
                <a:latin typeface="Times New Roman" panose="02020603050405020304" pitchFamily="18" charset="0"/>
              </a:rPr>
              <a:t>Caliper logs </a:t>
            </a:r>
            <a:r>
              <a:rPr lang="en-US" sz="1600" b="0" i="0" u="none" strike="noStrike" baseline="0" dirty="0">
                <a:solidFill>
                  <a:srgbClr val="000000"/>
                </a:solidFill>
                <a:latin typeface="Times New Roman" panose="02020603050405020304" pitchFamily="18" charset="0"/>
              </a:rPr>
              <a:t>measure borehole diameter. Geologic maps and cross-sections are readily constructed from a variety of well-log data and assist in understanding facies and geometric relationships and the locations of wildcat and development </a:t>
            </a:r>
            <a:r>
              <a:rPr lang="en-US" sz="1600" b="1" i="0" u="none" strike="noStrike" baseline="0" dirty="0">
                <a:solidFill>
                  <a:schemeClr val="tx2"/>
                </a:solidFill>
                <a:latin typeface="Times New Roman" panose="02020603050405020304" pitchFamily="18" charset="0"/>
              </a:rPr>
              <a:t>drilling sites</a:t>
            </a:r>
            <a:r>
              <a:rPr lang="en-US" sz="1600" b="0" i="0" u="none" strike="noStrike" baseline="0" dirty="0">
                <a:solidFill>
                  <a:srgbClr val="000000"/>
                </a:solidFill>
                <a:latin typeface="Times New Roman" panose="02020603050405020304" pitchFamily="18" charset="0"/>
              </a:rPr>
              <a:t>. </a:t>
            </a:r>
          </a:p>
          <a:p>
            <a:pPr algn="justLow" rtl="0"/>
            <a:endParaRPr lang="en-US" sz="1600" b="0" i="0" u="none" strike="noStrike" baseline="0" dirty="0">
              <a:solidFill>
                <a:srgbClr val="000000"/>
              </a:solidFill>
              <a:latin typeface="Times New Roman" panose="02020603050405020304" pitchFamily="18" charset="0"/>
            </a:endParaRPr>
          </a:p>
          <a:p>
            <a:pPr algn="justLow" rtl="0"/>
            <a:r>
              <a:rPr lang="en-GB" sz="1600" b="1" i="0" u="none" strike="noStrike" baseline="0" dirty="0">
                <a:solidFill>
                  <a:srgbClr val="FF0000"/>
                </a:solidFill>
                <a:latin typeface="Times New Roman" panose="02020603050405020304" pitchFamily="18" charset="0"/>
              </a:rPr>
              <a:t>Well Stimulation: </a:t>
            </a:r>
            <a:r>
              <a:rPr lang="en-US" sz="1600" b="0" i="0" u="none" strike="noStrike" baseline="0" dirty="0">
                <a:solidFill>
                  <a:srgbClr val="000000"/>
                </a:solidFill>
                <a:latin typeface="Times New Roman" panose="02020603050405020304" pitchFamily="18" charset="0"/>
              </a:rPr>
              <a:t>Sometimes once the well is fully completed, further </a:t>
            </a:r>
            <a:r>
              <a:rPr lang="en-US" sz="1600" b="1" i="0" u="none" strike="noStrike" baseline="0" dirty="0">
                <a:solidFill>
                  <a:srgbClr val="000000"/>
                </a:solidFill>
                <a:latin typeface="Times New Roman" panose="02020603050405020304" pitchFamily="18" charset="0"/>
              </a:rPr>
              <a:t>stimulation </a:t>
            </a:r>
            <a:r>
              <a:rPr lang="en-US" sz="1600" b="0" i="0" u="none" strike="noStrike" baseline="0" dirty="0">
                <a:solidFill>
                  <a:srgbClr val="000000"/>
                </a:solidFill>
                <a:latin typeface="Times New Roman" panose="02020603050405020304" pitchFamily="18" charset="0"/>
              </a:rPr>
              <a:t>is necessary to achieve the planned productivity. There are a number of stimulation techniques: </a:t>
            </a:r>
          </a:p>
          <a:p>
            <a:pPr algn="justLow" rtl="0"/>
            <a:endParaRPr lang="en-US" sz="1000" b="0" i="0" u="none" strike="noStrike" baseline="0" dirty="0">
              <a:solidFill>
                <a:srgbClr val="000000"/>
              </a:solidFill>
              <a:latin typeface="Times New Roman" panose="02020603050405020304" pitchFamily="18" charset="0"/>
            </a:endParaRPr>
          </a:p>
          <a:p>
            <a:pPr algn="justLow" rtl="0"/>
            <a:r>
              <a:rPr lang="en-GB" sz="1600" b="1" i="0" u="none" strike="noStrike" baseline="0" dirty="0">
                <a:solidFill>
                  <a:srgbClr val="C00000"/>
                </a:solidFill>
                <a:latin typeface="Times New Roman" panose="02020603050405020304" pitchFamily="18" charset="0"/>
              </a:rPr>
              <a:t>Acidizing</a:t>
            </a:r>
            <a:r>
              <a:rPr lang="en-GB" sz="1600" b="1" i="0" u="none" strike="noStrike" baseline="0" dirty="0">
                <a:solidFill>
                  <a:srgbClr val="000000"/>
                </a:solidFill>
                <a:latin typeface="Times New Roman" panose="02020603050405020304" pitchFamily="18" charset="0"/>
              </a:rPr>
              <a:t> </a:t>
            </a:r>
            <a:r>
              <a:rPr lang="en-GB" sz="1600" dirty="0">
                <a:solidFill>
                  <a:srgbClr val="000000"/>
                </a:solidFill>
                <a:latin typeface="Times New Roman" panose="02020603050405020304" pitchFamily="18" charset="0"/>
              </a:rPr>
              <a:t>:</a:t>
            </a:r>
            <a:r>
              <a:rPr lang="en-US" sz="1600" b="0" i="0" u="none" strike="noStrike" baseline="0" dirty="0">
                <a:solidFill>
                  <a:srgbClr val="000000"/>
                </a:solidFill>
                <a:latin typeface="Times New Roman" panose="02020603050405020304" pitchFamily="18" charset="0"/>
              </a:rPr>
              <a:t>This involves the injection of chemicals to eat away at any skin damage, "cleaning up" the formation, thereby improving the flow of reservoir fluids. Acidizing is the process of injecting an acid fluid solution into a </a:t>
            </a:r>
            <a:r>
              <a:rPr lang="en-US" sz="1600" b="1" i="0" u="none" strike="noStrike" baseline="0" dirty="0">
                <a:solidFill>
                  <a:schemeClr val="tx2"/>
                </a:solidFill>
                <a:latin typeface="Times New Roman" panose="02020603050405020304" pitchFamily="18" charset="0"/>
              </a:rPr>
              <a:t>producing zone(s)</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for the purpose of dissolving </a:t>
            </a:r>
            <a:r>
              <a:rPr lang="en-US" sz="1600" b="1" i="0" u="none" strike="noStrike" baseline="0" dirty="0">
                <a:solidFill>
                  <a:schemeClr val="tx2"/>
                </a:solidFill>
                <a:latin typeface="Times New Roman" panose="02020603050405020304" pitchFamily="18" charset="0"/>
              </a:rPr>
              <a:t>foreign solids </a:t>
            </a:r>
            <a:r>
              <a:rPr lang="en-US" sz="1600" b="0" i="0" u="none" strike="noStrike" baseline="0" dirty="0">
                <a:solidFill>
                  <a:srgbClr val="000000"/>
                </a:solidFill>
                <a:latin typeface="Times New Roman" panose="02020603050405020304" pitchFamily="18" charset="0"/>
              </a:rPr>
              <a:t>or rock, enlarging existing channels or creating new ones. The channels are opened or enlarged as a result of a chemical reaction. There are two basic types of acidizing: </a:t>
            </a:r>
          </a:p>
          <a:p>
            <a:pPr algn="justLow" rtl="0"/>
            <a:r>
              <a:rPr lang="en-US" sz="1600" b="0" i="0" u="none" strike="noStrike" baseline="0" dirty="0">
                <a:solidFill>
                  <a:srgbClr val="000000"/>
                </a:solidFill>
                <a:latin typeface="Times New Roman" panose="02020603050405020304" pitchFamily="18" charset="0"/>
              </a:rPr>
              <a:t>1. </a:t>
            </a:r>
            <a:r>
              <a:rPr lang="en-US" sz="1600" b="1" i="0" u="none" strike="noStrike" baseline="0" dirty="0">
                <a:solidFill>
                  <a:schemeClr val="tx2"/>
                </a:solidFill>
                <a:latin typeface="Times New Roman" panose="02020603050405020304" pitchFamily="18" charset="0"/>
              </a:rPr>
              <a:t>matrix (low pressure) acidizing </a:t>
            </a:r>
            <a:r>
              <a:rPr lang="en-US" sz="1600" b="0" i="0" u="none" strike="noStrike" baseline="0" dirty="0">
                <a:solidFill>
                  <a:srgbClr val="000000"/>
                </a:solidFill>
                <a:latin typeface="Times New Roman" panose="02020603050405020304" pitchFamily="18" charset="0"/>
              </a:rPr>
              <a:t>– is used on wells that have </a:t>
            </a:r>
            <a:r>
              <a:rPr lang="en-US" sz="1600" b="1" i="0" u="none" strike="noStrike" baseline="0" dirty="0">
                <a:solidFill>
                  <a:schemeClr val="tx2"/>
                </a:solidFill>
                <a:latin typeface="Times New Roman" panose="02020603050405020304" pitchFamily="18" charset="0"/>
              </a:rPr>
              <a:t>formation damage</a:t>
            </a:r>
            <a:r>
              <a:rPr lang="en-US" sz="1600" b="0" i="0" u="none" strike="noStrike" baseline="0" dirty="0">
                <a:solidFill>
                  <a:srgbClr val="000000"/>
                </a:solidFill>
                <a:latin typeface="Times New Roman" panose="02020603050405020304" pitchFamily="18" charset="0"/>
              </a:rPr>
              <a:t>. The acids injected below the fracturing point so that the acid is allowed to work through the natural pores of the rock. This procedure is usually used on sandstone formations; </a:t>
            </a:r>
          </a:p>
          <a:p>
            <a:pPr algn="justLow" rtl="0"/>
            <a:r>
              <a:rPr lang="en-US" sz="1600" b="0" i="0" u="none" strike="noStrike" baseline="0" dirty="0">
                <a:solidFill>
                  <a:srgbClr val="000000"/>
                </a:solidFill>
                <a:latin typeface="Times New Roman" panose="02020603050405020304" pitchFamily="18" charset="0"/>
              </a:rPr>
              <a:t>2. </a:t>
            </a:r>
            <a:r>
              <a:rPr lang="en-US" sz="1600" b="1" i="0" u="none" strike="noStrike" baseline="0" dirty="0">
                <a:solidFill>
                  <a:schemeClr val="tx2"/>
                </a:solidFill>
                <a:latin typeface="Times New Roman" panose="02020603050405020304" pitchFamily="18" charset="0"/>
              </a:rPr>
              <a:t>acid fracturing (high pressure acidizing) </a:t>
            </a:r>
            <a:r>
              <a:rPr lang="en-US" sz="1600" b="0" i="0" u="none" strike="noStrike" baseline="0" dirty="0">
                <a:solidFill>
                  <a:srgbClr val="000000"/>
                </a:solidFill>
                <a:latin typeface="Times New Roman" panose="02020603050405020304" pitchFamily="18" charset="0"/>
              </a:rPr>
              <a:t>– uses a sufficient volume of acid under high pressure to fracture a formation, allowing the acid to penetrate further into the formation. Acid fracturing is used most often on carbonate formations (limestone and dolomite). </a:t>
            </a:r>
          </a:p>
          <a:p>
            <a:pPr algn="justLow" rtl="0"/>
            <a:endParaRPr lang="en-US" sz="900" b="0" i="0" u="none" strike="noStrike" baseline="0" dirty="0">
              <a:solidFill>
                <a:srgbClr val="000000"/>
              </a:solidFill>
              <a:latin typeface="Times New Roman" panose="02020603050405020304" pitchFamily="18" charset="0"/>
            </a:endParaRPr>
          </a:p>
          <a:p>
            <a:pPr algn="l" rtl="0"/>
            <a:r>
              <a:rPr lang="en-GB" sz="1600" b="1" i="0" u="none" strike="noStrike" baseline="0" dirty="0">
                <a:solidFill>
                  <a:srgbClr val="C00000"/>
                </a:solidFill>
                <a:latin typeface="Times New Roman" panose="02020603050405020304" pitchFamily="18" charset="0"/>
              </a:rPr>
              <a:t>Fracturing</a:t>
            </a:r>
            <a:r>
              <a:rPr lang="en-GB" sz="1600" b="1" i="0" u="none" strike="noStrike" baseline="0" dirty="0">
                <a:solidFill>
                  <a:srgbClr val="000000"/>
                </a:solidFill>
                <a:latin typeface="Times New Roman" panose="02020603050405020304" pitchFamily="18" charset="0"/>
              </a:rPr>
              <a:t> </a:t>
            </a:r>
            <a:r>
              <a:rPr lang="en-GB" sz="160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This means creating and extending a fracture from the perforation tunnels deeper into the formation increasing the surface area for formation fluids to flow into the well as well as extending past any possible damage near the wellbore. This may be done by either injecting fluids at high pressure (</a:t>
            </a:r>
            <a:r>
              <a:rPr lang="en-US" sz="1600" b="1" i="0" u="none" strike="noStrike" baseline="0" dirty="0">
                <a:solidFill>
                  <a:schemeClr val="tx2"/>
                </a:solidFill>
                <a:latin typeface="Times New Roman" panose="02020603050405020304" pitchFamily="18" charset="0"/>
              </a:rPr>
              <a:t>hydraulic fracturing</a:t>
            </a:r>
            <a:r>
              <a:rPr lang="en-US" sz="1600" b="0" i="0" u="none" strike="noStrike" baseline="0" dirty="0">
                <a:solidFill>
                  <a:srgbClr val="000000"/>
                </a:solidFill>
                <a:latin typeface="Times New Roman" panose="02020603050405020304" pitchFamily="18" charset="0"/>
              </a:rPr>
              <a:t>), injecting fluids laced with round granular material (</a:t>
            </a:r>
            <a:r>
              <a:rPr lang="en-US" sz="1600" b="1" i="0" u="none" strike="noStrike" baseline="0" dirty="0">
                <a:solidFill>
                  <a:schemeClr val="tx2"/>
                </a:solidFill>
                <a:latin typeface="Times New Roman" panose="02020603050405020304" pitchFamily="18" charset="0"/>
              </a:rPr>
              <a:t>proppant fracturing</a:t>
            </a:r>
            <a:r>
              <a:rPr lang="en-US" sz="1600" b="0" i="0" u="none" strike="noStrike" baseline="0" dirty="0">
                <a:solidFill>
                  <a:srgbClr val="000000"/>
                </a:solidFill>
                <a:latin typeface="Times New Roman" panose="02020603050405020304" pitchFamily="18" charset="0"/>
              </a:rPr>
              <a:t>) or using explosives to generate a high speed gas flow (</a:t>
            </a:r>
            <a:r>
              <a:rPr lang="en-US" sz="1600" b="1" i="0" u="none" strike="noStrike" baseline="0" dirty="0">
                <a:solidFill>
                  <a:schemeClr val="tx2"/>
                </a:solidFill>
                <a:latin typeface="Times New Roman" panose="02020603050405020304" pitchFamily="18" charset="0"/>
              </a:rPr>
              <a:t>propellent stimulation</a:t>
            </a:r>
            <a:r>
              <a:rPr lang="en-US" sz="1600" b="0" i="0" u="none" strike="noStrike" baseline="0" dirty="0">
                <a:solidFill>
                  <a:srgbClr val="000000"/>
                </a:solidFill>
                <a:latin typeface="Times New Roman" panose="02020603050405020304" pitchFamily="18" charset="0"/>
              </a:rPr>
              <a:t>).</a:t>
            </a:r>
          </a:p>
          <a:p>
            <a:pPr algn="justLow" rtl="0"/>
            <a:endParaRPr lang="en-GB" sz="1600" dirty="0"/>
          </a:p>
        </p:txBody>
      </p:sp>
    </p:spTree>
    <p:extLst>
      <p:ext uri="{BB962C8B-B14F-4D97-AF65-F5344CB8AC3E}">
        <p14:creationId xmlns:p14="http://schemas.microsoft.com/office/powerpoint/2010/main" val="4053794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51520" y="-3303"/>
            <a:ext cx="8568952"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sz="3200" b="1" dirty="0"/>
              <a:t>Formation Evaluation</a:t>
            </a:r>
          </a:p>
        </p:txBody>
      </p:sp>
      <p:sp>
        <p:nvSpPr>
          <p:cNvPr id="4" name="TextBox 3">
            <a:extLst>
              <a:ext uri="{FF2B5EF4-FFF2-40B4-BE49-F238E27FC236}">
                <a16:creationId xmlns:a16="http://schemas.microsoft.com/office/drawing/2014/main" xmlns="" id="{5083FBD5-7294-F9A1-D209-821DBE07F0B0}"/>
              </a:ext>
            </a:extLst>
          </p:cNvPr>
          <p:cNvSpPr txBox="1"/>
          <p:nvPr/>
        </p:nvSpPr>
        <p:spPr>
          <a:xfrm>
            <a:off x="251520" y="428178"/>
            <a:ext cx="8568952" cy="6494085"/>
          </a:xfrm>
          <a:prstGeom prst="rect">
            <a:avLst/>
          </a:prstGeom>
          <a:noFill/>
        </p:spPr>
        <p:txBody>
          <a:bodyPr wrap="square">
            <a:spAutoFit/>
          </a:bodyPr>
          <a:lstStyle/>
          <a:p>
            <a:pPr algn="l" rtl="0"/>
            <a:r>
              <a:rPr lang="en-GB" sz="1550" b="1" i="0" u="none" strike="noStrike" baseline="0" dirty="0">
                <a:latin typeface="Times New Roman" panose="02020603050405020304" pitchFamily="18" charset="0"/>
              </a:rPr>
              <a:t>Mechanisms </a:t>
            </a:r>
            <a:endParaRPr lang="en-GB" sz="1550" b="0" i="0" u="none" strike="noStrike" baseline="0" dirty="0">
              <a:latin typeface="Times New Roman" panose="02020603050405020304" pitchFamily="18" charset="0"/>
            </a:endParaRPr>
          </a:p>
          <a:p>
            <a:pPr algn="l" rtl="0"/>
            <a:r>
              <a:rPr lang="en-US" sz="1550" b="0" i="0" u="none" strike="noStrike" baseline="0" dirty="0">
                <a:solidFill>
                  <a:srgbClr val="000000"/>
                </a:solidFill>
                <a:latin typeface="Times New Roman" panose="02020603050405020304" pitchFamily="18" charset="0"/>
              </a:rPr>
              <a:t>The term “</a:t>
            </a:r>
            <a:r>
              <a:rPr lang="en-US" sz="1550" b="1" i="0" u="none" strike="noStrike" baseline="0" dirty="0">
                <a:solidFill>
                  <a:schemeClr val="tx2"/>
                </a:solidFill>
                <a:latin typeface="Times New Roman" panose="02020603050405020304" pitchFamily="18" charset="0"/>
              </a:rPr>
              <a:t>oil pools</a:t>
            </a:r>
            <a:r>
              <a:rPr lang="en-US" sz="1550" b="0" i="0" u="none" strike="noStrike" baseline="0" dirty="0">
                <a:solidFill>
                  <a:srgbClr val="000000"/>
                </a:solidFill>
                <a:latin typeface="Times New Roman" panose="02020603050405020304" pitchFamily="18" charset="0"/>
              </a:rPr>
              <a:t>” refers to deposits of petroleum as though there were underground lakes of oil. A more accurate term, however, is one that is often used in the petroleum industry: oil sands. </a:t>
            </a:r>
          </a:p>
          <a:p>
            <a:pPr algn="l" rtl="0"/>
            <a:r>
              <a:rPr lang="en-US" sz="1550" b="0" i="0" u="none" strike="noStrike" baseline="0" dirty="0">
                <a:solidFill>
                  <a:srgbClr val="000000"/>
                </a:solidFill>
                <a:latin typeface="Times New Roman" panose="02020603050405020304" pitchFamily="18" charset="0"/>
              </a:rPr>
              <a:t>The deposits are, in other words, more often like piles of sand or porous rock that have been saturated with oil. Oil does not really flow rapidly through sand or rock, of course, and so it must be pushed or driven. Natural flow is when the reservoir delivers fluid to the well bore. Sufficient pressure energy is needed to lift the fluid to the surface. </a:t>
            </a:r>
          </a:p>
          <a:p>
            <a:pPr algn="l" rtl="0"/>
            <a:r>
              <a:rPr lang="en-US" sz="1550" b="0" i="0" u="none" strike="noStrike" baseline="0" dirty="0">
                <a:solidFill>
                  <a:srgbClr val="000000"/>
                </a:solidFill>
                <a:latin typeface="Times New Roman" panose="02020603050405020304" pitchFamily="18" charset="0"/>
              </a:rPr>
              <a:t>There are three kinds of natural </a:t>
            </a:r>
            <a:r>
              <a:rPr lang="en-US" sz="1550" b="1" i="1" u="none" strike="noStrike" baseline="0" dirty="0">
                <a:solidFill>
                  <a:schemeClr val="tx2"/>
                </a:solidFill>
                <a:latin typeface="Times New Roman" panose="02020603050405020304" pitchFamily="18" charset="0"/>
              </a:rPr>
              <a:t>drives</a:t>
            </a:r>
            <a:r>
              <a:rPr lang="en-US" sz="1550" b="1" i="1" u="none" strike="noStrike" baseline="0" dirty="0">
                <a:solidFill>
                  <a:srgbClr val="000000"/>
                </a:solidFill>
                <a:latin typeface="Times New Roman" panose="02020603050405020304" pitchFamily="18" charset="0"/>
              </a:rPr>
              <a:t>, </a:t>
            </a:r>
            <a:r>
              <a:rPr lang="en-US" sz="1550" b="0" i="0" u="none" strike="noStrike" baseline="0" dirty="0">
                <a:solidFill>
                  <a:srgbClr val="000000"/>
                </a:solidFill>
                <a:latin typeface="Times New Roman" panose="02020603050405020304" pitchFamily="18" charset="0"/>
              </a:rPr>
              <a:t>as the forces that push the oil are called. Each drive involves the gas and water that are almost always found with oil. </a:t>
            </a:r>
          </a:p>
          <a:p>
            <a:pPr algn="l" rtl="0"/>
            <a:r>
              <a:rPr lang="en-US" sz="1550" b="0" i="0" u="none" strike="noStrike" baseline="0" dirty="0">
                <a:solidFill>
                  <a:srgbClr val="000000"/>
                </a:solidFill>
                <a:latin typeface="Times New Roman" panose="02020603050405020304" pitchFamily="18" charset="0"/>
              </a:rPr>
              <a:t>First is the </a:t>
            </a:r>
            <a:r>
              <a:rPr lang="en-US" sz="1550" b="1" i="0" u="none" strike="noStrike" baseline="0" dirty="0">
                <a:solidFill>
                  <a:schemeClr val="tx2"/>
                </a:solidFill>
                <a:latin typeface="Times New Roman" panose="02020603050405020304" pitchFamily="18" charset="0"/>
              </a:rPr>
              <a:t>dissolved-gas drive</a:t>
            </a:r>
            <a:r>
              <a:rPr lang="en-US" sz="1550" b="0" i="0" u="none" strike="noStrike" baseline="0" dirty="0">
                <a:solidFill>
                  <a:srgbClr val="000000"/>
                </a:solidFill>
                <a:latin typeface="Times New Roman" panose="02020603050405020304" pitchFamily="18" charset="0"/>
              </a:rPr>
              <a:t>. Gas is dissolved in the oil. As it expands, it exerts the pressure which pushes the oil through rock or sand. Recovery is slow when this type of drive is encountered. </a:t>
            </a:r>
          </a:p>
          <a:p>
            <a:pPr algn="l" rtl="0"/>
            <a:r>
              <a:rPr lang="en-US" sz="1550" b="0" i="0" u="none" strike="noStrike" baseline="0" dirty="0">
                <a:solidFill>
                  <a:srgbClr val="000000"/>
                </a:solidFill>
                <a:latin typeface="Times New Roman" panose="02020603050405020304" pitchFamily="18" charset="0"/>
              </a:rPr>
              <a:t>Second is the </a:t>
            </a:r>
            <a:r>
              <a:rPr lang="en-US" sz="1550" b="1" i="0" u="none" strike="noStrike" baseline="0" dirty="0">
                <a:solidFill>
                  <a:schemeClr val="tx2"/>
                </a:solidFill>
                <a:latin typeface="Times New Roman" panose="02020603050405020304" pitchFamily="18" charset="0"/>
              </a:rPr>
              <a:t>gas-cap drive</a:t>
            </a:r>
            <a:r>
              <a:rPr lang="en-US" sz="1550" b="0" i="0" u="none" strike="noStrike" baseline="0" dirty="0">
                <a:solidFill>
                  <a:srgbClr val="000000"/>
                </a:solidFill>
                <a:latin typeface="Times New Roman" panose="02020603050405020304" pitchFamily="18" charset="0"/>
              </a:rPr>
              <a:t>. Gas has not only dissolved in the oil: a large amount of it has formed above the oil. As the gas expands, it pushes the oil through the rock or sand at a more rapid rate than when only dissolved gas is present. </a:t>
            </a:r>
          </a:p>
          <a:p>
            <a:pPr algn="l" rtl="0"/>
            <a:r>
              <a:rPr lang="en-US" sz="1550" b="0" i="0" u="none" strike="noStrike" baseline="0" dirty="0">
                <a:solidFill>
                  <a:srgbClr val="000000"/>
                </a:solidFill>
                <a:latin typeface="Times New Roman" panose="02020603050405020304" pitchFamily="18" charset="0"/>
              </a:rPr>
              <a:t>Third is the </a:t>
            </a:r>
            <a:r>
              <a:rPr lang="en-US" sz="1550" b="1" i="0" u="none" strike="noStrike" baseline="0" dirty="0">
                <a:solidFill>
                  <a:schemeClr val="tx2"/>
                </a:solidFill>
                <a:latin typeface="Times New Roman" panose="02020603050405020304" pitchFamily="18" charset="0"/>
              </a:rPr>
              <a:t>water drive</a:t>
            </a:r>
            <a:r>
              <a:rPr lang="en-US" sz="1550" b="0" i="0" u="none" strike="noStrike" baseline="0" dirty="0">
                <a:solidFill>
                  <a:srgbClr val="000000"/>
                </a:solidFill>
                <a:latin typeface="Times New Roman" panose="02020603050405020304" pitchFamily="18" charset="0"/>
              </a:rPr>
              <a:t>, in which there is a large amount of water below the oil. Pressure forces the water upward into the oil-bearing rock or sand and moves the oil ahead of it. </a:t>
            </a:r>
          </a:p>
          <a:p>
            <a:pPr algn="l" rtl="0"/>
            <a:r>
              <a:rPr lang="en-US" sz="1550" b="0" i="0" u="none" strike="noStrike" baseline="0" dirty="0">
                <a:solidFill>
                  <a:srgbClr val="000000"/>
                </a:solidFill>
                <a:latin typeface="Times New Roman" panose="02020603050405020304" pitchFamily="18" charset="0"/>
              </a:rPr>
              <a:t>If none of these drives is present, the oil must be pumped to the surface. This is more expensive than when natural drives are present, since power for the pumping must be supplied. </a:t>
            </a:r>
          </a:p>
          <a:p>
            <a:pPr algn="l" rtl="0"/>
            <a:r>
              <a:rPr lang="en-US" sz="1550" b="1" i="0" u="none" strike="noStrike" baseline="0" dirty="0">
                <a:solidFill>
                  <a:schemeClr val="tx2"/>
                </a:solidFill>
                <a:latin typeface="Times New Roman" panose="02020603050405020304" pitchFamily="18" charset="0"/>
              </a:rPr>
              <a:t>Compaction drive</a:t>
            </a:r>
            <a:r>
              <a:rPr lang="en-US" sz="1550" b="0" i="0" u="none" strike="noStrike" baseline="0" dirty="0">
                <a:solidFill>
                  <a:srgbClr val="000000"/>
                </a:solidFill>
                <a:latin typeface="Times New Roman" panose="02020603050405020304" pitchFamily="18" charset="0"/>
              </a:rPr>
              <a:t>. The oil in the reservoir (pore space) is compressed by the weight of overlying sediments and pressure of the fluid is withdrawn from the reservoir, then the pressure depletion can be compensated by the overlying sediments compacting lower sediments. This impact creates a reduction on porosity and thus a potential compression effect. </a:t>
            </a:r>
          </a:p>
          <a:p>
            <a:pPr algn="l" rtl="0"/>
            <a:r>
              <a:rPr lang="en-US" sz="1550" b="1" i="0" u="none" strike="noStrike" baseline="0" dirty="0">
                <a:solidFill>
                  <a:schemeClr val="tx2"/>
                </a:solidFill>
                <a:latin typeface="Times New Roman" panose="02020603050405020304" pitchFamily="18" charset="0"/>
              </a:rPr>
              <a:t>Combination drive</a:t>
            </a:r>
            <a:r>
              <a:rPr lang="en-US" sz="1550" b="1" i="0" u="none" strike="noStrike" baseline="0" dirty="0">
                <a:solidFill>
                  <a:srgbClr val="000000"/>
                </a:solidFill>
                <a:latin typeface="Times New Roman" panose="02020603050405020304" pitchFamily="18" charset="0"/>
              </a:rPr>
              <a:t>. </a:t>
            </a:r>
            <a:r>
              <a:rPr lang="en-US" sz="1550" b="0" i="0" u="none" strike="noStrike" baseline="0" dirty="0">
                <a:solidFill>
                  <a:srgbClr val="000000"/>
                </a:solidFill>
                <a:latin typeface="Times New Roman" panose="02020603050405020304" pitchFamily="18" charset="0"/>
              </a:rPr>
              <a:t>The production of fluids in the majority of reservoirs is not controlled by one but often by several drive mechanisms in combination. </a:t>
            </a:r>
          </a:p>
          <a:p>
            <a:pPr algn="l" rtl="0"/>
            <a:r>
              <a:rPr lang="en-US" sz="1550" b="1" i="0" u="none" strike="noStrike" baseline="0" dirty="0">
                <a:latin typeface="Times New Roman" panose="02020603050405020304" pitchFamily="18" charset="0"/>
              </a:rPr>
              <a:t>Artificial lift </a:t>
            </a:r>
            <a:r>
              <a:rPr lang="en-US" sz="1550" b="0" i="0" u="none" strike="noStrike" baseline="0" dirty="0">
                <a:solidFill>
                  <a:srgbClr val="000000"/>
                </a:solidFill>
                <a:latin typeface="Times New Roman" panose="02020603050405020304" pitchFamily="18" charset="0"/>
              </a:rPr>
              <a:t>– is when insufficient pressure energy exists. In this case the well may require assistance by the application of artificial lift. This provides all or portion of the vertical lift pressure losses. </a:t>
            </a:r>
            <a:endParaRPr lang="en-GB" sz="1550" dirty="0"/>
          </a:p>
        </p:txBody>
      </p:sp>
    </p:spTree>
    <p:extLst>
      <p:ext uri="{BB962C8B-B14F-4D97-AF65-F5344CB8AC3E}">
        <p14:creationId xmlns:p14="http://schemas.microsoft.com/office/powerpoint/2010/main" val="629687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5</a:t>
            </a:fld>
            <a:endParaRPr lang="ar-SA"/>
          </a:p>
        </p:txBody>
      </p:sp>
      <p:sp>
        <p:nvSpPr>
          <p:cNvPr id="5" name="مستطيل 4"/>
          <p:cNvSpPr/>
          <p:nvPr/>
        </p:nvSpPr>
        <p:spPr>
          <a:xfrm>
            <a:off x="323528" y="548680"/>
            <a:ext cx="8496944"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1. Fill in the gaps with the word(s) from the </a:t>
            </a:r>
            <a:r>
              <a:rPr lang="en-US" sz="2400" b="1"/>
              <a:t>list below.</a:t>
            </a:r>
            <a:endParaRPr lang="en-US" sz="2400" b="1" dirty="0"/>
          </a:p>
        </p:txBody>
      </p:sp>
      <p:sp>
        <p:nvSpPr>
          <p:cNvPr id="7" name="مربع نص 6"/>
          <p:cNvSpPr txBox="1"/>
          <p:nvPr/>
        </p:nvSpPr>
        <p:spPr>
          <a:xfrm>
            <a:off x="2123728" y="-99392"/>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xmlns="" id="{DBD65E3B-0C2A-40DB-29C7-49A62A2057DF}"/>
              </a:ext>
            </a:extLst>
          </p:cNvPr>
          <p:cNvSpPr txBox="1"/>
          <p:nvPr/>
        </p:nvSpPr>
        <p:spPr>
          <a:xfrm>
            <a:off x="323528" y="2188700"/>
            <a:ext cx="8599763" cy="3372077"/>
          </a:xfrm>
          <a:prstGeom prst="rect">
            <a:avLst/>
          </a:prstGeom>
          <a:noFill/>
        </p:spPr>
        <p:txBody>
          <a:bodyPr wrap="square">
            <a:spAutoFit/>
          </a:bodyPr>
          <a:lstStyle/>
          <a:p>
            <a:pPr marL="342900" indent="-342900" algn="l" rtl="0">
              <a:lnSpc>
                <a:spcPct val="150000"/>
              </a:lnSpc>
              <a:buFont typeface="+mj-lt"/>
              <a:buAutoNum type="arabicPeriod"/>
            </a:pPr>
            <a:r>
              <a:rPr lang="en-US" sz="1600" b="0" i="0" u="none" strike="noStrike" baseline="0" dirty="0">
                <a:solidFill>
                  <a:srgbClr val="000000"/>
                </a:solidFill>
                <a:latin typeface="Times New Roman" panose="02020603050405020304" pitchFamily="18" charset="0"/>
              </a:rPr>
              <a:t>………. </a:t>
            </a:r>
            <a:r>
              <a:rPr lang="en-US" sz="1600" dirty="0">
                <a:solidFill>
                  <a:srgbClr val="000000"/>
                </a:solidFill>
                <a:latin typeface="Times New Roman" panose="02020603050405020304" pitchFamily="18" charset="0"/>
              </a:rPr>
              <a:t>i</a:t>
            </a:r>
            <a:r>
              <a:rPr lang="en-US" sz="1600" b="0" i="0" u="none" strike="noStrike" baseline="0" dirty="0">
                <a:solidFill>
                  <a:srgbClr val="000000"/>
                </a:solidFill>
                <a:latin typeface="Times New Roman" panose="02020603050405020304" pitchFamily="18" charset="0"/>
              </a:rPr>
              <a:t>s formation evaluation by obtaining samples of formation fluid and formation pressure.</a:t>
            </a:r>
          </a:p>
          <a:p>
            <a:pPr marL="342900" indent="-342900" algn="l" rtl="0">
              <a:lnSpc>
                <a:spcPct val="150000"/>
              </a:lnSpc>
              <a:buFont typeface="+mj-lt"/>
              <a:buAutoNum type="arabicPeriod"/>
            </a:pPr>
            <a:r>
              <a:rPr lang="en-US" sz="1600" b="0" i="0" u="none" strike="noStrike" baseline="0" dirty="0">
                <a:solidFill>
                  <a:srgbClr val="000000"/>
                </a:solidFill>
                <a:latin typeface="Times New Roman" panose="02020603050405020304" pitchFamily="18" charset="0"/>
              </a:rPr>
              <a:t>……… measurements are made of the electrical, radioactive and acoustic properties of rocks.</a:t>
            </a:r>
          </a:p>
          <a:p>
            <a:pPr marL="342900" indent="-342900" algn="l" rtl="0">
              <a:lnSpc>
                <a:spcPct val="150000"/>
              </a:lnSpc>
              <a:buFont typeface="+mj-lt"/>
              <a:buAutoNum type="arabicPeriod"/>
            </a:pPr>
            <a:r>
              <a:rPr lang="en-US" sz="1600" b="0" i="0" u="none" strike="noStrike" baseline="0" dirty="0">
                <a:solidFill>
                  <a:srgbClr val="000000"/>
                </a:solidFill>
                <a:latin typeface="Times New Roman" panose="02020603050405020304" pitchFamily="18" charset="0"/>
              </a:rPr>
              <a:t>The cheaper, technique for obtaining samples of the formation is ………. </a:t>
            </a:r>
          </a:p>
          <a:p>
            <a:pPr marL="342900" indent="-342900" algn="l" rtl="0">
              <a:lnSpc>
                <a:spcPct val="150000"/>
              </a:lnSpc>
              <a:buFont typeface="+mj-lt"/>
              <a:buAutoNum type="arabicPeriod"/>
            </a:pPr>
            <a:r>
              <a:rPr lang="en-US" sz="1600" b="0" i="0" u="none" strike="noStrike" baseline="0" dirty="0">
                <a:solidFill>
                  <a:srgbClr val="000000"/>
                </a:solidFill>
                <a:latin typeface="Times New Roman" panose="02020603050405020304" pitchFamily="18" charset="0"/>
              </a:rPr>
              <a:t>………. is used to determine whether a potential oil or gas field is commercially viable.</a:t>
            </a:r>
          </a:p>
          <a:p>
            <a:pPr marL="342900" indent="-342900" algn="l" rtl="0">
              <a:lnSpc>
                <a:spcPct val="150000"/>
              </a:lnSpc>
              <a:buFont typeface="+mj-lt"/>
              <a:buAutoNum type="arabicPeriod"/>
            </a:pPr>
            <a:r>
              <a:rPr lang="en-US" sz="1600" b="0" i="0" u="none" strike="noStrike" baseline="0" dirty="0">
                <a:solidFill>
                  <a:srgbClr val="000000"/>
                </a:solidFill>
                <a:latin typeface="Times New Roman" panose="02020603050405020304" pitchFamily="18" charset="0"/>
              </a:rPr>
              <a:t> ……… is the process of injecting an acid fluid solution into a </a:t>
            </a:r>
            <a:r>
              <a:rPr lang="en-US" sz="1600" dirty="0">
                <a:solidFill>
                  <a:srgbClr val="000000"/>
                </a:solidFill>
                <a:latin typeface="Times New Roman" panose="02020603050405020304" pitchFamily="18" charset="0"/>
              </a:rPr>
              <a:t>producing zone(s).</a:t>
            </a:r>
          </a:p>
          <a:p>
            <a:pPr marL="342900" indent="-342900" algn="l" rtl="0">
              <a:lnSpc>
                <a:spcPct val="150000"/>
              </a:lnSpc>
              <a:buFont typeface="+mj-lt"/>
              <a:buAutoNum type="arabicPeriod"/>
            </a:pPr>
            <a:r>
              <a:rPr lang="en-US" sz="1600" b="0" i="0" u="none" strike="noStrike" baseline="0" dirty="0">
                <a:solidFill>
                  <a:srgbClr val="000000"/>
                </a:solidFill>
                <a:latin typeface="Times New Roman" panose="02020603050405020304" pitchFamily="18" charset="0"/>
              </a:rPr>
              <a:t>……….. refers to deposits of petroleum as though there were underground lakes of oil.</a:t>
            </a:r>
            <a:endParaRPr lang="en-US" sz="1600" dirty="0">
              <a:solidFill>
                <a:srgbClr val="000000"/>
              </a:solidFill>
              <a:latin typeface="Times New Roman" panose="02020603050405020304" pitchFamily="18" charset="0"/>
            </a:endParaRPr>
          </a:p>
          <a:p>
            <a:pPr marL="342900" indent="-342900" algn="l" rtl="0">
              <a:lnSpc>
                <a:spcPct val="150000"/>
              </a:lnSpc>
              <a:buFont typeface="+mj-lt"/>
              <a:buAutoNum type="arabicPeriod"/>
            </a:pPr>
            <a:r>
              <a:rPr lang="en-US" sz="1600" dirty="0">
                <a:solidFill>
                  <a:srgbClr val="000000"/>
                </a:solidFill>
                <a:latin typeface="Times New Roman" panose="02020603050405020304" pitchFamily="18" charset="0"/>
              </a:rPr>
              <a:t>T</a:t>
            </a:r>
            <a:r>
              <a:rPr lang="en-US" sz="1600" b="0" i="0" u="none" strike="noStrike" baseline="0" dirty="0">
                <a:solidFill>
                  <a:srgbClr val="000000"/>
                </a:solidFill>
                <a:latin typeface="Times New Roman" panose="02020603050405020304" pitchFamily="18" charset="0"/>
              </a:rPr>
              <a:t>he forces that push the oil are called ………</a:t>
            </a:r>
          </a:p>
          <a:p>
            <a:pPr marL="342900" indent="-342900" algn="l" rtl="0">
              <a:lnSpc>
                <a:spcPct val="150000"/>
              </a:lnSpc>
              <a:buFont typeface="+mj-lt"/>
              <a:buAutoNum type="arabicPeriod"/>
            </a:pPr>
            <a:r>
              <a:rPr lang="en-US" sz="1600" dirty="0">
                <a:solidFill>
                  <a:srgbClr val="000000"/>
                </a:solidFill>
                <a:latin typeface="Times New Roman" panose="02020603050405020304" pitchFamily="18" charset="0"/>
              </a:rPr>
              <a:t>W</a:t>
            </a:r>
            <a:r>
              <a:rPr lang="en-US" sz="1600" b="0" i="0" u="none" strike="noStrike" baseline="0" dirty="0">
                <a:solidFill>
                  <a:srgbClr val="000000"/>
                </a:solidFill>
                <a:latin typeface="Times New Roman" panose="02020603050405020304" pitchFamily="18" charset="0"/>
              </a:rPr>
              <a:t>hen insufficient pressure energy exists. the well may require assistance by the application of ………..</a:t>
            </a:r>
            <a:endParaRPr lang="en-GB" sz="1600" dirty="0">
              <a:solidFill>
                <a:srgbClr val="000000"/>
              </a:solidFill>
              <a:latin typeface="Times New Roman" panose="02020603050405020304" pitchFamily="18" charset="0"/>
            </a:endParaRPr>
          </a:p>
        </p:txBody>
      </p:sp>
      <p:sp>
        <p:nvSpPr>
          <p:cNvPr id="2" name="TextBox 1">
            <a:extLst>
              <a:ext uri="{FF2B5EF4-FFF2-40B4-BE49-F238E27FC236}">
                <a16:creationId xmlns:a16="http://schemas.microsoft.com/office/drawing/2014/main" xmlns="" id="{AC894288-5053-D841-EC38-0B2B91B61948}"/>
              </a:ext>
            </a:extLst>
          </p:cNvPr>
          <p:cNvSpPr txBox="1"/>
          <p:nvPr/>
        </p:nvSpPr>
        <p:spPr>
          <a:xfrm>
            <a:off x="292716" y="1256566"/>
            <a:ext cx="8558568" cy="880369"/>
          </a:xfrm>
          <a:prstGeom prst="rect">
            <a:avLst/>
          </a:prstGeom>
          <a:noFill/>
        </p:spPr>
        <p:txBody>
          <a:bodyPr wrap="square">
            <a:spAutoFit/>
          </a:bodyPr>
          <a:lstStyle/>
          <a:p>
            <a:pPr algn="l" rtl="0">
              <a:lnSpc>
                <a:spcPct val="150000"/>
              </a:lnSpc>
            </a:pPr>
            <a:r>
              <a:rPr lang="en-US" b="1" dirty="0">
                <a:latin typeface="Times New Roman" panose="02020603050405020304" pitchFamily="18" charset="0"/>
                <a:cs typeface="Times New Roman" panose="02020603050405020304" pitchFamily="18" charset="0"/>
              </a:rPr>
              <a:t>Sidewall coring          Drill stem test         </a:t>
            </a:r>
            <a:r>
              <a:rPr lang="en-US" b="1" i="0" u="none" strike="noStrike" baseline="0" dirty="0">
                <a:latin typeface="Times New Roman" panose="02020603050405020304" pitchFamily="18" charset="0"/>
                <a:cs typeface="Times New Roman" panose="02020603050405020304" pitchFamily="18" charset="0"/>
              </a:rPr>
              <a:t>Acidizing        </a:t>
            </a:r>
            <a:r>
              <a:rPr lang="en-US" b="1" dirty="0">
                <a:latin typeface="Times New Roman" panose="02020603050405020304" pitchFamily="18" charset="0"/>
                <a:cs typeface="Times New Roman" panose="02020603050405020304" pitchFamily="18" charset="0"/>
              </a:rPr>
              <a:t>O</a:t>
            </a:r>
            <a:r>
              <a:rPr lang="en-US" b="1" i="0" u="none" strike="noStrike" baseline="0" dirty="0">
                <a:latin typeface="Times New Roman" panose="02020603050405020304" pitchFamily="18" charset="0"/>
                <a:cs typeface="Times New Roman" panose="02020603050405020304" pitchFamily="18" charset="0"/>
              </a:rPr>
              <a:t>il pools        </a:t>
            </a:r>
            <a:r>
              <a:rPr lang="en-US" sz="1800" b="0" i="0" u="none" strike="noStrike" baseline="0" dirty="0">
                <a:solidFill>
                  <a:srgbClr val="000000"/>
                </a:solidFill>
                <a:latin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artificial lift          </a:t>
            </a:r>
            <a:r>
              <a:rPr lang="en-US" b="1" i="0" u="none" strike="noStrike" baseline="0" dirty="0">
                <a:latin typeface="Times New Roman" panose="02020603050405020304" pitchFamily="18" charset="0"/>
                <a:cs typeface="Times New Roman" panose="02020603050405020304" pitchFamily="18" charset="0"/>
              </a:rPr>
              <a:t>formation evaluation          drives            </a:t>
            </a:r>
            <a:r>
              <a:rPr lang="en-US" b="1" dirty="0">
                <a:latin typeface="Times New Roman" panose="02020603050405020304" pitchFamily="18" charset="0"/>
                <a:cs typeface="Times New Roman" panose="02020603050405020304" pitchFamily="18" charset="0"/>
              </a:rPr>
              <a:t>Logging        </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4804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6</a:t>
            </a:fld>
            <a:endParaRPr lang="ar-SA"/>
          </a:p>
        </p:txBody>
      </p:sp>
      <p:sp>
        <p:nvSpPr>
          <p:cNvPr id="5" name="مستطيل 4"/>
          <p:cNvSpPr/>
          <p:nvPr/>
        </p:nvSpPr>
        <p:spPr>
          <a:xfrm>
            <a:off x="323528" y="600917"/>
            <a:ext cx="8496944" cy="52382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2. Give synonyms to the following words</a:t>
            </a:r>
          </a:p>
        </p:txBody>
      </p:sp>
      <p:sp>
        <p:nvSpPr>
          <p:cNvPr id="7" name="مربع نص 6"/>
          <p:cNvSpPr txBox="1"/>
          <p:nvPr/>
        </p:nvSpPr>
        <p:spPr>
          <a:xfrm>
            <a:off x="2123728" y="-99392"/>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xmlns="" id="{DBD65E3B-0C2A-40DB-29C7-49A62A2057DF}"/>
              </a:ext>
            </a:extLst>
          </p:cNvPr>
          <p:cNvSpPr txBox="1"/>
          <p:nvPr/>
        </p:nvSpPr>
        <p:spPr>
          <a:xfrm>
            <a:off x="457200" y="1052736"/>
            <a:ext cx="6174432" cy="5035353"/>
          </a:xfrm>
          <a:prstGeom prst="rect">
            <a:avLst/>
          </a:prstGeom>
          <a:noFill/>
        </p:spPr>
        <p:txBody>
          <a:bodyPr wrap="square">
            <a:spAutoFit/>
          </a:bodyPr>
          <a:lstStyle/>
          <a:p>
            <a:pPr algn="l" rtl="0">
              <a:lnSpc>
                <a:spcPct val="150000"/>
              </a:lnSpc>
            </a:pPr>
            <a:r>
              <a:rPr lang="en-US" dirty="0">
                <a:latin typeface="Times New Roman" panose="02020603050405020304" pitchFamily="18" charset="0"/>
                <a:cs typeface="Times New Roman" panose="02020603050405020304" pitchFamily="18" charset="0"/>
              </a:rPr>
              <a:t>1. oil pools –</a:t>
            </a:r>
          </a:p>
          <a:p>
            <a:pPr algn="l">
              <a:lnSpc>
                <a:spcPct val="150000"/>
              </a:lnSpc>
            </a:pPr>
            <a:r>
              <a:rPr lang="en-US" dirty="0">
                <a:latin typeface="Times New Roman" panose="02020603050405020304" pitchFamily="18" charset="0"/>
                <a:cs typeface="Times New Roman" panose="02020603050405020304" pitchFamily="18" charset="0"/>
              </a:rPr>
              <a:t>2. deposits of petroleum –</a:t>
            </a:r>
          </a:p>
          <a:p>
            <a:pPr algn="l">
              <a:lnSpc>
                <a:spcPct val="150000"/>
              </a:lnSpc>
            </a:pPr>
            <a:r>
              <a:rPr lang="en-US" dirty="0">
                <a:latin typeface="Times New Roman" panose="02020603050405020304" pitchFamily="18" charset="0"/>
                <a:cs typeface="Times New Roman" panose="02020603050405020304" pitchFamily="18" charset="0"/>
              </a:rPr>
              <a:t>3. drive –</a:t>
            </a:r>
          </a:p>
          <a:p>
            <a:pPr algn="l">
              <a:lnSpc>
                <a:spcPct val="150000"/>
              </a:lnSpc>
            </a:pPr>
            <a:r>
              <a:rPr lang="en-US" dirty="0">
                <a:latin typeface="Times New Roman" panose="02020603050405020304" pitchFamily="18" charset="0"/>
                <a:cs typeface="Times New Roman" panose="02020603050405020304" pitchFamily="18" charset="0"/>
              </a:rPr>
              <a:t>4. push through –</a:t>
            </a:r>
          </a:p>
          <a:p>
            <a:pPr algn="l">
              <a:lnSpc>
                <a:spcPct val="150000"/>
              </a:lnSpc>
            </a:pPr>
            <a:r>
              <a:rPr lang="en-US" dirty="0">
                <a:latin typeface="Times New Roman" panose="02020603050405020304" pitchFamily="18" charset="0"/>
                <a:cs typeface="Times New Roman" panose="02020603050405020304" pitchFamily="18" charset="0"/>
              </a:rPr>
              <a:t>5. exist –</a:t>
            </a:r>
          </a:p>
          <a:p>
            <a:pPr algn="l">
              <a:lnSpc>
                <a:spcPct val="150000"/>
              </a:lnSpc>
            </a:pPr>
            <a:r>
              <a:rPr lang="en-US" dirty="0">
                <a:latin typeface="Times New Roman" panose="02020603050405020304" pitchFamily="18" charset="0"/>
                <a:cs typeface="Times New Roman" panose="02020603050405020304" pitchFamily="18" charset="0"/>
              </a:rPr>
              <a:t>6. help –</a:t>
            </a:r>
          </a:p>
          <a:p>
            <a:pPr algn="l">
              <a:lnSpc>
                <a:spcPct val="150000"/>
              </a:lnSpc>
            </a:pPr>
            <a:r>
              <a:rPr lang="en-US" dirty="0">
                <a:latin typeface="Times New Roman" panose="02020603050405020304" pitchFamily="18" charset="0"/>
                <a:cs typeface="Times New Roman" panose="02020603050405020304" pitchFamily="18" charset="0"/>
              </a:rPr>
              <a:t>7. part –</a:t>
            </a:r>
          </a:p>
          <a:p>
            <a:pPr algn="l">
              <a:lnSpc>
                <a:spcPct val="150000"/>
              </a:lnSpc>
            </a:pPr>
            <a:r>
              <a:rPr lang="en-US" dirty="0">
                <a:latin typeface="Times New Roman" panose="02020603050405020304" pitchFamily="18" charset="0"/>
                <a:cs typeface="Times New Roman" panose="02020603050405020304" pitchFamily="18" charset="0"/>
              </a:rPr>
              <a:t>8. need –</a:t>
            </a:r>
          </a:p>
          <a:p>
            <a:pPr algn="l">
              <a:lnSpc>
                <a:spcPct val="150000"/>
              </a:lnSpc>
            </a:pPr>
            <a:r>
              <a:rPr lang="en-US" dirty="0">
                <a:latin typeface="Times New Roman" panose="02020603050405020304" pitchFamily="18" charset="0"/>
                <a:cs typeface="Times New Roman" panose="02020603050405020304" pitchFamily="18" charset="0"/>
              </a:rPr>
              <a:t>9. make –</a:t>
            </a:r>
          </a:p>
          <a:p>
            <a:pPr algn="l">
              <a:lnSpc>
                <a:spcPct val="150000"/>
              </a:lnSpc>
            </a:pPr>
            <a:r>
              <a:rPr lang="en-US" dirty="0">
                <a:latin typeface="Times New Roman" panose="02020603050405020304" pitchFamily="18" charset="0"/>
                <a:cs typeface="Times New Roman" panose="02020603050405020304" pitchFamily="18" charset="0"/>
              </a:rPr>
              <a:t>10. extraction –</a:t>
            </a:r>
          </a:p>
          <a:p>
            <a:pPr algn="l">
              <a:lnSpc>
                <a:spcPct val="150000"/>
              </a:lnSpc>
            </a:pPr>
            <a:r>
              <a:rPr lang="en-US" dirty="0">
                <a:latin typeface="Times New Roman" panose="02020603050405020304" pitchFamily="18" charset="0"/>
                <a:cs typeface="Times New Roman" panose="02020603050405020304" pitchFamily="18" charset="0"/>
              </a:rPr>
              <a:t>11. uncontrolled pressure well –</a:t>
            </a:r>
          </a:p>
          <a:p>
            <a:pPr algn="l">
              <a:lnSpc>
                <a:spcPct val="150000"/>
              </a:lnSpc>
            </a:pPr>
            <a:r>
              <a:rPr lang="en-US" dirty="0">
                <a:latin typeface="Times New Roman" panose="02020603050405020304" pitchFamily="18" charset="0"/>
                <a:cs typeface="Times New Roman" panose="02020603050405020304" pitchFamily="18" charset="0"/>
              </a:rPr>
              <a:t>12. decrease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915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7</a:t>
            </a:fld>
            <a:endParaRPr lang="ar-SA"/>
          </a:p>
        </p:txBody>
      </p:sp>
      <p:sp>
        <p:nvSpPr>
          <p:cNvPr id="5" name="مستطيل 4"/>
          <p:cNvSpPr/>
          <p:nvPr/>
        </p:nvSpPr>
        <p:spPr>
          <a:xfrm>
            <a:off x="323528" y="898107"/>
            <a:ext cx="8496944"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3. State whether the following statements are true or false. </a:t>
            </a:r>
          </a:p>
        </p:txBody>
      </p:sp>
      <p:sp>
        <p:nvSpPr>
          <p:cNvPr id="7" name="مربع نص 6"/>
          <p:cNvSpPr txBox="1"/>
          <p:nvPr/>
        </p:nvSpPr>
        <p:spPr>
          <a:xfrm>
            <a:off x="2195736" y="72426"/>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xmlns="" id="{33A54452-0F34-2F1F-BCF7-0E7CA12A97FB}"/>
              </a:ext>
            </a:extLst>
          </p:cNvPr>
          <p:cNvSpPr txBox="1"/>
          <p:nvPr/>
        </p:nvSpPr>
        <p:spPr>
          <a:xfrm>
            <a:off x="323528" y="1605993"/>
            <a:ext cx="8136904" cy="3337260"/>
          </a:xfrm>
          <a:prstGeom prst="rect">
            <a:avLst/>
          </a:prstGeom>
          <a:noFill/>
        </p:spPr>
        <p:txBody>
          <a:bodyPr wrap="square">
            <a:spAutoFit/>
          </a:bodyPr>
          <a:lstStyle/>
          <a:p>
            <a:pPr algn="l" rtl="0">
              <a:lnSpc>
                <a:spcPct val="200000"/>
              </a:lnSpc>
            </a:pPr>
            <a:r>
              <a:rPr lang="en-US" sz="1800" b="0" i="0" u="none" strike="noStrike" baseline="0" dirty="0">
                <a:solidFill>
                  <a:srgbClr val="000000"/>
                </a:solidFill>
                <a:latin typeface="Times New Roman" panose="02020603050405020304" pitchFamily="18" charset="0"/>
              </a:rPr>
              <a:t>1. Oil does not really flow rapidly through sand or rock. </a:t>
            </a:r>
          </a:p>
          <a:p>
            <a:pPr algn="l" rtl="0">
              <a:lnSpc>
                <a:spcPct val="200000"/>
              </a:lnSpc>
            </a:pPr>
            <a:r>
              <a:rPr lang="en-US" sz="1800" b="0" i="0" u="none" strike="noStrike" baseline="0" dirty="0">
                <a:solidFill>
                  <a:srgbClr val="000000"/>
                </a:solidFill>
                <a:latin typeface="Times New Roman" panose="02020603050405020304" pitchFamily="18" charset="0"/>
              </a:rPr>
              <a:t>2. To lift the fluid to the surface small amount of energy is needed. </a:t>
            </a:r>
          </a:p>
          <a:p>
            <a:pPr algn="l" rtl="0">
              <a:lnSpc>
                <a:spcPct val="200000"/>
              </a:lnSpc>
            </a:pPr>
            <a:r>
              <a:rPr lang="en-US" sz="1800" b="0" i="0" u="none" strike="noStrike" baseline="0" dirty="0">
                <a:solidFill>
                  <a:srgbClr val="000000"/>
                </a:solidFill>
                <a:latin typeface="Times New Roman" panose="02020603050405020304" pitchFamily="18" charset="0"/>
              </a:rPr>
              <a:t>3. The forces that push the oil are called natural ones. </a:t>
            </a:r>
          </a:p>
          <a:p>
            <a:pPr algn="l" rtl="0">
              <a:lnSpc>
                <a:spcPct val="200000"/>
              </a:lnSpc>
            </a:pPr>
            <a:r>
              <a:rPr lang="en-US" sz="1800" b="0" i="0" u="none" strike="noStrike" baseline="0" dirty="0">
                <a:solidFill>
                  <a:srgbClr val="000000"/>
                </a:solidFill>
                <a:latin typeface="Times New Roman" panose="02020603050405020304" pitchFamily="18" charset="0"/>
              </a:rPr>
              <a:t>4. As gas expands, it exerts the pressure which pushes the oil through the reservoir. </a:t>
            </a:r>
          </a:p>
          <a:p>
            <a:pPr algn="l" rtl="0">
              <a:lnSpc>
                <a:spcPct val="200000"/>
              </a:lnSpc>
            </a:pPr>
            <a:r>
              <a:rPr lang="en-US" sz="1800" b="0" i="0" u="none" strike="noStrike" baseline="0" dirty="0">
                <a:solidFill>
                  <a:srgbClr val="000000"/>
                </a:solidFill>
                <a:latin typeface="Times New Roman" panose="02020603050405020304" pitchFamily="18" charset="0"/>
              </a:rPr>
              <a:t>5. Artificial lift – is when sufficient pressure energy exists. </a:t>
            </a:r>
          </a:p>
          <a:p>
            <a:pPr algn="l" rtl="0">
              <a:lnSpc>
                <a:spcPct val="200000"/>
              </a:lnSpc>
            </a:pPr>
            <a:r>
              <a:rPr lang="en-US" sz="1800" b="0" i="0" u="none" strike="noStrike" baseline="0" dirty="0">
                <a:solidFill>
                  <a:srgbClr val="000000"/>
                </a:solidFill>
                <a:latin typeface="Times New Roman" panose="02020603050405020304" pitchFamily="18" charset="0"/>
              </a:rPr>
              <a:t>6. For the gravity drive to be effective low structural dip is required. </a:t>
            </a:r>
            <a:endParaRPr lang="en-GB" dirty="0"/>
          </a:p>
        </p:txBody>
      </p:sp>
    </p:spTree>
    <p:extLst>
      <p:ext uri="{BB962C8B-B14F-4D97-AF65-F5344CB8AC3E}">
        <p14:creationId xmlns:p14="http://schemas.microsoft.com/office/powerpoint/2010/main" val="364263393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3469</TotalTime>
  <Words>1471</Words>
  <Application>Microsoft Office PowerPoint</Application>
  <PresentationFormat>On-screen Show (4:3)</PresentationFormat>
  <Paragraphs>74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Maher</cp:lastModifiedBy>
  <cp:revision>203</cp:revision>
  <dcterms:created xsi:type="dcterms:W3CDTF">2022-10-13T17:56:31Z</dcterms:created>
  <dcterms:modified xsi:type="dcterms:W3CDTF">2023-03-27T19:28:41Z</dcterms:modified>
</cp:coreProperties>
</file>