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6288F2-9F77-409B-B437-5547028BA674}" type="datetimeFigureOut">
              <a:rPr lang="en-US" smtClean="0"/>
              <a:t>9/10/2023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A5CDE2-B5D8-4D3A-B83C-B8EF7E42498E}" type="slidenum">
              <a:rPr lang="en-US" smtClean="0"/>
              <a:t>‹#›</a:t>
            </a:fld>
            <a:endParaRPr lang="en-US"/>
          </a:p>
        </p:txBody>
      </p:sp>
    </p:spTree>
    <p:extLst>
      <p:ext uri="{BB962C8B-B14F-4D97-AF65-F5344CB8AC3E}">
        <p14:creationId xmlns:p14="http://schemas.microsoft.com/office/powerpoint/2010/main" val="32375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CB0B1F96-982D-4F89-A141-65327833110B}" type="datetime1">
              <a:rPr lang="en-US" smtClean="0"/>
              <a:t>9/10/2023</a:t>
            </a:fld>
            <a:endParaRPr lang="en-US"/>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en-US"/>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76080F77-A5EE-4AAC-A97D-7A1058194B4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5D326A46-C74C-4C83-9D30-B6CDD0127919}" type="datetime1">
              <a:rPr lang="en-US" smtClean="0"/>
              <a:t>9/10/2023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6080F77-A5EE-4AAC-A97D-7A1058194B4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64846AB7-F9B2-4E47-B320-7672758EED8A}" type="datetime1">
              <a:rPr lang="en-US" smtClean="0"/>
              <a:t>9/10/2023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6080F77-A5EE-4AAC-A97D-7A1058194B4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4"/>
          </p:nvPr>
        </p:nvSpPr>
        <p:spPr/>
        <p:txBody>
          <a:bodyPr rtlCol="0"/>
          <a:lstStyle/>
          <a:p>
            <a:fld id="{1079ED3F-D9BC-41E3-ACA3-DCB64460103F}" type="datetime1">
              <a:rPr lang="en-US" smtClean="0"/>
              <a:t>9/10/2023</a:t>
            </a:fld>
            <a:endParaRPr lang="en-US"/>
          </a:p>
        </p:txBody>
      </p:sp>
      <p:sp>
        <p:nvSpPr>
          <p:cNvPr id="9" name="عنصر نائب لرقم الشريحة 8"/>
          <p:cNvSpPr>
            <a:spLocks noGrp="1"/>
          </p:cNvSpPr>
          <p:nvPr>
            <p:ph type="sldNum" sz="quarter" idx="15"/>
          </p:nvPr>
        </p:nvSpPr>
        <p:spPr/>
        <p:txBody>
          <a:bodyPr rtlCol="0"/>
          <a:lstStyle/>
          <a:p>
            <a:fld id="{76080F77-A5EE-4AAC-A97D-7A1058194B41}" type="slidenum">
              <a:rPr lang="en-US" smtClean="0"/>
              <a:t>‹#›</a:t>
            </a:fld>
            <a:endParaRPr lang="en-US"/>
          </a:p>
        </p:txBody>
      </p:sp>
      <p:sp>
        <p:nvSpPr>
          <p:cNvPr id="10" name="عنصر نائب للتذييل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330433E8-C716-4CD6-8471-30CA07D57E5C}" type="datetime1">
              <a:rPr lang="en-US" smtClean="0"/>
              <a:t>9/10/2023</a:t>
            </a:fld>
            <a:endParaRPr lang="en-US"/>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en-US"/>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76080F77-A5EE-4AAC-A97D-7A1058194B4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9571122B-D2AA-43C2-8257-22FA4909E4B8}" type="datetime1">
              <a:rPr lang="en-US" smtClean="0"/>
              <a:t>9/10/2023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6080F77-A5EE-4AAC-A97D-7A1058194B41}" type="slidenum">
              <a:rPr lang="en-US" smtClean="0"/>
              <a:t>‹#›</a:t>
            </a:fld>
            <a:endParaRPr lang="en-US"/>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E1CFB65B-9777-4DA0-BAF4-06E3643559C5}" type="datetime1">
              <a:rPr lang="en-US" smtClean="0"/>
              <a:t>9/10/2023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76080F77-A5EE-4AAC-A97D-7A1058194B41}" type="slidenum">
              <a:rPr lang="en-US" smtClean="0"/>
              <a:t>‹#›</a:t>
            </a:fld>
            <a:endParaRPr lang="en-US"/>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B8A139A8-0CB7-41EF-804A-BED111CC7398}" type="datetime1">
              <a:rPr lang="en-US" smtClean="0"/>
              <a:t>9/10/2023</a:t>
            </a:fld>
            <a:endParaRPr lang="en-US"/>
          </a:p>
        </p:txBody>
      </p:sp>
      <p:sp>
        <p:nvSpPr>
          <p:cNvPr id="7" name="عنصر نائب لرقم الشريحة 6"/>
          <p:cNvSpPr>
            <a:spLocks noGrp="1"/>
          </p:cNvSpPr>
          <p:nvPr>
            <p:ph type="sldNum" sz="quarter" idx="11"/>
          </p:nvPr>
        </p:nvSpPr>
        <p:spPr/>
        <p:txBody>
          <a:bodyPr rtlCol="0"/>
          <a:lstStyle/>
          <a:p>
            <a:fld id="{76080F77-A5EE-4AAC-A97D-7A1058194B41}" type="slidenum">
              <a:rPr lang="en-US" smtClean="0"/>
              <a:t>‹#›</a:t>
            </a:fld>
            <a:endParaRPr lang="en-US"/>
          </a:p>
        </p:txBody>
      </p:sp>
      <p:sp>
        <p:nvSpPr>
          <p:cNvPr id="8" name="عنصر نائب للتذييل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8FBDBFC-2EE5-4E7F-95BF-117F2257B141}" type="datetime1">
              <a:rPr lang="en-US" smtClean="0"/>
              <a:t>9/10/2023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76080F77-A5EE-4AAC-A97D-7A1058194B4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4"/>
          </p:nvPr>
        </p:nvSpPr>
        <p:spPr/>
        <p:txBody>
          <a:bodyPr rtlCol="0"/>
          <a:lstStyle/>
          <a:p>
            <a:fld id="{51F4B9D5-8CBA-47FA-8843-0BE7A090B982}" type="datetime1">
              <a:rPr lang="en-US" smtClean="0"/>
              <a:t>9/10/2023</a:t>
            </a:fld>
            <a:endParaRPr lang="en-US"/>
          </a:p>
        </p:txBody>
      </p:sp>
      <p:sp>
        <p:nvSpPr>
          <p:cNvPr id="22" name="عنصر نائب لرقم الشريحة 21"/>
          <p:cNvSpPr>
            <a:spLocks noGrp="1"/>
          </p:cNvSpPr>
          <p:nvPr>
            <p:ph type="sldNum" sz="quarter" idx="15"/>
          </p:nvPr>
        </p:nvSpPr>
        <p:spPr/>
        <p:txBody>
          <a:bodyPr rtlCol="0"/>
          <a:lstStyle/>
          <a:p>
            <a:fld id="{76080F77-A5EE-4AAC-A97D-7A1058194B41}" type="slidenum">
              <a:rPr lang="en-US" smtClean="0"/>
              <a:t>‹#›</a:t>
            </a:fld>
            <a:endParaRPr lang="en-US"/>
          </a:p>
        </p:txBody>
      </p:sp>
      <p:sp>
        <p:nvSpPr>
          <p:cNvPr id="23" name="عنصر نائب للتذييل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5AC09FE3-B76E-448F-A093-EDB5175A20CC}" type="datetime1">
              <a:rPr lang="en-US" smtClean="0"/>
              <a:t>9/10/2023</a:t>
            </a:fld>
            <a:endParaRPr lang="en-US"/>
          </a:p>
        </p:txBody>
      </p:sp>
      <p:sp>
        <p:nvSpPr>
          <p:cNvPr id="18" name="عنصر نائب لرقم الشريحة 17"/>
          <p:cNvSpPr>
            <a:spLocks noGrp="1"/>
          </p:cNvSpPr>
          <p:nvPr>
            <p:ph type="sldNum" sz="quarter" idx="11"/>
          </p:nvPr>
        </p:nvSpPr>
        <p:spPr/>
        <p:txBody>
          <a:bodyPr rtlCol="0"/>
          <a:lstStyle/>
          <a:p>
            <a:fld id="{76080F77-A5EE-4AAC-A97D-7A1058194B41}" type="slidenum">
              <a:rPr lang="en-US" smtClean="0"/>
              <a:t>‹#›</a:t>
            </a:fld>
            <a:endParaRPr lang="en-US"/>
          </a:p>
        </p:txBody>
      </p:sp>
      <p:sp>
        <p:nvSpPr>
          <p:cNvPr id="21" name="عنصر نائب للتذييل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FD90BE3-5FBE-44B2-B61C-E999E72637CC}" type="datetime1">
              <a:rPr lang="en-US" smtClean="0"/>
              <a:t>9/10/2023</a:t>
            </a:fld>
            <a:endParaRPr lang="en-US"/>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6080F77-A5EE-4AAC-A97D-7A1058194B4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6200" y="304800"/>
            <a:ext cx="8915400" cy="1600200"/>
          </a:xfrm>
        </p:spPr>
        <p:txBody>
          <a:bodyPr>
            <a:normAutofit/>
          </a:bodyPr>
          <a:lstStyle/>
          <a:p>
            <a:pPr algn="ctr"/>
            <a:r>
              <a:rPr lang="en-US" sz="2400" b="1" dirty="0">
                <a:latin typeface="Times New Roman" pitchFamily="18" charset="0"/>
                <a:cs typeface="Times New Roman" pitchFamily="18" charset="0"/>
              </a:rPr>
              <a:t>Lecture :</a:t>
            </a:r>
            <a:r>
              <a:rPr lang="en-US" sz="2400" b="1" dirty="0">
                <a:solidFill>
                  <a:srgbClr val="FF6600"/>
                </a:solidFill>
                <a:latin typeface="Times New Roman" pitchFamily="18" charset="0"/>
                <a:cs typeface="Times New Roman" pitchFamily="18" charset="0"/>
              </a:rPr>
              <a:t>1</a:t>
            </a:r>
            <a:r>
              <a:rPr lang="en-US" sz="2400" b="1" dirty="0">
                <a:latin typeface="Times New Roman" pitchFamily="18" charset="0"/>
                <a:cs typeface="Times New Roman" pitchFamily="18" charset="0"/>
              </a:rPr>
              <a:t>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An i</a:t>
            </a:r>
            <a:r>
              <a:rPr lang="en-US" sz="2400" b="1" dirty="0">
                <a:solidFill>
                  <a:srgbClr val="FF6600"/>
                </a:solidFill>
                <a:latin typeface="Times New Roman" pitchFamily="18" charset="0"/>
                <a:cs typeface="Times New Roman" pitchFamily="18" charset="0"/>
              </a:rPr>
              <a:t>n</a:t>
            </a:r>
            <a:r>
              <a:rPr lang="en-US" sz="2400" b="1" dirty="0">
                <a:latin typeface="Times New Roman" pitchFamily="18" charset="0"/>
                <a:cs typeface="Times New Roman" pitchFamily="18" charset="0"/>
              </a:rPr>
              <a:t>trodu</a:t>
            </a:r>
            <a:r>
              <a:rPr lang="en-US" sz="2400" b="1" dirty="0">
                <a:solidFill>
                  <a:srgbClr val="FF6600"/>
                </a:solidFill>
                <a:latin typeface="Times New Roman" pitchFamily="18" charset="0"/>
                <a:cs typeface="Times New Roman" pitchFamily="18" charset="0"/>
              </a:rPr>
              <a:t>c</a:t>
            </a:r>
            <a:r>
              <a:rPr lang="en-US" sz="2400" b="1" dirty="0">
                <a:latin typeface="Times New Roman" pitchFamily="18" charset="0"/>
                <a:cs typeface="Times New Roman" pitchFamily="18" charset="0"/>
              </a:rPr>
              <a:t>tion for </a:t>
            </a:r>
            <a:r>
              <a:rPr lang="en-US" sz="2400" b="1" dirty="0">
                <a:solidFill>
                  <a:srgbClr val="FF6600"/>
                </a:solidFill>
                <a:latin typeface="Times New Roman" pitchFamily="18" charset="0"/>
                <a:cs typeface="Times New Roman" pitchFamily="18" charset="0"/>
              </a:rPr>
              <a:t>g</a:t>
            </a:r>
            <a:r>
              <a:rPr lang="en-US" sz="2400" b="1" dirty="0">
                <a:latin typeface="Times New Roman" pitchFamily="18" charset="0"/>
                <a:cs typeface="Times New Roman" pitchFamily="18" charset="0"/>
              </a:rPr>
              <a:t>eneral geol</a:t>
            </a:r>
            <a:r>
              <a:rPr lang="en-US" sz="2400" b="1" dirty="0">
                <a:solidFill>
                  <a:srgbClr val="FF6600"/>
                </a:solidFill>
                <a:latin typeface="Times New Roman" pitchFamily="18" charset="0"/>
                <a:cs typeface="Times New Roman" pitchFamily="18" charset="0"/>
              </a:rPr>
              <a:t>o</a:t>
            </a:r>
            <a:r>
              <a:rPr lang="en-US" sz="2400" b="1" dirty="0">
                <a:latin typeface="Times New Roman" pitchFamily="18" charset="0"/>
                <a:cs typeface="Times New Roman" pitchFamily="18" charset="0"/>
              </a:rPr>
              <a:t>gy </a:t>
            </a:r>
            <a:br>
              <a:rPr lang="en-US" sz="2400" b="1" dirty="0">
                <a:latin typeface="Times New Roman" pitchFamily="18" charset="0"/>
                <a:cs typeface="Times New Roman" pitchFamily="18" charset="0"/>
              </a:rPr>
            </a:br>
            <a:r>
              <a:rPr lang="en-US" sz="2400" b="1" dirty="0">
                <a:solidFill>
                  <a:srgbClr val="FF6600"/>
                </a:solidFill>
                <a:latin typeface="Times New Roman" pitchFamily="18" charset="0"/>
                <a:cs typeface="Times New Roman" pitchFamily="18" charset="0"/>
              </a:rPr>
              <a:t>b</a:t>
            </a:r>
            <a:r>
              <a:rPr lang="en-US" sz="2400" b="1" dirty="0">
                <a:latin typeface="Times New Roman" pitchFamily="18" charset="0"/>
                <a:cs typeface="Times New Roman" pitchFamily="18" charset="0"/>
              </a:rPr>
              <a:t>y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Dr. </a:t>
            </a:r>
            <a:r>
              <a:rPr lang="en-US" sz="2400" b="1" dirty="0" err="1">
                <a:solidFill>
                  <a:srgbClr val="FF6600"/>
                </a:solidFill>
                <a:latin typeface="Times New Roman" pitchFamily="18" charset="0"/>
                <a:cs typeface="Times New Roman" pitchFamily="18" charset="0"/>
              </a:rPr>
              <a:t>M</a:t>
            </a:r>
            <a:r>
              <a:rPr lang="en-US" sz="2400" b="1" dirty="0" err="1">
                <a:latin typeface="Times New Roman" pitchFamily="18" charset="0"/>
                <a:cs typeface="Times New Roman" pitchFamily="18" charset="0"/>
              </a:rPr>
              <a:t>urtadha</a:t>
            </a:r>
            <a:r>
              <a:rPr lang="en-US" sz="2400" b="1" dirty="0">
                <a:latin typeface="Times New Roman" pitchFamily="18" charset="0"/>
                <a:cs typeface="Times New Roman" pitchFamily="18" charset="0"/>
              </a:rPr>
              <a:t> Al-</a:t>
            </a:r>
            <a:r>
              <a:rPr lang="en-US" sz="2400" b="1" dirty="0" err="1">
                <a:solidFill>
                  <a:srgbClr val="FF6600"/>
                </a:solidFill>
                <a:latin typeface="Times New Roman" pitchFamily="18" charset="0"/>
                <a:cs typeface="Times New Roman" pitchFamily="18" charset="0"/>
              </a:rPr>
              <a:t>Z</a:t>
            </a:r>
            <a:r>
              <a:rPr lang="en-US" sz="2400" b="1" dirty="0" err="1">
                <a:latin typeface="Times New Roman" pitchFamily="18" charset="0"/>
                <a:cs typeface="Times New Roman" pitchFamily="18" charset="0"/>
              </a:rPr>
              <a:t>iadi</a:t>
            </a:r>
            <a:r>
              <a:rPr lang="en-US" sz="2400" b="1" dirty="0">
                <a:latin typeface="Times New Roman" pitchFamily="18" charset="0"/>
                <a:cs typeface="Times New Roman" pitchFamily="18" charset="0"/>
              </a:rPr>
              <a:t> </a:t>
            </a:r>
          </a:p>
        </p:txBody>
      </p:sp>
      <p:sp>
        <p:nvSpPr>
          <p:cNvPr id="3" name="عنوان فرعي 2"/>
          <p:cNvSpPr>
            <a:spLocks noGrp="1"/>
          </p:cNvSpPr>
          <p:nvPr>
            <p:ph type="subTitle" idx="1"/>
          </p:nvPr>
        </p:nvSpPr>
        <p:spPr>
          <a:xfrm>
            <a:off x="1371600" y="2667000"/>
            <a:ext cx="6400800" cy="3733800"/>
          </a:xfrm>
        </p:spPr>
        <p:txBody>
          <a:bodyPr/>
          <a:lstStyle/>
          <a:p>
            <a:endParaRPr lang="en-US" dirty="0"/>
          </a:p>
        </p:txBody>
      </p:sp>
      <p:sp>
        <p:nvSpPr>
          <p:cNvPr id="5" name="عنصر نائب لرقم الشريحة 4"/>
          <p:cNvSpPr>
            <a:spLocks noGrp="1"/>
          </p:cNvSpPr>
          <p:nvPr>
            <p:ph type="sldNum" sz="quarter" idx="12"/>
          </p:nvPr>
        </p:nvSpPr>
        <p:spPr/>
        <p:txBody>
          <a:bodyPr/>
          <a:lstStyle/>
          <a:p>
            <a:fld id="{76080F77-A5EE-4AAC-A97D-7A1058194B41}" type="slidenum">
              <a:rPr lang="en-US" smtClean="0"/>
              <a:t>1</a:t>
            </a:fld>
            <a:endParaRPr lang="en-US"/>
          </a:p>
        </p:txBody>
      </p:sp>
      <p:pic>
        <p:nvPicPr>
          <p:cNvPr id="4" name="صورة 3"/>
          <p:cNvPicPr/>
          <p:nvPr/>
        </p:nvPicPr>
        <p:blipFill rotWithShape="1">
          <a:blip r:embed="rId2">
            <a:extLst>
              <a:ext uri="{28A0092B-C50C-407E-A947-70E740481C1C}">
                <a14:useLocalDpi xmlns:a14="http://schemas.microsoft.com/office/drawing/2010/main" val="0"/>
              </a:ext>
            </a:extLst>
          </a:blip>
          <a:srcRect t="12167" b="12643"/>
          <a:stretch/>
        </p:blipFill>
        <p:spPr bwMode="auto">
          <a:xfrm>
            <a:off x="228600" y="2514600"/>
            <a:ext cx="8686799" cy="3810000"/>
          </a:xfrm>
          <a:prstGeom prst="rect">
            <a:avLst/>
          </a:prstGeom>
          <a:ln w="38100" cap="sq">
            <a:solidFill>
              <a:srgbClr val="FF66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77301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90500"/>
            <a:ext cx="8629650" cy="6477000"/>
          </a:xfrm>
          <a:prstGeom prst="rect">
            <a:avLst/>
          </a:prstGeom>
          <a:ln w="9525">
            <a:solidFill>
              <a:srgbClr val="FF66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عنصر نائب لرقم الشريحة 1"/>
          <p:cNvSpPr>
            <a:spLocks noGrp="1"/>
          </p:cNvSpPr>
          <p:nvPr>
            <p:ph type="sldNum" sz="quarter" idx="12"/>
          </p:nvPr>
        </p:nvSpPr>
        <p:spPr/>
        <p:txBody>
          <a:bodyPr/>
          <a:lstStyle/>
          <a:p>
            <a:fld id="{76080F77-A5EE-4AAC-A97D-7A1058194B41}" type="slidenum">
              <a:rPr lang="en-US" smtClean="0"/>
              <a:t>10</a:t>
            </a:fld>
            <a:endParaRPr lang="en-US"/>
          </a:p>
        </p:txBody>
      </p:sp>
    </p:spTree>
    <p:extLst>
      <p:ext uri="{BB962C8B-B14F-4D97-AF65-F5344CB8AC3E}">
        <p14:creationId xmlns:p14="http://schemas.microsoft.com/office/powerpoint/2010/main" val="3764435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381000"/>
            <a:ext cx="8686800" cy="4401205"/>
          </a:xfrm>
          <a:prstGeom prst="rect">
            <a:avLst/>
          </a:prstGeom>
        </p:spPr>
        <p:txBody>
          <a:bodyPr wrap="square">
            <a:spAutoFit/>
          </a:bodyPr>
          <a:lstStyle/>
          <a:p>
            <a:r>
              <a:rPr lang="en-US" sz="2000" b="1" dirty="0">
                <a:solidFill>
                  <a:srgbClr val="FF6600"/>
                </a:solidFill>
                <a:latin typeface="Times New Roman" pitchFamily="18" charset="0"/>
                <a:cs typeface="Times New Roman" pitchFamily="18" charset="0"/>
              </a:rPr>
              <a:t>Mantle</a:t>
            </a:r>
            <a:r>
              <a:rPr lang="en-US" sz="2000" dirty="0">
                <a:solidFill>
                  <a:srgbClr val="FF6600"/>
                </a:solidFill>
                <a:latin typeface="Times New Roman" pitchFamily="18" charset="0"/>
                <a:cs typeface="Times New Roman" pitchFamily="18" charset="0"/>
              </a:rPr>
              <a:t>:</a:t>
            </a:r>
          </a:p>
          <a:p>
            <a:r>
              <a:rPr lang="en-US" sz="2000" dirty="0">
                <a:latin typeface="Times New Roman" pitchFamily="18" charset="0"/>
                <a:cs typeface="Times New Roman" pitchFamily="18" charset="0"/>
              </a:rPr>
              <a:t>Beyond the outer core is the mantle, a solid, rocky layer having a thickness of about 2885 kilometers. Over 82 percentage of earth's volume is contained within the mantle.</a:t>
            </a:r>
          </a:p>
          <a:p>
            <a:r>
              <a:rPr lang="en-US" sz="2000" dirty="0">
                <a:latin typeface="Times New Roman" pitchFamily="18" charset="0"/>
                <a:cs typeface="Times New Roman" pitchFamily="18" charset="0"/>
              </a:rPr>
              <a:t>The rock that makes up the mantle is composed of silicate minerals that are rich in iron and magnesium.</a:t>
            </a:r>
          </a:p>
          <a:p>
            <a:pPr algn="just"/>
            <a:r>
              <a:rPr lang="en-US" sz="2000" b="1" dirty="0">
                <a:solidFill>
                  <a:srgbClr val="FF6600"/>
                </a:solidFill>
                <a:latin typeface="Times New Roman" pitchFamily="18" charset="0"/>
                <a:cs typeface="Times New Roman" pitchFamily="18" charset="0"/>
              </a:rPr>
              <a:t>Outer core:</a:t>
            </a:r>
          </a:p>
          <a:p>
            <a:pPr algn="just"/>
            <a:r>
              <a:rPr lang="en-US" sz="2000" dirty="0">
                <a:latin typeface="Times New Roman" pitchFamily="18" charset="0"/>
                <a:cs typeface="Times New Roman" pitchFamily="18" charset="0"/>
              </a:rPr>
              <a:t>Surrounding the inner core is the outer core, a fluid, metallic layer some 2270 kilometers thick.</a:t>
            </a:r>
          </a:p>
          <a:p>
            <a:pPr algn="just"/>
            <a:r>
              <a:rPr lang="en-US" sz="2000" dirty="0">
                <a:latin typeface="Times New Roman" pitchFamily="18" charset="0"/>
                <a:cs typeface="Times New Roman" pitchFamily="18" charset="0"/>
              </a:rPr>
              <a:t>Earth's magnetic field is thought to be generated by vigorous churning of the iron-rich material in the hot, fluid outer core.</a:t>
            </a:r>
          </a:p>
          <a:p>
            <a:pPr algn="just"/>
            <a:r>
              <a:rPr lang="en-US" sz="2000" b="1" dirty="0">
                <a:solidFill>
                  <a:srgbClr val="FF6600"/>
                </a:solidFill>
                <a:latin typeface="Times New Roman" pitchFamily="18" charset="0"/>
                <a:cs typeface="Times New Roman" pitchFamily="18" charset="0"/>
              </a:rPr>
              <a:t>Inner core:</a:t>
            </a:r>
          </a:p>
          <a:p>
            <a:pPr algn="just"/>
            <a:r>
              <a:rPr lang="en-US" sz="2000" dirty="0">
                <a:latin typeface="Times New Roman" pitchFamily="18" charset="0"/>
                <a:cs typeface="Times New Roman" pitchFamily="18" charset="0"/>
              </a:rPr>
              <a:t>At earth's center is the inner core. It is solid, iron-rich sphere having a diameter of 2432 kilometers.</a:t>
            </a:r>
          </a:p>
        </p:txBody>
      </p:sp>
      <p:sp>
        <p:nvSpPr>
          <p:cNvPr id="3" name="عنصر نائب لرقم الشريحة 2"/>
          <p:cNvSpPr>
            <a:spLocks noGrp="1"/>
          </p:cNvSpPr>
          <p:nvPr>
            <p:ph type="sldNum" sz="quarter" idx="12"/>
          </p:nvPr>
        </p:nvSpPr>
        <p:spPr/>
        <p:txBody>
          <a:bodyPr/>
          <a:lstStyle/>
          <a:p>
            <a:fld id="{76080F77-A5EE-4AAC-A97D-7A1058194B41}" type="slidenum">
              <a:rPr lang="en-US" smtClean="0"/>
              <a:t>11</a:t>
            </a:fld>
            <a:endParaRPr lang="en-US"/>
          </a:p>
        </p:txBody>
      </p:sp>
    </p:spTree>
    <p:extLst>
      <p:ext uri="{BB962C8B-B14F-4D97-AF65-F5344CB8AC3E}">
        <p14:creationId xmlns:p14="http://schemas.microsoft.com/office/powerpoint/2010/main" val="3041135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409575"/>
            <a:ext cx="8839200" cy="5762625"/>
          </a:xfrm>
          <a:prstGeom prst="rect">
            <a:avLst/>
          </a:prstGeom>
          <a:ln w="127000" cap="sq">
            <a:solidFill>
              <a:srgbClr val="FF66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2" name="عنصر نائب لرقم الشريحة 1"/>
          <p:cNvSpPr>
            <a:spLocks noGrp="1"/>
          </p:cNvSpPr>
          <p:nvPr>
            <p:ph type="sldNum" sz="quarter" idx="12"/>
          </p:nvPr>
        </p:nvSpPr>
        <p:spPr/>
        <p:txBody>
          <a:bodyPr/>
          <a:lstStyle/>
          <a:p>
            <a:fld id="{76080F77-A5EE-4AAC-A97D-7A1058194B41}" type="slidenum">
              <a:rPr lang="en-US" smtClean="0"/>
              <a:t>12</a:t>
            </a:fld>
            <a:endParaRPr lang="en-US"/>
          </a:p>
        </p:txBody>
      </p:sp>
    </p:spTree>
    <p:extLst>
      <p:ext uri="{BB962C8B-B14F-4D97-AF65-F5344CB8AC3E}">
        <p14:creationId xmlns:p14="http://schemas.microsoft.com/office/powerpoint/2010/main" val="245655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381000"/>
            <a:ext cx="8610600" cy="1631216"/>
          </a:xfrm>
          <a:prstGeom prst="rect">
            <a:avLst/>
          </a:prstGeom>
        </p:spPr>
        <p:txBody>
          <a:bodyPr wrap="square">
            <a:spAutoFit/>
          </a:bodyPr>
          <a:lstStyle/>
          <a:p>
            <a:pPr marL="342900" indent="-342900">
              <a:buFont typeface="Wingdings" pitchFamily="2" charset="2"/>
              <a:buChar char="Ø"/>
            </a:pPr>
            <a:r>
              <a:rPr lang="en-US" sz="2000" dirty="0">
                <a:solidFill>
                  <a:srgbClr val="FF6600"/>
                </a:solidFill>
                <a:latin typeface="Times New Roman" pitchFamily="18" charset="0"/>
                <a:cs typeface="Times New Roman" pitchFamily="18" charset="0"/>
              </a:rPr>
              <a:t>In addition to earth's four major layers, scientists have identified two other divisions of earth's interior are:</a:t>
            </a:r>
          </a:p>
          <a:p>
            <a:r>
              <a:rPr lang="en-US" sz="2000" b="1" dirty="0">
                <a:latin typeface="Times New Roman" pitchFamily="18" charset="0"/>
                <a:cs typeface="Times New Roman" pitchFamily="18" charset="0"/>
              </a:rPr>
              <a:t>E- Asthenosphere.</a:t>
            </a:r>
          </a:p>
          <a:p>
            <a:r>
              <a:rPr lang="en-US" sz="2000" b="1" dirty="0">
                <a:latin typeface="Times New Roman" pitchFamily="18" charset="0"/>
                <a:cs typeface="Times New Roman" pitchFamily="18" charset="0"/>
              </a:rPr>
              <a:t>F- Lithosphere</a:t>
            </a:r>
            <a:r>
              <a:rPr lang="en-US" sz="2000" dirty="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828800"/>
            <a:ext cx="8691561" cy="4957763"/>
          </a:xfrm>
          <a:prstGeom prst="rect">
            <a:avLst/>
          </a:prstGeom>
          <a:ln w="127000" cap="sq">
            <a:solidFill>
              <a:srgbClr val="FF66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3" name="عنصر نائب لرقم الشريحة 2"/>
          <p:cNvSpPr>
            <a:spLocks noGrp="1"/>
          </p:cNvSpPr>
          <p:nvPr>
            <p:ph type="sldNum" sz="quarter" idx="12"/>
          </p:nvPr>
        </p:nvSpPr>
        <p:spPr/>
        <p:txBody>
          <a:bodyPr/>
          <a:lstStyle/>
          <a:p>
            <a:fld id="{76080F77-A5EE-4AAC-A97D-7A1058194B41}" type="slidenum">
              <a:rPr lang="en-US" smtClean="0"/>
              <a:t>13</a:t>
            </a:fld>
            <a:endParaRPr lang="en-US"/>
          </a:p>
        </p:txBody>
      </p:sp>
    </p:spTree>
    <p:extLst>
      <p:ext uri="{BB962C8B-B14F-4D97-AF65-F5344CB8AC3E}">
        <p14:creationId xmlns:p14="http://schemas.microsoft.com/office/powerpoint/2010/main" val="231260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304800"/>
            <a:ext cx="8534400" cy="3477875"/>
          </a:xfrm>
          <a:prstGeom prst="rect">
            <a:avLst/>
          </a:prstGeom>
        </p:spPr>
        <p:txBody>
          <a:bodyPr wrap="square">
            <a:spAutoFit/>
          </a:bodyPr>
          <a:lstStyle/>
          <a:p>
            <a:pPr algn="just"/>
            <a:r>
              <a:rPr lang="en-US" sz="2000" b="1" dirty="0">
                <a:solidFill>
                  <a:srgbClr val="FF6600"/>
                </a:solidFill>
                <a:latin typeface="Times New Roman" pitchFamily="18" charset="0"/>
                <a:cs typeface="Times New Roman" pitchFamily="18" charset="0"/>
              </a:rPr>
              <a:t>Asthenosphere:</a:t>
            </a:r>
          </a:p>
          <a:p>
            <a:pPr algn="just"/>
            <a:r>
              <a:rPr lang="en-US" sz="2000" dirty="0">
                <a:latin typeface="Times New Roman" pitchFamily="18" charset="0"/>
                <a:cs typeface="Times New Roman" pitchFamily="18" charset="0"/>
              </a:rPr>
              <a:t>It located within the upper mantle, between the depths 100-660 kilometers and is composed of hot, rocky material that is capable of very slow movement.</a:t>
            </a:r>
          </a:p>
          <a:p>
            <a:pPr algn="just"/>
            <a:r>
              <a:rPr lang="en-US" sz="2000" b="1" dirty="0">
                <a:solidFill>
                  <a:srgbClr val="FF6600"/>
                </a:solidFill>
                <a:latin typeface="Times New Roman" pitchFamily="18" charset="0"/>
                <a:cs typeface="Times New Roman" pitchFamily="18" charset="0"/>
              </a:rPr>
              <a:t>Lithosphere</a:t>
            </a:r>
            <a:r>
              <a:rPr lang="en-US" sz="2000" dirty="0">
                <a:solidFill>
                  <a:srgbClr val="FF6600"/>
                </a:solidFill>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Situated above the asthenosphere, called the lithosphere. It includes the uppermost mantle and overlying crust and behaves as a strong, rigid layer.</a:t>
            </a:r>
          </a:p>
          <a:p>
            <a:pPr algn="just"/>
            <a:r>
              <a:rPr lang="en-US" sz="2000" dirty="0">
                <a:latin typeface="Times New Roman" pitchFamily="18" charset="0"/>
                <a:cs typeface="Times New Roman" pitchFamily="18" charset="0"/>
              </a:rPr>
              <a:t>In contrast to the hot, weak zone below, the lithosphere is strong because it composed of comparatively cool rocks.</a:t>
            </a:r>
          </a:p>
          <a:p>
            <a:pPr marL="342900" indent="-342900" algn="just">
              <a:buFont typeface="Wingdings" pitchFamily="2" charset="2"/>
              <a:buChar char="§"/>
            </a:pPr>
            <a:r>
              <a:rPr lang="en-US" sz="2000" dirty="0">
                <a:latin typeface="Times New Roman" pitchFamily="18" charset="0"/>
                <a:cs typeface="Times New Roman" pitchFamily="18" charset="0"/>
              </a:rPr>
              <a:t>Geologists have discovered that the weak rocks within the asthenosphere allow earth's rigid outer shell (lithosphere) to move.</a:t>
            </a:r>
          </a:p>
          <a:p>
            <a:pPr algn="just"/>
            <a:endParaRPr lang="en-US" sz="20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fld id="{76080F77-A5EE-4AAC-A97D-7A1058194B41}" type="slidenum">
              <a:rPr lang="en-US" smtClean="0"/>
              <a:t>14</a:t>
            </a:fld>
            <a:endParaRPr lang="en-US"/>
          </a:p>
        </p:txBody>
      </p:sp>
    </p:spTree>
    <p:extLst>
      <p:ext uri="{BB962C8B-B14F-4D97-AF65-F5344CB8AC3E}">
        <p14:creationId xmlns:p14="http://schemas.microsoft.com/office/powerpoint/2010/main" val="1651928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2400"/>
            <a:ext cx="8705850" cy="6553200"/>
          </a:xfrm>
          <a:prstGeom prst="rect">
            <a:avLst/>
          </a:prstGeom>
          <a:ln w="127000" cap="sq">
            <a:solidFill>
              <a:srgbClr val="FF66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2" name="عنصر نائب لرقم الشريحة 1"/>
          <p:cNvSpPr>
            <a:spLocks noGrp="1"/>
          </p:cNvSpPr>
          <p:nvPr>
            <p:ph type="sldNum" sz="quarter" idx="12"/>
          </p:nvPr>
        </p:nvSpPr>
        <p:spPr/>
        <p:txBody>
          <a:bodyPr/>
          <a:lstStyle/>
          <a:p>
            <a:fld id="{76080F77-A5EE-4AAC-A97D-7A1058194B41}" type="slidenum">
              <a:rPr lang="en-US" smtClean="0"/>
              <a:t>15</a:t>
            </a:fld>
            <a:endParaRPr lang="en-US"/>
          </a:p>
        </p:txBody>
      </p:sp>
    </p:spTree>
    <p:extLst>
      <p:ext uri="{BB962C8B-B14F-4D97-AF65-F5344CB8AC3E}">
        <p14:creationId xmlns:p14="http://schemas.microsoft.com/office/powerpoint/2010/main" val="613004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172200"/>
          </a:xfrm>
          <a:prstGeom prst="round2DiagRect">
            <a:avLst>
              <a:gd name="adj1" fmla="val 16667"/>
              <a:gd name="adj2" fmla="val 0"/>
            </a:avLst>
          </a:prstGeom>
          <a:ln w="88900" cap="sq">
            <a:solidFill>
              <a:srgbClr val="FF66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عنصر نائب لرقم الشريحة 1"/>
          <p:cNvSpPr>
            <a:spLocks noGrp="1"/>
          </p:cNvSpPr>
          <p:nvPr>
            <p:ph type="sldNum" sz="quarter" idx="12"/>
          </p:nvPr>
        </p:nvSpPr>
        <p:spPr/>
        <p:txBody>
          <a:bodyPr/>
          <a:lstStyle/>
          <a:p>
            <a:fld id="{76080F77-A5EE-4AAC-A97D-7A1058194B41}" type="slidenum">
              <a:rPr lang="en-US" smtClean="0"/>
              <a:t>16</a:t>
            </a:fld>
            <a:endParaRPr lang="en-US"/>
          </a:p>
        </p:txBody>
      </p:sp>
    </p:spTree>
    <p:extLst>
      <p:ext uri="{BB962C8B-B14F-4D97-AF65-F5344CB8AC3E}">
        <p14:creationId xmlns:p14="http://schemas.microsoft.com/office/powerpoint/2010/main" val="43898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533400"/>
            <a:ext cx="8686800" cy="1477328"/>
          </a:xfrm>
          <a:prstGeom prst="rect">
            <a:avLst/>
          </a:prstGeom>
        </p:spPr>
        <p:txBody>
          <a:bodyPr wrap="square">
            <a:spAutoFit/>
          </a:bodyPr>
          <a:lstStyle/>
          <a:p>
            <a:r>
              <a:rPr lang="en-US" sz="2400" b="1" dirty="0">
                <a:solidFill>
                  <a:srgbClr val="FF6600"/>
                </a:solidFill>
                <a:latin typeface="Times New Roman" pitchFamily="18" charset="0"/>
                <a:cs typeface="Times New Roman" pitchFamily="18" charset="0"/>
              </a:rPr>
              <a:t>What is Geology?</a:t>
            </a:r>
          </a:p>
          <a:p>
            <a:r>
              <a:rPr lang="en-US" sz="2400" dirty="0">
                <a:latin typeface="Times New Roman" pitchFamily="18" charset="0"/>
                <a:cs typeface="Times New Roman" pitchFamily="18" charset="0"/>
              </a:rPr>
              <a:t>It is a science that looks at the earth and it's covers, in terms of the composition and the factors affecting them and their history.</a:t>
            </a:r>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676400" y="2287726"/>
            <a:ext cx="5486400" cy="3890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عنصر نائب لرقم الشريحة 2"/>
          <p:cNvSpPr>
            <a:spLocks noGrp="1"/>
          </p:cNvSpPr>
          <p:nvPr>
            <p:ph type="sldNum" sz="quarter" idx="12"/>
          </p:nvPr>
        </p:nvSpPr>
        <p:spPr/>
        <p:txBody>
          <a:bodyPr/>
          <a:lstStyle/>
          <a:p>
            <a:fld id="{76080F77-A5EE-4AAC-A97D-7A1058194B41}" type="slidenum">
              <a:rPr lang="en-US" smtClean="0"/>
              <a:t>2</a:t>
            </a:fld>
            <a:endParaRPr lang="en-US"/>
          </a:p>
        </p:txBody>
      </p:sp>
    </p:spTree>
    <p:extLst>
      <p:ext uri="{BB962C8B-B14F-4D97-AF65-F5344CB8AC3E}">
        <p14:creationId xmlns:p14="http://schemas.microsoft.com/office/powerpoint/2010/main" val="53624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8545" y="381000"/>
            <a:ext cx="8839200" cy="5078313"/>
          </a:xfrm>
          <a:prstGeom prst="rect">
            <a:avLst/>
          </a:prstGeom>
        </p:spPr>
        <p:txBody>
          <a:bodyPr wrap="square">
            <a:spAutoFit/>
          </a:bodyPr>
          <a:lstStyle/>
          <a:p>
            <a:pPr algn="just"/>
            <a:r>
              <a:rPr lang="en-US" sz="2400" b="1" u="sng" dirty="0">
                <a:solidFill>
                  <a:srgbClr val="FF6600"/>
                </a:solidFill>
                <a:latin typeface="Times New Roman" pitchFamily="18" charset="0"/>
                <a:cs typeface="Times New Roman" pitchFamily="18" charset="0"/>
              </a:rPr>
              <a:t>The importance of geology:</a:t>
            </a:r>
          </a:p>
          <a:p>
            <a:pPr algn="just"/>
            <a:r>
              <a:rPr lang="en-US" sz="2000" dirty="0">
                <a:latin typeface="Times New Roman" pitchFamily="18" charset="0"/>
                <a:cs typeface="Times New Roman" pitchFamily="18" charset="0"/>
              </a:rPr>
              <a:t>1- </a:t>
            </a:r>
            <a:r>
              <a:rPr lang="en-US" sz="2000" dirty="0" err="1">
                <a:latin typeface="Times New Roman" pitchFamily="18" charset="0"/>
                <a:cs typeface="Times New Roman" pitchFamily="18" charset="0"/>
              </a:rPr>
              <a:t>Disclosuring</a:t>
            </a:r>
            <a:r>
              <a:rPr lang="en-US" sz="2000" dirty="0">
                <a:latin typeface="Times New Roman" pitchFamily="18" charset="0"/>
                <a:cs typeface="Times New Roman" pitchFamily="18" charset="0"/>
              </a:rPr>
              <a:t> of sources of energy such as oil, natural gas and minerals.</a:t>
            </a:r>
          </a:p>
          <a:p>
            <a:pPr algn="just"/>
            <a:r>
              <a:rPr lang="en-US" sz="2000" dirty="0">
                <a:latin typeface="Times New Roman" pitchFamily="18" charset="0"/>
                <a:cs typeface="Times New Roman" pitchFamily="18" charset="0"/>
              </a:rPr>
              <a:t>2- Determining the appropriate places for construction of dams , bridges and other</a:t>
            </a:r>
          </a:p>
          <a:p>
            <a:pPr algn="just"/>
            <a:r>
              <a:rPr lang="en-US" sz="2000" dirty="0">
                <a:latin typeface="Times New Roman" pitchFamily="18" charset="0"/>
                <a:cs typeface="Times New Roman" pitchFamily="18" charset="0"/>
              </a:rPr>
              <a:t>Construction projects .</a:t>
            </a:r>
          </a:p>
          <a:p>
            <a:pPr algn="just"/>
            <a:r>
              <a:rPr lang="en-US" sz="2000" dirty="0">
                <a:latin typeface="Times New Roman" pitchFamily="18" charset="0"/>
                <a:cs typeface="Times New Roman" pitchFamily="18" charset="0"/>
              </a:rPr>
              <a:t>3- Prospecting for natural mineral resources such as gold, silver, copper, lead, iron, aluminum, nickel, phosphate and halite.</a:t>
            </a:r>
          </a:p>
          <a:p>
            <a:pPr algn="just"/>
            <a:r>
              <a:rPr lang="en-US" sz="2000" dirty="0">
                <a:latin typeface="Times New Roman" pitchFamily="18" charset="0"/>
                <a:cs typeface="Times New Roman" pitchFamily="18" charset="0"/>
              </a:rPr>
              <a:t>4- Relocating the raw materials for construction such as sand, gravel, limestone, marble and chemical industries, such as sulfur, calcium, sodium and chlorine, which are used in the manufacture of drugs and pesticides and fertilizers.</a:t>
            </a:r>
          </a:p>
          <a:p>
            <a:pPr algn="just"/>
            <a:r>
              <a:rPr lang="en-US" sz="2000" dirty="0">
                <a:latin typeface="Times New Roman" pitchFamily="18" charset="0"/>
                <a:cs typeface="Times New Roman" pitchFamily="18" charset="0"/>
              </a:rPr>
              <a:t>5- The large increase in the number of the population, especially in the arid and desert areas has led to the search for other sources such as under groundwater.</a:t>
            </a:r>
          </a:p>
          <a:p>
            <a:pPr algn="just"/>
            <a:r>
              <a:rPr lang="en-US" sz="2000" dirty="0">
                <a:latin typeface="Times New Roman" pitchFamily="18" charset="0"/>
                <a:cs typeface="Times New Roman" pitchFamily="18" charset="0"/>
              </a:rPr>
              <a:t>6- The possibility of the cause of the occurrence of natural disasters such as volcanoes, earthquakes and floods, as well as the prevention of landslides and buildings cracked. </a:t>
            </a:r>
          </a:p>
          <a:p>
            <a:pPr algn="just"/>
            <a:r>
              <a:rPr lang="en-US" sz="2000" dirty="0">
                <a:latin typeface="Times New Roman" pitchFamily="18" charset="0"/>
                <a:cs typeface="Times New Roman" pitchFamily="18" charset="0"/>
              </a:rPr>
              <a:t>7- Identifying natural barriers as well as the best ways to move soldiers and military vehicles and identify suitable sites for digging trenches and building military bases.</a:t>
            </a:r>
          </a:p>
        </p:txBody>
      </p:sp>
      <p:sp>
        <p:nvSpPr>
          <p:cNvPr id="3" name="عنصر نائب لرقم الشريحة 2"/>
          <p:cNvSpPr>
            <a:spLocks noGrp="1"/>
          </p:cNvSpPr>
          <p:nvPr>
            <p:ph type="sldNum" sz="quarter" idx="12"/>
          </p:nvPr>
        </p:nvSpPr>
        <p:spPr/>
        <p:txBody>
          <a:bodyPr/>
          <a:lstStyle/>
          <a:p>
            <a:fld id="{76080F77-A5EE-4AAC-A97D-7A1058194B41}" type="slidenum">
              <a:rPr lang="en-US" smtClean="0"/>
              <a:t>3</a:t>
            </a:fld>
            <a:endParaRPr lang="en-US"/>
          </a:p>
        </p:txBody>
      </p:sp>
    </p:spTree>
    <p:extLst>
      <p:ext uri="{BB962C8B-B14F-4D97-AF65-F5344CB8AC3E}">
        <p14:creationId xmlns:p14="http://schemas.microsoft.com/office/powerpoint/2010/main" val="123393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123950"/>
            <a:ext cx="8458201" cy="4610100"/>
          </a:xfrm>
          <a:prstGeom prst="rect">
            <a:avLst/>
          </a:prstGeom>
          <a:ln w="9525">
            <a:solidFill>
              <a:srgbClr val="FF66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عنصر نائب لرقم الشريحة 1"/>
          <p:cNvSpPr>
            <a:spLocks noGrp="1"/>
          </p:cNvSpPr>
          <p:nvPr>
            <p:ph type="sldNum" sz="quarter" idx="12"/>
          </p:nvPr>
        </p:nvSpPr>
        <p:spPr/>
        <p:txBody>
          <a:bodyPr/>
          <a:lstStyle/>
          <a:p>
            <a:fld id="{76080F77-A5EE-4AAC-A97D-7A1058194B41}" type="slidenum">
              <a:rPr lang="en-US" smtClean="0"/>
              <a:t>4</a:t>
            </a:fld>
            <a:endParaRPr lang="en-US"/>
          </a:p>
        </p:txBody>
      </p:sp>
    </p:spTree>
    <p:extLst>
      <p:ext uri="{BB962C8B-B14F-4D97-AF65-F5344CB8AC3E}">
        <p14:creationId xmlns:p14="http://schemas.microsoft.com/office/powerpoint/2010/main" val="1234265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636" y="304800"/>
            <a:ext cx="8839200" cy="5693866"/>
          </a:xfrm>
          <a:prstGeom prst="rect">
            <a:avLst/>
          </a:prstGeom>
        </p:spPr>
        <p:txBody>
          <a:bodyPr wrap="square">
            <a:spAutoFit/>
          </a:bodyPr>
          <a:lstStyle/>
          <a:p>
            <a:pPr algn="just"/>
            <a:r>
              <a:rPr lang="en-US" sz="2400" b="1" u="sng" dirty="0">
                <a:solidFill>
                  <a:srgbClr val="FF6600"/>
                </a:solidFill>
                <a:latin typeface="Times New Roman" pitchFamily="18" charset="0"/>
                <a:cs typeface="Times New Roman" pitchFamily="18" charset="0"/>
              </a:rPr>
              <a:t>The most important branches of the geology:</a:t>
            </a:r>
          </a:p>
          <a:p>
            <a:pPr algn="just"/>
            <a:r>
              <a:rPr lang="en-US" sz="2000" b="1" dirty="0">
                <a:latin typeface="Times New Roman" pitchFamily="18" charset="0"/>
                <a:cs typeface="Times New Roman" pitchFamily="18" charset="0"/>
              </a:rPr>
              <a:t>1- Crystallography:</a:t>
            </a:r>
          </a:p>
          <a:p>
            <a:pPr algn="just"/>
            <a:r>
              <a:rPr lang="en-US" sz="2000" dirty="0">
                <a:latin typeface="Times New Roman" pitchFamily="18" charset="0"/>
                <a:cs typeface="Times New Roman" pitchFamily="18" charset="0"/>
              </a:rPr>
              <a:t>Looks at the crystallization of minerals in terms of composition and chemical and physical characteristics and conditions of their existence and its benefits.</a:t>
            </a:r>
          </a:p>
          <a:p>
            <a:pPr algn="just"/>
            <a:r>
              <a:rPr lang="en-US" sz="2000" b="1" dirty="0">
                <a:latin typeface="Times New Roman" pitchFamily="18" charset="0"/>
                <a:cs typeface="Times New Roman" pitchFamily="18" charset="0"/>
              </a:rPr>
              <a:t>2- Mineralogy:</a:t>
            </a:r>
          </a:p>
          <a:p>
            <a:pPr algn="just"/>
            <a:r>
              <a:rPr lang="en-US" sz="2000" dirty="0">
                <a:latin typeface="Times New Roman" pitchFamily="18" charset="0"/>
                <a:cs typeface="Times New Roman" pitchFamily="18" charset="0"/>
              </a:rPr>
              <a:t>Specializes in the study of minerals through knowing of their natural (physical) and chemical properties, Classification and the conditions of their existence and their benefits.</a:t>
            </a:r>
          </a:p>
          <a:p>
            <a:pPr algn="just"/>
            <a:r>
              <a:rPr lang="en-US" sz="2000" b="1" dirty="0">
                <a:latin typeface="Times New Roman" pitchFamily="18" charset="0"/>
                <a:cs typeface="Times New Roman" pitchFamily="18" charset="0"/>
              </a:rPr>
              <a:t>3- Petrology:</a:t>
            </a:r>
          </a:p>
          <a:p>
            <a:pPr algn="just"/>
            <a:r>
              <a:rPr lang="en-US" sz="2000" dirty="0">
                <a:latin typeface="Times New Roman" pitchFamily="18" charset="0"/>
                <a:cs typeface="Times New Roman" pitchFamily="18" charset="0"/>
              </a:rPr>
              <a:t>Studies the rock types in terms of the origin and composition, characteristics and classification and the conditions of their existence.</a:t>
            </a:r>
          </a:p>
          <a:p>
            <a:pPr algn="just"/>
            <a:r>
              <a:rPr lang="en-US" sz="2000" b="1" dirty="0">
                <a:latin typeface="Times New Roman" pitchFamily="18" charset="0"/>
                <a:cs typeface="Times New Roman" pitchFamily="18" charset="0"/>
              </a:rPr>
              <a:t>4- Dynamic geology (physical):</a:t>
            </a:r>
          </a:p>
          <a:p>
            <a:pPr algn="just"/>
            <a:r>
              <a:rPr lang="en-US" sz="2000" dirty="0">
                <a:latin typeface="Times New Roman" pitchFamily="18" charset="0"/>
                <a:cs typeface="Times New Roman" pitchFamily="18" charset="0"/>
              </a:rPr>
              <a:t>Interested in studying the internal and external factors that lead to the formation of the natural and geological phenomena such as mountains, rocks and minerals in the earth's surface.</a:t>
            </a:r>
          </a:p>
          <a:p>
            <a:pPr algn="just"/>
            <a:r>
              <a:rPr lang="en-US" sz="2000" b="1" dirty="0">
                <a:latin typeface="Times New Roman" pitchFamily="18" charset="0"/>
                <a:cs typeface="Times New Roman" pitchFamily="18" charset="0"/>
              </a:rPr>
              <a:t>5-Paleontology:</a:t>
            </a:r>
          </a:p>
          <a:p>
            <a:pPr algn="just"/>
            <a:r>
              <a:rPr lang="en-US" sz="2000" dirty="0">
                <a:latin typeface="Times New Roman" pitchFamily="18" charset="0"/>
                <a:cs typeface="Times New Roman" pitchFamily="18" charset="0"/>
              </a:rPr>
              <a:t>Looking to find out the remnants of ancient organisms or effects of animals and plants that lived in the previous geologic time.</a:t>
            </a:r>
          </a:p>
        </p:txBody>
      </p:sp>
      <p:sp>
        <p:nvSpPr>
          <p:cNvPr id="3" name="عنصر نائب لرقم الشريحة 2"/>
          <p:cNvSpPr>
            <a:spLocks noGrp="1"/>
          </p:cNvSpPr>
          <p:nvPr>
            <p:ph type="sldNum" sz="quarter" idx="12"/>
          </p:nvPr>
        </p:nvSpPr>
        <p:spPr/>
        <p:txBody>
          <a:bodyPr/>
          <a:lstStyle/>
          <a:p>
            <a:fld id="{76080F77-A5EE-4AAC-A97D-7A1058194B41}" type="slidenum">
              <a:rPr lang="en-US" smtClean="0"/>
              <a:t>5</a:t>
            </a:fld>
            <a:endParaRPr lang="en-US"/>
          </a:p>
        </p:txBody>
      </p:sp>
    </p:spTree>
    <p:extLst>
      <p:ext uri="{BB962C8B-B14F-4D97-AF65-F5344CB8AC3E}">
        <p14:creationId xmlns:p14="http://schemas.microsoft.com/office/powerpoint/2010/main" val="424311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 y="228600"/>
            <a:ext cx="8763000" cy="6247864"/>
          </a:xfrm>
          <a:prstGeom prst="rect">
            <a:avLst/>
          </a:prstGeom>
        </p:spPr>
        <p:txBody>
          <a:bodyPr wrap="square">
            <a:spAutoFit/>
          </a:bodyPr>
          <a:lstStyle/>
          <a:p>
            <a:pPr algn="just"/>
            <a:r>
              <a:rPr lang="en-US" sz="2000" b="1" dirty="0">
                <a:latin typeface="Times New Roman" pitchFamily="18" charset="0"/>
                <a:cs typeface="Times New Roman" pitchFamily="18" charset="0"/>
              </a:rPr>
              <a:t>6- Historical geology:</a:t>
            </a:r>
          </a:p>
          <a:p>
            <a:pPr algn="just"/>
            <a:r>
              <a:rPr lang="en-US" sz="2000" dirty="0">
                <a:latin typeface="Times New Roman" pitchFamily="18" charset="0"/>
                <a:cs typeface="Times New Roman" pitchFamily="18" charset="0"/>
              </a:rPr>
              <a:t>Specializes in studying the order of rock layers from the earliest times to the present day, where studying fossils characteristics of each layer of the sequences and arrange the calendar of the land and divided into epochs and ages and times of sequential terms by which knowledge of the distribution of water and land through different of geological ages.</a:t>
            </a:r>
          </a:p>
          <a:p>
            <a:pPr algn="just"/>
            <a:r>
              <a:rPr lang="en-US" sz="2000" b="1" dirty="0">
                <a:latin typeface="Times New Roman" pitchFamily="18" charset="0"/>
                <a:cs typeface="Times New Roman" pitchFamily="18" charset="0"/>
              </a:rPr>
              <a:t>7- Stratigraphy:</a:t>
            </a:r>
          </a:p>
          <a:p>
            <a:pPr algn="just"/>
            <a:r>
              <a:rPr lang="en-US" sz="2000" dirty="0">
                <a:latin typeface="Times New Roman" pitchFamily="18" charset="0"/>
                <a:cs typeface="Times New Roman" pitchFamily="18" charset="0"/>
              </a:rPr>
              <a:t>Is the science that studies the laws and deposition conditions and places of various sedimentary rock layers, and after it is fragmentation from different rocks and transported by water and air.</a:t>
            </a:r>
          </a:p>
          <a:p>
            <a:pPr algn="just"/>
            <a:r>
              <a:rPr lang="en-US" sz="2000" b="1" dirty="0">
                <a:latin typeface="Times New Roman" pitchFamily="18" charset="0"/>
                <a:cs typeface="Times New Roman" pitchFamily="18" charset="0"/>
              </a:rPr>
              <a:t>8- Structural geology:</a:t>
            </a:r>
          </a:p>
          <a:p>
            <a:pPr algn="just"/>
            <a:r>
              <a:rPr lang="en-US" sz="2000" dirty="0">
                <a:latin typeface="Times New Roman" pitchFamily="18" charset="0"/>
                <a:cs typeface="Times New Roman" pitchFamily="18" charset="0"/>
              </a:rPr>
              <a:t>Interested in studying the current construction and evolution of the earth's crust through geological ages. It explains the scientific reasons to the configure of different geological structures such as faults, fractures and joints in the rock layers as well as the reasons for the formation of the mountains.</a:t>
            </a:r>
          </a:p>
          <a:p>
            <a:pPr algn="just"/>
            <a:r>
              <a:rPr lang="en-US" sz="2000" b="1" dirty="0">
                <a:latin typeface="Times New Roman" pitchFamily="18" charset="0"/>
                <a:cs typeface="Times New Roman" pitchFamily="18" charset="0"/>
              </a:rPr>
              <a:t>9- Geophysics:</a:t>
            </a:r>
          </a:p>
          <a:p>
            <a:pPr algn="just"/>
            <a:r>
              <a:rPr lang="en-US" sz="2000" dirty="0">
                <a:latin typeface="Times New Roman" pitchFamily="18" charset="0"/>
                <a:cs typeface="Times New Roman" pitchFamily="18" charset="0"/>
              </a:rPr>
              <a:t>An important branch in the science of earth that specializes in the study of the underground layers of different geological formations and especially private studying the invisible structures that could contain oil and mineral deposits for economic and water.</a:t>
            </a:r>
          </a:p>
        </p:txBody>
      </p:sp>
      <p:sp>
        <p:nvSpPr>
          <p:cNvPr id="3" name="عنصر نائب لرقم الشريحة 2"/>
          <p:cNvSpPr>
            <a:spLocks noGrp="1"/>
          </p:cNvSpPr>
          <p:nvPr>
            <p:ph type="sldNum" sz="quarter" idx="12"/>
          </p:nvPr>
        </p:nvSpPr>
        <p:spPr/>
        <p:txBody>
          <a:bodyPr/>
          <a:lstStyle/>
          <a:p>
            <a:fld id="{76080F77-A5EE-4AAC-A97D-7A1058194B41}" type="slidenum">
              <a:rPr lang="en-US" smtClean="0"/>
              <a:t>6</a:t>
            </a:fld>
            <a:endParaRPr lang="en-US"/>
          </a:p>
        </p:txBody>
      </p:sp>
    </p:spTree>
    <p:extLst>
      <p:ext uri="{BB962C8B-B14F-4D97-AF65-F5344CB8AC3E}">
        <p14:creationId xmlns:p14="http://schemas.microsoft.com/office/powerpoint/2010/main" val="3580689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228600"/>
            <a:ext cx="8763000" cy="6247864"/>
          </a:xfrm>
          <a:prstGeom prst="rect">
            <a:avLst/>
          </a:prstGeom>
        </p:spPr>
        <p:txBody>
          <a:bodyPr wrap="square">
            <a:spAutoFit/>
          </a:bodyPr>
          <a:lstStyle/>
          <a:p>
            <a:pPr algn="just"/>
            <a:r>
              <a:rPr lang="en-US" sz="2000" b="1" dirty="0">
                <a:latin typeface="Times New Roman" pitchFamily="18" charset="0"/>
                <a:cs typeface="Times New Roman" pitchFamily="18" charset="0"/>
              </a:rPr>
              <a:t>10- Geochemistry:</a:t>
            </a:r>
          </a:p>
          <a:p>
            <a:pPr algn="just"/>
            <a:r>
              <a:rPr lang="en-US" sz="2000" dirty="0">
                <a:latin typeface="Times New Roman" pitchFamily="18" charset="0"/>
                <a:cs typeface="Times New Roman" pitchFamily="18" charset="0"/>
              </a:rPr>
              <a:t>Specialized in studying of minerals and rocks by chemical means and the distribution of the constituent elements of the earth's crust, as well as determining the type and proportion of mineral ores in the earth's crust.</a:t>
            </a:r>
          </a:p>
          <a:p>
            <a:pPr algn="just"/>
            <a:r>
              <a:rPr lang="en-US" sz="2000" b="1" dirty="0">
                <a:latin typeface="Times New Roman" pitchFamily="18" charset="0"/>
                <a:cs typeface="Times New Roman" pitchFamily="18" charset="0"/>
              </a:rPr>
              <a:t>11 - Economic Geology:</a:t>
            </a:r>
          </a:p>
          <a:p>
            <a:pPr algn="just"/>
            <a:r>
              <a:rPr lang="en-US" sz="2000" dirty="0">
                <a:latin typeface="Times New Roman" pitchFamily="18" charset="0"/>
                <a:cs typeface="Times New Roman" pitchFamily="18" charset="0"/>
              </a:rPr>
              <a:t>Is an applied science concerned with the search for economic resources and identifying and evaluating the purposes of benefit.</a:t>
            </a:r>
          </a:p>
          <a:p>
            <a:pPr algn="just"/>
            <a:r>
              <a:rPr lang="en-US" sz="2000" dirty="0">
                <a:latin typeface="Times New Roman" pitchFamily="18" charset="0"/>
                <a:cs typeface="Times New Roman" pitchFamily="18" charset="0"/>
              </a:rPr>
              <a:t>Economic Geology includes several branches,</a:t>
            </a:r>
          </a:p>
          <a:p>
            <a:pPr algn="just"/>
            <a:r>
              <a:rPr lang="en-US" sz="2000" dirty="0">
                <a:latin typeface="Times New Roman" pitchFamily="18" charset="0"/>
                <a:cs typeface="Times New Roman" pitchFamily="18" charset="0"/>
              </a:rPr>
              <a:t>Some of them are:</a:t>
            </a:r>
          </a:p>
          <a:p>
            <a:pPr algn="just"/>
            <a:r>
              <a:rPr lang="en-US" sz="2000" dirty="0">
                <a:latin typeface="Times New Roman" pitchFamily="18" charset="0"/>
                <a:cs typeface="Times New Roman" pitchFamily="18" charset="0"/>
              </a:rPr>
              <a:t>- Petroleum Geology.</a:t>
            </a:r>
          </a:p>
          <a:p>
            <a:pPr algn="just"/>
            <a:r>
              <a:rPr lang="en-US" sz="2000" dirty="0">
                <a:latin typeface="Times New Roman" pitchFamily="18" charset="0"/>
                <a:cs typeface="Times New Roman" pitchFamily="18" charset="0"/>
              </a:rPr>
              <a:t>- Mining Geology. - Engineering Geology. - The geology of mineral deposits</a:t>
            </a:r>
          </a:p>
          <a:p>
            <a:pPr algn="just"/>
            <a:r>
              <a:rPr lang="en-US" sz="2000" dirty="0">
                <a:latin typeface="Times New Roman" pitchFamily="18" charset="0"/>
                <a:cs typeface="Times New Roman" pitchFamily="18" charset="0"/>
              </a:rPr>
              <a:t>-The geology of radioactive isotopes.</a:t>
            </a:r>
          </a:p>
          <a:p>
            <a:pPr algn="just"/>
            <a:r>
              <a:rPr lang="en-US" sz="2000" b="1" dirty="0">
                <a:latin typeface="Times New Roman" pitchFamily="18" charset="0"/>
                <a:cs typeface="Times New Roman" pitchFamily="18" charset="0"/>
              </a:rPr>
              <a:t>12- Hydrogeology:</a:t>
            </a:r>
          </a:p>
          <a:p>
            <a:pPr algn="just"/>
            <a:r>
              <a:rPr lang="en-US" sz="2000" dirty="0">
                <a:latin typeface="Times New Roman" pitchFamily="18" charset="0"/>
                <a:cs typeface="Times New Roman" pitchFamily="18" charset="0"/>
              </a:rPr>
              <a:t>Is interested in studying the sources of surface water and groundwater and the characteristics of the physical and chemical water and </a:t>
            </a:r>
            <a:r>
              <a:rPr lang="en-US" sz="2000" dirty="0" err="1">
                <a:latin typeface="Times New Roman" pitchFamily="18" charset="0"/>
                <a:cs typeface="Times New Roman" pitchFamily="18" charset="0"/>
              </a:rPr>
              <a:t>studing</a:t>
            </a:r>
            <a:r>
              <a:rPr lang="en-US" sz="2000" dirty="0">
                <a:latin typeface="Times New Roman" pitchFamily="18" charset="0"/>
                <a:cs typeface="Times New Roman" pitchFamily="18" charset="0"/>
              </a:rPr>
              <a:t> the layers of the earth containing groundwater.</a:t>
            </a:r>
          </a:p>
          <a:p>
            <a:pPr algn="just"/>
            <a:r>
              <a:rPr lang="en-US" sz="2000" b="1" dirty="0">
                <a:latin typeface="Times New Roman" pitchFamily="18" charset="0"/>
                <a:cs typeface="Times New Roman" pitchFamily="18" charset="0"/>
              </a:rPr>
              <a:t>13- Engineering Geology:</a:t>
            </a:r>
          </a:p>
          <a:p>
            <a:pPr algn="just"/>
            <a:r>
              <a:rPr lang="en-US" sz="2000" dirty="0">
                <a:latin typeface="Times New Roman" pitchFamily="18" charset="0"/>
                <a:cs typeface="Times New Roman" pitchFamily="18" charset="0"/>
              </a:rPr>
              <a:t>This includes knowledge of the mechanical and engineering properties of Earth crust and for the purpose of building bridges, dams and various facilities such as high buildings and others.</a:t>
            </a:r>
          </a:p>
        </p:txBody>
      </p:sp>
      <p:sp>
        <p:nvSpPr>
          <p:cNvPr id="3" name="عنصر نائب لرقم الشريحة 2"/>
          <p:cNvSpPr>
            <a:spLocks noGrp="1"/>
          </p:cNvSpPr>
          <p:nvPr>
            <p:ph type="sldNum" sz="quarter" idx="12"/>
          </p:nvPr>
        </p:nvSpPr>
        <p:spPr/>
        <p:txBody>
          <a:bodyPr/>
          <a:lstStyle/>
          <a:p>
            <a:fld id="{76080F77-A5EE-4AAC-A97D-7A1058194B41}" type="slidenum">
              <a:rPr lang="en-US" smtClean="0"/>
              <a:t>7</a:t>
            </a:fld>
            <a:endParaRPr lang="en-US"/>
          </a:p>
        </p:txBody>
      </p:sp>
    </p:spTree>
    <p:extLst>
      <p:ext uri="{BB962C8B-B14F-4D97-AF65-F5344CB8AC3E}">
        <p14:creationId xmlns:p14="http://schemas.microsoft.com/office/powerpoint/2010/main" val="938011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381000"/>
            <a:ext cx="8610600" cy="2616101"/>
          </a:xfrm>
          <a:prstGeom prst="rect">
            <a:avLst/>
          </a:prstGeom>
        </p:spPr>
        <p:txBody>
          <a:bodyPr wrap="square">
            <a:spAutoFit/>
          </a:bodyPr>
          <a:lstStyle/>
          <a:p>
            <a:pPr algn="just"/>
            <a:r>
              <a:rPr lang="en-US" sz="2400" b="1" u="sng" dirty="0">
                <a:solidFill>
                  <a:srgbClr val="FF6600"/>
                </a:solidFill>
                <a:latin typeface="Times New Roman" pitchFamily="18" charset="0"/>
                <a:cs typeface="Times New Roman" pitchFamily="18" charset="0"/>
              </a:rPr>
              <a:t>Relationship between geology and other Sciences</a:t>
            </a:r>
            <a:r>
              <a:rPr lang="en-US" sz="2400" u="sng" dirty="0">
                <a:solidFill>
                  <a:srgbClr val="FF6600"/>
                </a:solidFill>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Noting from the classification of some of the branches of Earth Science that this science develops in conjunction with other sciences such as chemistry, physics, biology, astronomy and engineering sciences .</a:t>
            </a: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pic>
        <p:nvPicPr>
          <p:cNvPr id="4" name="صورة 3"/>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7239000" cy="4648200"/>
          </a:xfrm>
          <a:prstGeom prst="rect">
            <a:avLst/>
          </a:prstGeom>
          <a:noFill/>
          <a:ln>
            <a:noFill/>
          </a:ln>
        </p:spPr>
      </p:pic>
      <p:sp>
        <p:nvSpPr>
          <p:cNvPr id="3" name="عنصر نائب لرقم الشريحة 2"/>
          <p:cNvSpPr>
            <a:spLocks noGrp="1"/>
          </p:cNvSpPr>
          <p:nvPr>
            <p:ph type="sldNum" sz="quarter" idx="12"/>
          </p:nvPr>
        </p:nvSpPr>
        <p:spPr/>
        <p:txBody>
          <a:bodyPr/>
          <a:lstStyle/>
          <a:p>
            <a:fld id="{76080F77-A5EE-4AAC-A97D-7A1058194B41}" type="slidenum">
              <a:rPr lang="en-US" smtClean="0"/>
              <a:t>8</a:t>
            </a:fld>
            <a:endParaRPr lang="en-US"/>
          </a:p>
        </p:txBody>
      </p:sp>
    </p:spTree>
    <p:extLst>
      <p:ext uri="{BB962C8B-B14F-4D97-AF65-F5344CB8AC3E}">
        <p14:creationId xmlns:p14="http://schemas.microsoft.com/office/powerpoint/2010/main" val="2488795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228600"/>
            <a:ext cx="8763000" cy="6555641"/>
          </a:xfrm>
          <a:prstGeom prst="rect">
            <a:avLst/>
          </a:prstGeom>
        </p:spPr>
        <p:txBody>
          <a:bodyPr wrap="square">
            <a:spAutoFit/>
          </a:bodyPr>
          <a:lstStyle/>
          <a:p>
            <a:pPr marL="342900" indent="-342900">
              <a:buFont typeface="Wingdings" pitchFamily="2" charset="2"/>
              <a:buChar char="Ø"/>
            </a:pPr>
            <a:r>
              <a:rPr lang="en-US" sz="2000" u="sng" dirty="0">
                <a:solidFill>
                  <a:srgbClr val="FF6600"/>
                </a:solidFill>
                <a:latin typeface="Times New Roman" pitchFamily="18" charset="0"/>
                <a:cs typeface="Times New Roman" pitchFamily="18" charset="0"/>
              </a:rPr>
              <a:t>Scientists have determined that earth' layers as following :</a:t>
            </a:r>
          </a:p>
          <a:p>
            <a:r>
              <a:rPr lang="en-US" sz="2000" u="sng" dirty="0">
                <a:solidFill>
                  <a:srgbClr val="FF00FF"/>
                </a:solidFill>
                <a:latin typeface="Times New Roman" pitchFamily="18" charset="0"/>
                <a:cs typeface="Times New Roman" pitchFamily="18" charset="0"/>
              </a:rPr>
              <a:t> </a:t>
            </a:r>
          </a:p>
          <a:p>
            <a:r>
              <a:rPr lang="en-US" sz="2000" b="1" dirty="0">
                <a:latin typeface="Times New Roman" pitchFamily="18" charset="0"/>
                <a:cs typeface="Times New Roman" pitchFamily="18" charset="0"/>
              </a:rPr>
              <a:t>A- Crust.</a:t>
            </a:r>
          </a:p>
          <a:p>
            <a:r>
              <a:rPr lang="en-US" sz="2000" b="1" dirty="0">
                <a:latin typeface="Times New Roman" pitchFamily="18" charset="0"/>
                <a:cs typeface="Times New Roman" pitchFamily="18" charset="0"/>
              </a:rPr>
              <a:t>B- Mantle.</a:t>
            </a:r>
          </a:p>
          <a:p>
            <a:r>
              <a:rPr lang="en-US" sz="2000" b="1" dirty="0">
                <a:latin typeface="Times New Roman" pitchFamily="18" charset="0"/>
                <a:cs typeface="Times New Roman" pitchFamily="18" charset="0"/>
              </a:rPr>
              <a:t>C-Outer core</a:t>
            </a:r>
          </a:p>
          <a:p>
            <a:r>
              <a:rPr lang="en-US" sz="2000" b="1" dirty="0">
                <a:latin typeface="Times New Roman" pitchFamily="18" charset="0"/>
                <a:cs typeface="Times New Roman" pitchFamily="18" charset="0"/>
              </a:rPr>
              <a:t>D-Inner core</a:t>
            </a:r>
          </a:p>
          <a:p>
            <a:r>
              <a:rPr lang="en-US" sz="2000" b="1" dirty="0"/>
              <a:t> </a:t>
            </a:r>
            <a:r>
              <a:rPr lang="en-US" sz="2000" b="1" u="sng" dirty="0">
                <a:solidFill>
                  <a:srgbClr val="FF6600"/>
                </a:solidFill>
              </a:rPr>
              <a:t>Crust:</a:t>
            </a:r>
          </a:p>
          <a:p>
            <a:pPr algn="just"/>
            <a:r>
              <a:rPr lang="en-US" sz="2000" dirty="0">
                <a:latin typeface="Times New Roman" pitchFamily="18" charset="0"/>
                <a:cs typeface="Times New Roman" pitchFamily="18" charset="0"/>
              </a:rPr>
              <a:t>The outermost layer is the crust, a very thin outer skin that ranges from about 7 to more than 70 kilometers.</a:t>
            </a:r>
            <a:r>
              <a:rPr lang="en-US" sz="2000" b="1" dirty="0">
                <a:latin typeface="Times New Roman" pitchFamily="18" charset="0"/>
                <a:cs typeface="Times New Roman" pitchFamily="18" charset="0"/>
              </a:rPr>
              <a:t> </a:t>
            </a:r>
          </a:p>
          <a:p>
            <a:pPr algn="just"/>
            <a:r>
              <a:rPr lang="en-US" sz="2000" b="1" u="sng" dirty="0">
                <a:solidFill>
                  <a:srgbClr val="FF6600"/>
                </a:solidFill>
                <a:latin typeface="Times New Roman" pitchFamily="18" charset="0"/>
                <a:cs typeface="Times New Roman" pitchFamily="18" charset="0"/>
              </a:rPr>
              <a:t>Earth's crust is divided into:</a:t>
            </a:r>
          </a:p>
          <a:p>
            <a:pPr algn="just"/>
            <a:r>
              <a:rPr lang="en-US" sz="2000" b="1" dirty="0">
                <a:latin typeface="Times New Roman" pitchFamily="18" charset="0"/>
                <a:cs typeface="Times New Roman" pitchFamily="18" charset="0"/>
              </a:rPr>
              <a:t>1- Continental crust: </a:t>
            </a:r>
            <a:r>
              <a:rPr lang="en-US" sz="2000" dirty="0">
                <a:latin typeface="Times New Roman" pitchFamily="18" charset="0"/>
                <a:cs typeface="Times New Roman" pitchFamily="18" charset="0"/>
              </a:rPr>
              <a:t>In most regions, the continental crust is about 35 kilometer thickness, but it may exceed 70 kilometers in areas of prominent mountains.</a:t>
            </a:r>
          </a:p>
          <a:p>
            <a:pPr algn="just"/>
            <a:r>
              <a:rPr lang="en-US" sz="2000" dirty="0">
                <a:latin typeface="Times New Roman" pitchFamily="18" charset="0"/>
                <a:cs typeface="Times New Roman" pitchFamily="18" charset="0"/>
              </a:rPr>
              <a:t>The continental crust consists of many types of rocks. One of the most common in the upper crust is the igneous rock </a:t>
            </a:r>
            <a:r>
              <a:rPr lang="en-US" sz="2000" b="1" dirty="0">
                <a:latin typeface="Times New Roman" pitchFamily="18" charset="0"/>
                <a:cs typeface="Times New Roman" pitchFamily="18" charset="0"/>
              </a:rPr>
              <a:t>granite</a:t>
            </a:r>
            <a:r>
              <a:rPr lang="en-US" sz="2000" dirty="0">
                <a:latin typeface="Times New Roman" pitchFamily="18" charset="0"/>
                <a:cs typeface="Times New Roman" pitchFamily="18" charset="0"/>
              </a:rPr>
              <a:t>.</a:t>
            </a:r>
          </a:p>
          <a:p>
            <a:pPr algn="just"/>
            <a:r>
              <a:rPr lang="en-US" sz="2000" b="1" dirty="0">
                <a:latin typeface="Times New Roman" pitchFamily="18" charset="0"/>
                <a:cs typeface="Times New Roman" pitchFamily="18" charset="0"/>
              </a:rPr>
              <a:t>2- Oceanic crust: </a:t>
            </a:r>
            <a:r>
              <a:rPr lang="en-US" sz="2000" dirty="0">
                <a:latin typeface="Times New Roman" pitchFamily="18" charset="0"/>
                <a:cs typeface="Times New Roman" pitchFamily="18" charset="0"/>
              </a:rPr>
              <a:t>Compared with continental crust, oceanic crust is quite thin, average only 7 kilometers in thickness.</a:t>
            </a:r>
          </a:p>
          <a:p>
            <a:pPr algn="just"/>
            <a:r>
              <a:rPr lang="en-US" sz="2000" dirty="0">
                <a:latin typeface="Times New Roman" pitchFamily="18" charset="0"/>
                <a:cs typeface="Times New Roman" pitchFamily="18" charset="0"/>
              </a:rPr>
              <a:t>In addition, the oceanic crust is very uniform in composition, being mainly composed of the dark igneous </a:t>
            </a:r>
            <a:r>
              <a:rPr lang="en-US" sz="2000" b="1" dirty="0">
                <a:latin typeface="Times New Roman" pitchFamily="18" charset="0"/>
                <a:cs typeface="Times New Roman" pitchFamily="18" charset="0"/>
              </a:rPr>
              <a:t>basalt</a:t>
            </a:r>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On average, continental rocks are less dense (weigh less in equal amount) than oceanic rocks, which partially explains the lower position of the ocean floor compared to the continents.</a:t>
            </a:r>
          </a:p>
        </p:txBody>
      </p:sp>
      <p:sp>
        <p:nvSpPr>
          <p:cNvPr id="3" name="عنصر نائب لرقم الشريحة 2"/>
          <p:cNvSpPr>
            <a:spLocks noGrp="1"/>
          </p:cNvSpPr>
          <p:nvPr>
            <p:ph type="sldNum" sz="quarter" idx="12"/>
          </p:nvPr>
        </p:nvSpPr>
        <p:spPr/>
        <p:txBody>
          <a:bodyPr/>
          <a:lstStyle/>
          <a:p>
            <a:fld id="{76080F77-A5EE-4AAC-A97D-7A1058194B41}" type="slidenum">
              <a:rPr lang="en-US" smtClean="0"/>
              <a:t>9</a:t>
            </a:fld>
            <a:endParaRPr lang="en-US"/>
          </a:p>
        </p:txBody>
      </p:sp>
    </p:spTree>
    <p:extLst>
      <p:ext uri="{BB962C8B-B14F-4D97-AF65-F5344CB8AC3E}">
        <p14:creationId xmlns:p14="http://schemas.microsoft.com/office/powerpoint/2010/main" val="19345077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87</TotalTime>
  <Words>1256</Words>
  <Application>Microsoft Office PowerPoint</Application>
  <PresentationFormat>عرض على الشاشة (4:3)</PresentationFormat>
  <Paragraphs>95</Paragraphs>
  <Slides>16</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16</vt:i4>
      </vt:variant>
    </vt:vector>
  </HeadingPairs>
  <TitlesOfParts>
    <vt:vector size="22" baseType="lpstr">
      <vt:lpstr>Calibri</vt:lpstr>
      <vt:lpstr>Century Schoolbook</vt:lpstr>
      <vt:lpstr>Times New Roman</vt:lpstr>
      <vt:lpstr>Wingdings</vt:lpstr>
      <vt:lpstr>Wingdings 2</vt:lpstr>
      <vt:lpstr>مشربية</vt:lpstr>
      <vt:lpstr>Lecture :1  An introduction for general geology  by  Dr. Murtadha Al-Ziadi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sajad al</cp:lastModifiedBy>
  <cp:revision>19</cp:revision>
  <dcterms:created xsi:type="dcterms:W3CDTF">2021-01-09T19:20:55Z</dcterms:created>
  <dcterms:modified xsi:type="dcterms:W3CDTF">2023-09-10T12:35:22Z</dcterms:modified>
</cp:coreProperties>
</file>